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6" r:id="rId3"/>
    <p:sldId id="259" r:id="rId4"/>
    <p:sldId id="260" r:id="rId5"/>
    <p:sldId id="264" r:id="rId6"/>
    <p:sldId id="267" r:id="rId7"/>
    <p:sldId id="265" r:id="rId8"/>
    <p:sldId id="261" r:id="rId9"/>
    <p:sldId id="268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DAFFD"/>
    <a:srgbClr val="333333"/>
    <a:srgbClr val="0099FF"/>
    <a:srgbClr val="80845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5E354-9536-4F30-AD2C-76DF332855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85865-1912-4491-B74E-1C4CB8F04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85865-1912-4491-B74E-1C4CB8F04BD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59C18-60E6-460A-B4C7-523AD80A18E6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E20BA-FBC8-4625-9D7F-0624F7E72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F44BE-DF70-4E4D-8BB2-C7C2EBD3D283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6F567-23D2-47D7-96BE-67F8687B4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B0C65-F90B-4C32-99D8-70F96DE0A042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33D25-522D-4694-B3DF-41A7CD02A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9350-A7E7-4168-9947-276F6147F661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E0A9-53E7-4589-A8DD-D78E17DB8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14CC-59C0-4AC1-A382-517AA314E1A4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D392E-F47B-4A1B-AF7C-F8468C3E1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03DF-B6F7-4340-9C02-8AAD2FDEB86D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E2E0-90B5-417F-A73E-A3DAFA46C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4711-9458-45E2-86E0-626C555D86B1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95A3-0F19-417F-89DB-392739EA5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AC34C-F4ED-44F7-9188-5B35A3751649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BA86F-027B-41B3-896C-83AC1B3EE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9515-E5FB-4EC6-913E-7B03428A2082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3065-F8D6-4DFB-AF53-AD1572FF5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82CD-6A7D-4EB8-8D27-24AB1DD53CE3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54693-8D8C-49C3-B0B2-B98D0EC34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952B-0015-44E1-8B1F-23EE97B7C0AE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8C13-4E03-4E11-B019-DCDE3EED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C9EBFE-835B-4295-9BC6-A70236FB0AEA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B6A704-17F9-414E-8BB8-6FD21E0DA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071678"/>
            <a:ext cx="7772400" cy="1470025"/>
          </a:xfrm>
        </p:spPr>
        <p:txBody>
          <a:bodyPr/>
          <a:lstStyle/>
          <a:p>
            <a:r>
              <a:rPr lang="ru-RU" sz="7200" i="1" spc="300" dirty="0" smtClean="0">
                <a:latin typeface="Times New Roman" pitchFamily="18" charset="0"/>
                <a:cs typeface="Times New Roman" pitchFamily="18" charset="0"/>
              </a:rPr>
              <a:t>Грозит ли Земле перенаселение?</a:t>
            </a:r>
            <a:endParaRPr lang="ru-RU" sz="7200" i="1" spc="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географии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Школы № 73 г.о. Самара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Вязовкин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oundRect">
            <a:avLst>
              <a:gd name="adj" fmla="val 1699"/>
            </a:avLst>
          </a:prstGeom>
          <a:solidFill>
            <a:schemeClr val="bg1">
              <a:alpha val="48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endParaRPr lang="ru-RU" sz="3200">
              <a:latin typeface="Verdana" pitchFamily="34" charset="0"/>
            </a:endParaRPr>
          </a:p>
        </p:txBody>
      </p:sp>
      <p:grpSp>
        <p:nvGrpSpPr>
          <p:cNvPr id="16386" name="Группа 5"/>
          <p:cNvGrpSpPr>
            <a:grpSpLocks/>
          </p:cNvGrpSpPr>
          <p:nvPr/>
        </p:nvGrpSpPr>
        <p:grpSpPr bwMode="auto">
          <a:xfrm rot="4737650">
            <a:off x="7531100" y="109538"/>
            <a:ext cx="1062038" cy="1795462"/>
            <a:chOff x="6228184" y="4365104"/>
            <a:chExt cx="984684" cy="1662220"/>
          </a:xfrm>
        </p:grpSpPr>
        <p:sp>
          <p:nvSpPr>
            <p:cNvPr id="7" name="Овал 6"/>
            <p:cNvSpPr>
              <a:spLocks noChangeArrowheads="1"/>
            </p:cNvSpPr>
            <p:nvPr/>
          </p:nvSpPr>
          <p:spPr bwMode="auto"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Овал 7"/>
            <p:cNvSpPr>
              <a:spLocks noChangeArrowheads="1"/>
            </p:cNvSpPr>
            <p:nvPr/>
          </p:nvSpPr>
          <p:spPr bwMode="auto"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9" name="Овал 8"/>
            <p:cNvSpPr>
              <a:spLocks noChangeArrowheads="1"/>
            </p:cNvSpPr>
            <p:nvPr/>
          </p:nvSpPr>
          <p:spPr bwMode="auto"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Скругленный прямоугольник 10"/>
          <p:cNvSpPr>
            <a:spLocks noChangeArrowheads="1"/>
          </p:cNvSpPr>
          <p:nvPr/>
        </p:nvSpPr>
        <p:spPr bwMode="auto">
          <a:xfrm>
            <a:off x="755650" y="1341438"/>
            <a:ext cx="7488238" cy="4752975"/>
          </a:xfrm>
          <a:prstGeom prst="roundRect">
            <a:avLst>
              <a:gd name="adj" fmla="val 1699"/>
            </a:avLst>
          </a:prstGeom>
          <a:solidFill>
            <a:schemeClr val="bg1">
              <a:alpha val="48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54063" y="195263"/>
            <a:ext cx="64817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latin typeface="Century Gothic" panose="020B0502020202020204" pitchFamily="34" charset="0"/>
              </a:rPr>
              <a:t>Томас Роберт Мальтус 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latin typeface="Century Gothic" panose="020B0502020202020204" pitchFamily="34" charset="0"/>
              </a:rPr>
              <a:t>(1766-1834)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624160"/>
            <a:ext cx="4214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entury Gothic" panose="020B0502020202020204" pitchFamily="34" charset="0"/>
              </a:rPr>
              <a:t>«Плодовитость бедняков – естественная причина их жалкого положения»</a:t>
            </a:r>
          </a:p>
          <a:p>
            <a:endParaRPr lang="ru-RU" sz="2800" b="1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 descr="http://www.centrosangiorgio.com/aborto/articoli/immagini/thomas_malth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5214942" y="1357298"/>
            <a:ext cx="3080545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5"/>
          <p:cNvGrpSpPr>
            <a:grpSpLocks/>
          </p:cNvGrpSpPr>
          <p:nvPr/>
        </p:nvGrpSpPr>
        <p:grpSpPr bwMode="auto">
          <a:xfrm rot="4737650">
            <a:off x="7531100" y="109538"/>
            <a:ext cx="1062038" cy="1795462"/>
            <a:chOff x="6228184" y="4365104"/>
            <a:chExt cx="984684" cy="1662220"/>
          </a:xfrm>
        </p:grpSpPr>
        <p:sp>
          <p:nvSpPr>
            <p:cNvPr id="7" name="Овал 6"/>
            <p:cNvSpPr>
              <a:spLocks noChangeArrowheads="1"/>
            </p:cNvSpPr>
            <p:nvPr/>
          </p:nvSpPr>
          <p:spPr bwMode="auto"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FFFF99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Овал 7"/>
            <p:cNvSpPr>
              <a:spLocks noChangeArrowheads="1"/>
            </p:cNvSpPr>
            <p:nvPr/>
          </p:nvSpPr>
          <p:spPr bwMode="auto"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FFFF99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9" name="Овал 8"/>
            <p:cNvSpPr>
              <a:spLocks noChangeArrowheads="1"/>
            </p:cNvSpPr>
            <p:nvPr/>
          </p:nvSpPr>
          <p:spPr bwMode="auto"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FFFF99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 rot="2235220">
            <a:off x="428283" y="4459471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00034" y="1785926"/>
            <a:ext cx="7488238" cy="4752975"/>
          </a:xfrm>
          <a:prstGeom prst="roundRect">
            <a:avLst>
              <a:gd name="adj" fmla="val 1699"/>
            </a:avLst>
          </a:prstGeom>
          <a:solidFill>
            <a:schemeClr val="bg1">
              <a:alpha val="48000"/>
            </a:schemeClr>
          </a:solidFill>
          <a:ln w="25400" algn="ctr">
            <a:solidFill>
              <a:srgbClr val="FFFF99"/>
            </a:solidFill>
            <a:round/>
            <a:headEnd/>
            <a:tailEnd/>
          </a:ln>
        </p:spPr>
        <p:txBody>
          <a:bodyPr anchor="ctr"/>
          <a:lstStyle/>
          <a:p>
            <a:endParaRPr lang="ru-RU" sz="3200" dirty="0">
              <a:latin typeface="Verdana" pitchFamily="34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142976" y="500041"/>
            <a:ext cx="609443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 smtClean="0">
                <a:latin typeface="Century Gothic" panose="020B0502020202020204" pitchFamily="34" charset="0"/>
              </a:rPr>
              <a:t>Пути решения проблемы:</a:t>
            </a:r>
            <a:endParaRPr lang="ru-RU" sz="4400" b="1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5786" y="1928802"/>
            <a:ext cx="38097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Century Gothic" panose="020B0502020202020204" pitchFamily="34" charset="0"/>
              </a:rPr>
              <a:t> вдовство</a:t>
            </a:r>
          </a:p>
          <a:p>
            <a:endParaRPr lang="ru-RU" sz="3200" b="1" dirty="0" smtClean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Century Gothic" panose="020B0502020202020204" pitchFamily="34" charset="0"/>
              </a:rPr>
              <a:t> безбрачие</a:t>
            </a:r>
          </a:p>
          <a:p>
            <a:endParaRPr lang="ru-RU" sz="3200" b="1" dirty="0" smtClean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Century Gothic" panose="020B0502020202020204" pitchFamily="34" charset="0"/>
              </a:rPr>
              <a:t> поздние браки</a:t>
            </a:r>
          </a:p>
          <a:p>
            <a:pPr>
              <a:buFont typeface="Wingdings" pitchFamily="2" charset="2"/>
              <a:buChar char="Ø"/>
            </a:pPr>
            <a:endParaRPr lang="ru-RU" sz="3200" b="1" dirty="0" smtClean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Century Gothic" panose="020B0502020202020204" pitchFamily="34" charset="0"/>
              </a:rPr>
              <a:t>войны</a:t>
            </a:r>
          </a:p>
          <a:p>
            <a:endParaRPr lang="ru-RU" sz="32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12" name="Picture 2" descr="http://www.centrosangiorgio.com/aborto/articoli/immagini/thomas_malthu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857752" y="1857364"/>
            <a:ext cx="3080545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Глобальные проблемы мира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714356"/>
            <a:ext cx="4741379" cy="305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071678"/>
            <a:ext cx="3511720" cy="386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http://f.mypage.ru/5c9687d8fda2a3547121b97e4cfa682d_3b09c602b86b9f51b0d6dedf693abdb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000504"/>
            <a:ext cx="4786314" cy="273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«Мир болен раком, и этот рак – человек» - М. </a:t>
            </a:r>
            <a:r>
              <a:rPr lang="ru-RU" dirty="0" err="1" smtClean="0">
                <a:solidFill>
                  <a:srgbClr val="FF0000"/>
                </a:solidFill>
              </a:rPr>
              <a:t>Месарович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derzhava.today/wp-content/uploads/2015/11/surrogat-mirovogo-poryad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3804044"/>
            <a:ext cx="5429256" cy="305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otvet.imgsmail.ru/download/29236400_bf721ce9014a6c58263dfb2534d8b17b_8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779" y="1500174"/>
            <a:ext cx="492922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3000372"/>
            <a:ext cx="4272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Заседание Римского Клуба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происходит рост населения Земли 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19597"/>
            <a:ext cx="4714875" cy="253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8704" y="1428736"/>
            <a:ext cx="55552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3571876"/>
            <a:ext cx="3714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Демографическая пирамида №1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6258" y="3929066"/>
            <a:ext cx="4397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Демографическая пирамида №2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chool-collection.edu.ru/dlrstore-wrapper/00000c51-1000-4ddd-517d-3600483aebf5/objects/04-1-7/model_maltus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8802171" cy="5153031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Модель Т.Мальтуса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«Милости просим! Располагайтесь. Места хватит всем».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photos.lifeisphoto.ru/98/0/9843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52524"/>
            <a:ext cx="8572500" cy="570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0419341fe5832f577208ba63adbbf15423e28f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94</Words>
  <Application>Microsoft Office PowerPoint</Application>
  <PresentationFormat>Экран (4:3)</PresentationFormat>
  <Paragraphs>24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Грозит ли Земле перенаселение?</vt:lpstr>
      <vt:lpstr>Слайд 2</vt:lpstr>
      <vt:lpstr>Слайд 3</vt:lpstr>
      <vt:lpstr>Слайд 4</vt:lpstr>
      <vt:lpstr>Глобальные проблемы мира </vt:lpstr>
      <vt:lpstr>«Мир болен раком, и этот рак – человек» - М. Месарович. </vt:lpstr>
      <vt:lpstr>Как происходит рост населения Земли ?</vt:lpstr>
      <vt:lpstr>Модель Т.Мальтуса</vt:lpstr>
      <vt:lpstr>«Милости просим! Располагайтесь. Места хватит всем».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Катя</cp:lastModifiedBy>
  <cp:revision>48</cp:revision>
  <dcterms:created xsi:type="dcterms:W3CDTF">2012-08-02T12:17:38Z</dcterms:created>
  <dcterms:modified xsi:type="dcterms:W3CDTF">2016-02-01T13:44:27Z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