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9" r:id="rId4"/>
    <p:sldId id="265" r:id="rId5"/>
    <p:sldId id="262" r:id="rId6"/>
    <p:sldId id="258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BF2CDA7-1989-4914-9557-CC6359E477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43C5F-F9D4-4E1E-BEE7-62DBB23A47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C6D81-30E7-42A6-8766-B3AABD8624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7EF85-C509-4D4C-8153-9DA71360D3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CD4FD-15E5-4AE7-8A2B-7253EEEC54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47C04-F6E1-46D4-AF96-68A76BC38B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0232E-0F34-400F-85AE-7E67D53EEA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417AC-3220-473F-8E25-1ABE4004F4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A4D0D-247D-44FE-AE60-752B86BE6B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C2B07-545F-48BD-93F4-6F341C4DDF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07838-C896-4B58-833D-7D798C9B0E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35D1EE-8968-4A61-ACD4-9E477C22DB2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hyperlink" Target="http://sagadoll.ru/uploads/forum/images/1334119757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hyperlink" Target="http://www.diskomir.ru/upload/iblock/744/7440b442b52c60d793876bde9816dd25.jpg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basik.ru/images/fox_hunting/short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jpeg"/><Relationship Id="rId4" Type="http://schemas.openxmlformats.org/officeDocument/2006/relationships/hyperlink" Target="http://img.galya.ru/galya.ru/Pictures3/catalog_dir/2010/07/23/2011704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9.jpeg"/><Relationship Id="rId4" Type="http://schemas.openxmlformats.org/officeDocument/2006/relationships/hyperlink" Target="http://s58.radikal.ru/i159/0903/65/3f0ba10711ba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img_url=http://kazakii.narod.ru/photo/imgmin6.jpg&amp;iorient=&amp;nojs=1&amp;icolor=&amp;site=&amp;text=%D0%BF%D0%B0%D0%BF%D0%B0%D1%85%D0%B0%20%D1%84%D0%BE%D1%82%D0%BE&amp;wp=&amp;pos=23&amp;isize=&amp;type=&amp;recent=&amp;rpt=simage&amp;itype=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2.jpeg"/><Relationship Id="rId4" Type="http://schemas.openxmlformats.org/officeDocument/2006/relationships/hyperlink" Target="http://nash-dnevni4ek.ru/wp-content/uploads/2012/08/%D0%9E%D0%B3%D1%83%D1%80%D1%86%D1%8B-%D1%81%D0%BE%D0%BB%D0%B5%D0%BD%D1%8B%D0%B5-%D0%BA%D0%BB%D0%B0%D1%81%D1%81%D0%B8%D1%87%D0%B5%D1%81%D0%BA%D0%B8%D0%B5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3.jpeg"/><Relationship Id="rId4" Type="http://schemas.openxmlformats.org/officeDocument/2006/relationships/hyperlink" Target="http://blog4woman.ru/wp-content/uploads/2011/08/menjacket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Старинные меры веса, длины и старинные денежные единицы</a:t>
            </a:r>
            <a:br>
              <a:rPr lang="ru-RU" dirty="0" smtClean="0"/>
            </a:br>
            <a:r>
              <a:rPr lang="ru-RU" dirty="0" smtClean="0"/>
              <a:t>(задачи для учащихся 5-6 классов)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4714884"/>
            <a:ext cx="65008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Продается сазан на золотой цепочке. 1 фунт сазана стоит 4 гривенника, за цепочку золотую заплатить надо 5 рублей с пятиалтынным. Сколько стоит весь товар? Сазан весит 10 фунтов.</a:t>
            </a:r>
            <a:endParaRPr lang="ru-RU" sz="2400" dirty="0"/>
          </a:p>
        </p:txBody>
      </p:sp>
      <p:pic>
        <p:nvPicPr>
          <p:cNvPr id="18434" name="Picture 2" descr="http://uralfish.ucoz.ru/Katalog_ribaka/01/saz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6191250" cy="2867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14290"/>
            <a:ext cx="2400288" cy="1011222"/>
          </a:xfrm>
        </p:spPr>
        <p:txBody>
          <a:bodyPr/>
          <a:lstStyle/>
          <a:p>
            <a:r>
              <a:rPr lang="ru-RU" dirty="0" smtClean="0"/>
              <a:t>Задача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5572164" cy="42576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нашем краю, словно в раю: рябину, грибы корзиной бери... </a:t>
            </a:r>
          </a:p>
          <a:p>
            <a:pPr>
              <a:buNone/>
            </a:pPr>
            <a:r>
              <a:rPr lang="ru-RU" dirty="0" smtClean="0"/>
              <a:t>Кладу на весы по 2 фунта еды. Покупай грибы и рябину! </a:t>
            </a:r>
          </a:p>
          <a:p>
            <a:pPr>
              <a:buNone/>
            </a:pPr>
            <a:r>
              <a:rPr lang="ru-RU" dirty="0" smtClean="0"/>
              <a:t>За фунт грибов полтину плати, а за фунт рябины пятиалтынный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6387" name="Picture 3" descr="http://sagadoll.ru/uploads/forum/images/1334119757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1428736"/>
            <a:ext cx="3500430" cy="2467204"/>
          </a:xfrm>
          <a:prstGeom prst="rect">
            <a:avLst/>
          </a:prstGeom>
          <a:noFill/>
        </p:spPr>
      </p:pic>
      <p:pic>
        <p:nvPicPr>
          <p:cNvPr id="16389" name="Picture 5" descr="http://www.g-gift.ru/catalog/11/0211775.jpg"/>
          <p:cNvPicPr>
            <a:picLocks noChangeAspect="1" noChangeArrowheads="1"/>
          </p:cNvPicPr>
          <p:nvPr/>
        </p:nvPicPr>
        <p:blipFill>
          <a:blip r:embed="rId6" cstate="print"/>
          <a:srcRect r="14285"/>
          <a:stretch>
            <a:fillRect/>
          </a:stretch>
        </p:blipFill>
        <p:spPr bwMode="auto">
          <a:xfrm>
            <a:off x="6286480" y="4191008"/>
            <a:ext cx="2857520" cy="266699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74638"/>
            <a:ext cx="4471990" cy="1143000"/>
          </a:xfrm>
        </p:spPr>
        <p:txBody>
          <a:bodyPr/>
          <a:lstStyle/>
          <a:p>
            <a:r>
              <a:rPr lang="ru-RU" dirty="0" smtClean="0"/>
              <a:t>Задача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57818" y="1785926"/>
            <a:ext cx="32861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Покупай лисий хвост за две полтины с  </a:t>
            </a:r>
            <a:r>
              <a:rPr lang="ru-RU" sz="3200" dirty="0" smtClean="0"/>
              <a:t>пятиалтынным.</a:t>
            </a:r>
          </a:p>
          <a:p>
            <a:r>
              <a:rPr lang="ru-RU" sz="3200" dirty="0" smtClean="0"/>
              <a:t>Сколько стоил лисий хвост в современных денежных единицах? </a:t>
            </a:r>
            <a:endParaRPr lang="ru-RU" dirty="0"/>
          </a:p>
        </p:txBody>
      </p:sp>
      <p:pic>
        <p:nvPicPr>
          <p:cNvPr id="22531" name="Picture 3" descr="http://basik.ru/images/fox_hunting/shor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14290"/>
            <a:ext cx="3286116" cy="2699069"/>
          </a:xfrm>
          <a:prstGeom prst="rect">
            <a:avLst/>
          </a:prstGeom>
          <a:noFill/>
        </p:spPr>
      </p:pic>
      <p:pic>
        <p:nvPicPr>
          <p:cNvPr id="22533" name="Picture 5" descr="http://www.diskomir.ru/upload/iblock/744/7440b442b52c60d793876bde9816dd25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819168">
            <a:off x="932200" y="2945437"/>
            <a:ext cx="2714625" cy="38100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5857884" y="2071678"/>
            <a:ext cx="30003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Капуста не пуста, сама летит в уста. Ты приготовил деньги на покупку кочана в 3 кг? 1 кг капусты стоит полтину</a:t>
            </a:r>
            <a:endParaRPr lang="ru-RU" sz="2400" dirty="0"/>
          </a:p>
        </p:txBody>
      </p:sp>
      <p:pic>
        <p:nvPicPr>
          <p:cNvPr id="19458" name="Picture 2" descr="http://img.galya.ru/galya.ru/Pictures3/catalog_dir/2010/07/23/201170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714488"/>
            <a:ext cx="4762500" cy="3486151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714356"/>
            <a:ext cx="3757610" cy="989034"/>
          </a:xfrm>
        </p:spPr>
        <p:txBody>
          <a:bodyPr/>
          <a:lstStyle/>
          <a:p>
            <a:r>
              <a:rPr lang="ru-RU" dirty="0" smtClean="0"/>
              <a:t>ЗАДАЧА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3500438"/>
            <a:ext cx="6615130" cy="300039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Дневной рацион для поросенка: </a:t>
            </a:r>
            <a:r>
              <a:rPr lang="ru-RU" dirty="0" smtClean="0"/>
              <a:t>картофель 10 фунтов, свекла - 2 фунта. Закупай овощей на три дня, если два фунта картофеля стоят гривенник, а фунт свеклы - алтын.</a:t>
            </a:r>
          </a:p>
          <a:p>
            <a:endParaRPr lang="ru-RU" dirty="0"/>
          </a:p>
        </p:txBody>
      </p:sp>
      <p:pic>
        <p:nvPicPr>
          <p:cNvPr id="15363" name="Picture 3" descr="http://s58.radikal.ru/i159/0903/65/3f0ba10711b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28604"/>
            <a:ext cx="4214842" cy="3028677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928662" y="1435100"/>
            <a:ext cx="4000528" cy="4691063"/>
          </a:xfrm>
        </p:spPr>
        <p:txBody>
          <a:bodyPr/>
          <a:lstStyle/>
          <a:p>
            <a:r>
              <a:rPr lang="ru-RU" dirty="0" smtClean="0"/>
              <a:t>Покупай папаху боярскую с сапогами. Вместе стоят без четырех грошей 6 рублей с полтиной. </a:t>
            </a:r>
            <a:endParaRPr lang="ru-RU" dirty="0"/>
          </a:p>
        </p:txBody>
      </p:sp>
      <p:pic>
        <p:nvPicPr>
          <p:cNvPr id="17412" name="Picture 4" descr="http://voenspec.ru/products_pictures/sapogi-soldatskie-kozhanye--1779-B.jpg"/>
          <p:cNvPicPr>
            <a:picLocks noChangeAspect="1" noChangeArrowheads="1"/>
          </p:cNvPicPr>
          <p:nvPr/>
        </p:nvPicPr>
        <p:blipFill>
          <a:blip r:embed="rId2" cstate="print"/>
          <a:srcRect l="17810" t="11873" r="18865" b="16886"/>
          <a:stretch>
            <a:fillRect/>
          </a:stretch>
        </p:blipFill>
        <p:spPr bwMode="auto">
          <a:xfrm rot="663558">
            <a:off x="6226198" y="2838559"/>
            <a:ext cx="2286016" cy="2571768"/>
          </a:xfrm>
          <a:prstGeom prst="rect">
            <a:avLst/>
          </a:prstGeom>
          <a:noFill/>
        </p:spPr>
      </p:pic>
      <p:pic>
        <p:nvPicPr>
          <p:cNvPr id="17410" name="Picture 2" descr="http://im7-tub-ru.yandex.net/i?id=25688402-11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35652">
            <a:off x="5506701" y="891496"/>
            <a:ext cx="2833694" cy="2125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14290"/>
            <a:ext cx="4400552" cy="12033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29058" y="192880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бочонке 32 фунта огурцов. Полбочонка продаю по 4 гривенника с двумя грошами за фунт, а другую половину - по полтине за фунт.</a:t>
            </a:r>
            <a:endParaRPr lang="ru-RU" dirty="0"/>
          </a:p>
        </p:txBody>
      </p:sp>
      <p:pic>
        <p:nvPicPr>
          <p:cNvPr id="20483" name="Picture 3" descr="http://nash-dnevni4ek.ru/wp-content/uploads/2012/08/%D0%9E%D0%B3%D1%83%D1%80%D1%86%D1%8B-%D1%81%D0%BE%D0%BB%D0%B5%D0%BD%D1%8B%D0%B5-%D0%BA%D0%BB%D0%B0%D1%81%D1%81%D0%B8%D1%87%D0%B5%D1%81%D0%BA%D0%B8%D0%B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214422"/>
            <a:ext cx="3000396" cy="4511874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786314" y="1928802"/>
            <a:ext cx="3571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Продается модный жилет. Модный жилет с пиджаком стоит полтора рубля с пятиалтынным. Пиджак стоит рубль с пятиал­тынным. Сколько стоит жилет?</a:t>
            </a:r>
            <a:endParaRPr lang="ru-RU" dirty="0"/>
          </a:p>
        </p:txBody>
      </p:sp>
      <p:pic>
        <p:nvPicPr>
          <p:cNvPr id="21510" name="Picture 6" descr="http://blog4woman.ru/wp-content/uploads/2011/08/menjacke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1857364"/>
            <a:ext cx="2657494" cy="442915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бежевые кирпичи">
  <a:themeElements>
    <a:clrScheme name="Тема Office 1">
      <a:dk1>
        <a:srgbClr val="000000"/>
      </a:dk1>
      <a:lt1>
        <a:srgbClr val="FAF0E6"/>
      </a:lt1>
      <a:dk2>
        <a:srgbClr val="000000"/>
      </a:dk2>
      <a:lt2>
        <a:srgbClr val="8C8C8C"/>
      </a:lt2>
      <a:accent1>
        <a:srgbClr val="E9BD91"/>
      </a:accent1>
      <a:accent2>
        <a:srgbClr val="CE9A63"/>
      </a:accent2>
      <a:accent3>
        <a:srgbClr val="FCF6F0"/>
      </a:accent3>
      <a:accent4>
        <a:srgbClr val="000000"/>
      </a:accent4>
      <a:accent5>
        <a:srgbClr val="F2DBC7"/>
      </a:accent5>
      <a:accent6>
        <a:srgbClr val="BA8B59"/>
      </a:accent6>
      <a:hlink>
        <a:srgbClr val="AD6521"/>
      </a:hlink>
      <a:folHlink>
        <a:srgbClr val="6B4D29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E9BD91"/>
        </a:accent1>
        <a:accent2>
          <a:srgbClr val="CE9A63"/>
        </a:accent2>
        <a:accent3>
          <a:srgbClr val="FCF6F0"/>
        </a:accent3>
        <a:accent4>
          <a:srgbClr val="000000"/>
        </a:accent4>
        <a:accent5>
          <a:srgbClr val="F2DBC7"/>
        </a:accent5>
        <a:accent6>
          <a:srgbClr val="BA8B59"/>
        </a:accent6>
        <a:hlink>
          <a:srgbClr val="AD6521"/>
        </a:hlink>
        <a:folHlink>
          <a:srgbClr val="6B4D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F2E540"/>
        </a:accent1>
        <a:accent2>
          <a:srgbClr val="FFC081"/>
        </a:accent2>
        <a:accent3>
          <a:srgbClr val="FCF6F0"/>
        </a:accent3>
        <a:accent4>
          <a:srgbClr val="000000"/>
        </a:accent4>
        <a:accent5>
          <a:srgbClr val="F7F0AF"/>
        </a:accent5>
        <a:accent6>
          <a:srgbClr val="E7AE74"/>
        </a:accent6>
        <a:hlink>
          <a:srgbClr val="DB9C38"/>
        </a:hlink>
        <a:folHlink>
          <a:srgbClr val="DD52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91BFED"/>
        </a:accent1>
        <a:accent2>
          <a:srgbClr val="90ECDA"/>
        </a:accent2>
        <a:accent3>
          <a:srgbClr val="FCF6F0"/>
        </a:accent3>
        <a:accent4>
          <a:srgbClr val="000000"/>
        </a:accent4>
        <a:accent5>
          <a:srgbClr val="C7DCF4"/>
        </a:accent5>
        <a:accent6>
          <a:srgbClr val="82D6C5"/>
        </a:accent6>
        <a:hlink>
          <a:srgbClr val="384BDB"/>
        </a:hlink>
        <a:folHlink>
          <a:srgbClr val="DB8A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AF0E6"/>
        </a:lt1>
        <a:dk2>
          <a:srgbClr val="000000"/>
        </a:dk2>
        <a:lt2>
          <a:srgbClr val="8C8C8C"/>
        </a:lt2>
        <a:accent1>
          <a:srgbClr val="FFEA81"/>
        </a:accent1>
        <a:accent2>
          <a:srgbClr val="FFC081"/>
        </a:accent2>
        <a:accent3>
          <a:srgbClr val="FCF6F0"/>
        </a:accent3>
        <a:accent4>
          <a:srgbClr val="000000"/>
        </a:accent4>
        <a:accent5>
          <a:srgbClr val="FFF3C1"/>
        </a:accent5>
        <a:accent6>
          <a:srgbClr val="E7AE74"/>
        </a:accent6>
        <a:hlink>
          <a:srgbClr val="388ADB"/>
        </a:hlink>
        <a:folHlink>
          <a:srgbClr val="9C3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E9BD91"/>
        </a:accent1>
        <a:accent2>
          <a:srgbClr val="CE9A63"/>
        </a:accent2>
        <a:accent3>
          <a:srgbClr val="FFFFFF"/>
        </a:accent3>
        <a:accent4>
          <a:srgbClr val="000000"/>
        </a:accent4>
        <a:accent5>
          <a:srgbClr val="F2DBC7"/>
        </a:accent5>
        <a:accent6>
          <a:srgbClr val="BA8B59"/>
        </a:accent6>
        <a:hlink>
          <a:srgbClr val="AD6521"/>
        </a:hlink>
        <a:folHlink>
          <a:srgbClr val="6B4D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F2E540"/>
        </a:accent1>
        <a:accent2>
          <a:srgbClr val="FFC081"/>
        </a:accent2>
        <a:accent3>
          <a:srgbClr val="FFFFFF"/>
        </a:accent3>
        <a:accent4>
          <a:srgbClr val="000000"/>
        </a:accent4>
        <a:accent5>
          <a:srgbClr val="F7F0AF"/>
        </a:accent5>
        <a:accent6>
          <a:srgbClr val="E7AE74"/>
        </a:accent6>
        <a:hlink>
          <a:srgbClr val="DB9C38"/>
        </a:hlink>
        <a:folHlink>
          <a:srgbClr val="DD52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91BFED"/>
        </a:accent1>
        <a:accent2>
          <a:srgbClr val="90ECDA"/>
        </a:accent2>
        <a:accent3>
          <a:srgbClr val="FFFFFF"/>
        </a:accent3>
        <a:accent4>
          <a:srgbClr val="000000"/>
        </a:accent4>
        <a:accent5>
          <a:srgbClr val="C7DCF4"/>
        </a:accent5>
        <a:accent6>
          <a:srgbClr val="82D6C5"/>
        </a:accent6>
        <a:hlink>
          <a:srgbClr val="384BDB"/>
        </a:hlink>
        <a:folHlink>
          <a:srgbClr val="DB8A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8C8C8C"/>
        </a:lt2>
        <a:accent1>
          <a:srgbClr val="FFEA81"/>
        </a:accent1>
        <a:accent2>
          <a:srgbClr val="FFC081"/>
        </a:accent2>
        <a:accent3>
          <a:srgbClr val="FFFFFF"/>
        </a:accent3>
        <a:accent4>
          <a:srgbClr val="000000"/>
        </a:accent4>
        <a:accent5>
          <a:srgbClr val="FFF3C1"/>
        </a:accent5>
        <a:accent6>
          <a:srgbClr val="E7AE74"/>
        </a:accent6>
        <a:hlink>
          <a:srgbClr val="388ADB"/>
        </a:hlink>
        <a:folHlink>
          <a:srgbClr val="9C38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Тема Office 1">
    <a:dk1>
      <a:srgbClr val="000000"/>
    </a:dk1>
    <a:lt1>
      <a:srgbClr val="FAF0E6"/>
    </a:lt1>
    <a:dk2>
      <a:srgbClr val="000000"/>
    </a:dk2>
    <a:lt2>
      <a:srgbClr val="8C8C8C"/>
    </a:lt2>
    <a:accent1>
      <a:srgbClr val="E9BD91"/>
    </a:accent1>
    <a:accent2>
      <a:srgbClr val="CE9A63"/>
    </a:accent2>
    <a:accent3>
      <a:srgbClr val="FCF6F0"/>
    </a:accent3>
    <a:accent4>
      <a:srgbClr val="000000"/>
    </a:accent4>
    <a:accent5>
      <a:srgbClr val="F2DBC7"/>
    </a:accent5>
    <a:accent6>
      <a:srgbClr val="BA8B59"/>
    </a:accent6>
    <a:hlink>
      <a:srgbClr val="AD6521"/>
    </a:hlink>
    <a:folHlink>
      <a:srgbClr val="6B4D29"/>
    </a:folHlink>
  </a:clrScheme>
</a:themeOverride>
</file>

<file path=ppt/theme/themeOverride2.xml><?xml version="1.0" encoding="utf-8"?>
<a:themeOverride xmlns:a="http://schemas.openxmlformats.org/drawingml/2006/main">
  <a:clrScheme name="Тема Office 1">
    <a:dk1>
      <a:srgbClr val="000000"/>
    </a:dk1>
    <a:lt1>
      <a:srgbClr val="FAF0E6"/>
    </a:lt1>
    <a:dk2>
      <a:srgbClr val="000000"/>
    </a:dk2>
    <a:lt2>
      <a:srgbClr val="8C8C8C"/>
    </a:lt2>
    <a:accent1>
      <a:srgbClr val="E9BD91"/>
    </a:accent1>
    <a:accent2>
      <a:srgbClr val="CE9A63"/>
    </a:accent2>
    <a:accent3>
      <a:srgbClr val="FCF6F0"/>
    </a:accent3>
    <a:accent4>
      <a:srgbClr val="000000"/>
    </a:accent4>
    <a:accent5>
      <a:srgbClr val="F2DBC7"/>
    </a:accent5>
    <a:accent6>
      <a:srgbClr val="BA8B59"/>
    </a:accent6>
    <a:hlink>
      <a:srgbClr val="AD6521"/>
    </a:hlink>
    <a:folHlink>
      <a:srgbClr val="6B4D29"/>
    </a:folHlink>
  </a:clrScheme>
</a:themeOverride>
</file>

<file path=ppt/theme/themeOverride3.xml><?xml version="1.0" encoding="utf-8"?>
<a:themeOverride xmlns:a="http://schemas.openxmlformats.org/drawingml/2006/main">
  <a:clrScheme name="Тема Office 1">
    <a:dk1>
      <a:srgbClr val="000000"/>
    </a:dk1>
    <a:lt1>
      <a:srgbClr val="FAF0E6"/>
    </a:lt1>
    <a:dk2>
      <a:srgbClr val="000000"/>
    </a:dk2>
    <a:lt2>
      <a:srgbClr val="8C8C8C"/>
    </a:lt2>
    <a:accent1>
      <a:srgbClr val="E9BD91"/>
    </a:accent1>
    <a:accent2>
      <a:srgbClr val="CE9A63"/>
    </a:accent2>
    <a:accent3>
      <a:srgbClr val="FCF6F0"/>
    </a:accent3>
    <a:accent4>
      <a:srgbClr val="000000"/>
    </a:accent4>
    <a:accent5>
      <a:srgbClr val="F2DBC7"/>
    </a:accent5>
    <a:accent6>
      <a:srgbClr val="BA8B59"/>
    </a:accent6>
    <a:hlink>
      <a:srgbClr val="AD6521"/>
    </a:hlink>
    <a:folHlink>
      <a:srgbClr val="6B4D29"/>
    </a:folHlink>
  </a:clrScheme>
</a:themeOverride>
</file>

<file path=ppt/theme/themeOverride4.xml><?xml version="1.0" encoding="utf-8"?>
<a:themeOverride xmlns:a="http://schemas.openxmlformats.org/drawingml/2006/main">
  <a:clrScheme name="Тема Office 1">
    <a:dk1>
      <a:srgbClr val="000000"/>
    </a:dk1>
    <a:lt1>
      <a:srgbClr val="FAF0E6"/>
    </a:lt1>
    <a:dk2>
      <a:srgbClr val="000000"/>
    </a:dk2>
    <a:lt2>
      <a:srgbClr val="8C8C8C"/>
    </a:lt2>
    <a:accent1>
      <a:srgbClr val="E9BD91"/>
    </a:accent1>
    <a:accent2>
      <a:srgbClr val="CE9A63"/>
    </a:accent2>
    <a:accent3>
      <a:srgbClr val="FCF6F0"/>
    </a:accent3>
    <a:accent4>
      <a:srgbClr val="000000"/>
    </a:accent4>
    <a:accent5>
      <a:srgbClr val="F2DBC7"/>
    </a:accent5>
    <a:accent6>
      <a:srgbClr val="BA8B59"/>
    </a:accent6>
    <a:hlink>
      <a:srgbClr val="AD6521"/>
    </a:hlink>
    <a:folHlink>
      <a:srgbClr val="6B4D29"/>
    </a:folHlink>
  </a:clrScheme>
</a:themeOverride>
</file>

<file path=ppt/theme/themeOverride5.xml><?xml version="1.0" encoding="utf-8"?>
<a:themeOverride xmlns:a="http://schemas.openxmlformats.org/drawingml/2006/main">
  <a:clrScheme name="Тема Office 1">
    <a:dk1>
      <a:srgbClr val="000000"/>
    </a:dk1>
    <a:lt1>
      <a:srgbClr val="FAF0E6"/>
    </a:lt1>
    <a:dk2>
      <a:srgbClr val="000000"/>
    </a:dk2>
    <a:lt2>
      <a:srgbClr val="8C8C8C"/>
    </a:lt2>
    <a:accent1>
      <a:srgbClr val="E9BD91"/>
    </a:accent1>
    <a:accent2>
      <a:srgbClr val="CE9A63"/>
    </a:accent2>
    <a:accent3>
      <a:srgbClr val="FCF6F0"/>
    </a:accent3>
    <a:accent4>
      <a:srgbClr val="000000"/>
    </a:accent4>
    <a:accent5>
      <a:srgbClr val="F2DBC7"/>
    </a:accent5>
    <a:accent6>
      <a:srgbClr val="BA8B59"/>
    </a:accent6>
    <a:hlink>
      <a:srgbClr val="AD6521"/>
    </a:hlink>
    <a:folHlink>
      <a:srgbClr val="6B4D29"/>
    </a:folHlink>
  </a:clrScheme>
</a:themeOverride>
</file>

<file path=ppt/theme/themeOverride6.xml><?xml version="1.0" encoding="utf-8"?>
<a:themeOverride xmlns:a="http://schemas.openxmlformats.org/drawingml/2006/main">
  <a:clrScheme name="Тема Office 1">
    <a:dk1>
      <a:srgbClr val="000000"/>
    </a:dk1>
    <a:lt1>
      <a:srgbClr val="FAF0E6"/>
    </a:lt1>
    <a:dk2>
      <a:srgbClr val="000000"/>
    </a:dk2>
    <a:lt2>
      <a:srgbClr val="8C8C8C"/>
    </a:lt2>
    <a:accent1>
      <a:srgbClr val="E9BD91"/>
    </a:accent1>
    <a:accent2>
      <a:srgbClr val="CE9A63"/>
    </a:accent2>
    <a:accent3>
      <a:srgbClr val="FCF6F0"/>
    </a:accent3>
    <a:accent4>
      <a:srgbClr val="000000"/>
    </a:accent4>
    <a:accent5>
      <a:srgbClr val="F2DBC7"/>
    </a:accent5>
    <a:accent6>
      <a:srgbClr val="BA8B59"/>
    </a:accent6>
    <a:hlink>
      <a:srgbClr val="AD6521"/>
    </a:hlink>
    <a:folHlink>
      <a:srgbClr val="6B4D2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225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бежевые кирпичи</vt:lpstr>
      <vt:lpstr>Старинные меры веса, длины и старинные денежные единицы (задачи для учащихся 5-6 классов) </vt:lpstr>
      <vt:lpstr>Слайд 2</vt:lpstr>
      <vt:lpstr>Задача </vt:lpstr>
      <vt:lpstr>Задача </vt:lpstr>
      <vt:lpstr>Слайд 5</vt:lpstr>
      <vt:lpstr>ЗАДАЧА </vt:lpstr>
      <vt:lpstr>Задача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30</cp:revision>
  <dcterms:created xsi:type="dcterms:W3CDTF">2013-01-23T08:58:50Z</dcterms:created>
  <dcterms:modified xsi:type="dcterms:W3CDTF">2013-10-21T22:27:37Z</dcterms:modified>
</cp:coreProperties>
</file>