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48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289" r:id="rId12"/>
    <p:sldId id="337" r:id="rId13"/>
    <p:sldId id="291" r:id="rId14"/>
    <p:sldId id="301" r:id="rId15"/>
    <p:sldId id="290" r:id="rId16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3E1C"/>
    <a:srgbClr val="99FF99"/>
    <a:srgbClr val="B0CA7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9397" autoAdjust="0"/>
  </p:normalViewPr>
  <p:slideViewPr>
    <p:cSldViewPr>
      <p:cViewPr>
        <p:scale>
          <a:sx n="100" d="100"/>
          <a:sy n="100" d="100"/>
        </p:scale>
        <p:origin x="-22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F7F7-D2E1-4F3D-96BF-1FD0F940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5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4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297-29EA-4195-AC17-BA1FB2A2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2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0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BB92-48C9-443F-838F-E6B721CA5E7F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C518-6217-49D2-9105-FE5A72935134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0324-D975-4C73-A5B5-09247C6C8673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B58C-8AB7-46AE-B7BA-8650219FCD42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CE9D-50AC-4D59-AF02-64C9AF558501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6A8-F692-4B51-B177-31B1D3F3805B}" type="datetime1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173-F23C-4DC8-931B-1C85DF37FA9F}" type="datetime1">
              <a:rPr lang="ru-RU" smtClean="0"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B356-837A-4451-893D-202802EAEE6A}" type="datetime1">
              <a:rPr lang="ru-RU" smtClean="0"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197-CB88-4B16-ADD7-75AE48C37786}" type="datetime1">
              <a:rPr lang="ru-RU" smtClean="0"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422C-4A94-4B47-BE3E-53155029E69C}" type="datetime1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53C-1667-4765-A798-943AB33408AF}" type="datetime1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8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6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B6EE-CB46-4C0E-AE7E-4F3E5DA8441E}" type="datetime1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35/80035455_1321199046_skola1.gif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4.goodfon.ru/wallpaper/previews-middle/219776.j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29000">
              <a:schemeClr val="bg1"/>
            </a:gs>
            <a:gs pos="55000">
              <a:srgbClr val="B0CA7C"/>
            </a:gs>
            <a:gs pos="85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8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8141" y="2377644"/>
            <a:ext cx="8805859" cy="193899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Квадратные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корни. Арифметический квадратный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корень.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32240" y="4316636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70189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25.10.13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180516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721" y="1916832"/>
            <a:ext cx="8064896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</a:rPr>
              <a:t>№ 298, № 299.</a:t>
            </a:r>
          </a:p>
          <a:p>
            <a:pPr marL="514350" marR="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/>
              </a:rPr>
              <a:t>№ </a:t>
            </a:r>
            <a:r>
              <a:rPr lang="ru-RU" sz="2800" dirty="0">
                <a:latin typeface="Times New Roman"/>
              </a:rPr>
              <a:t>300</a:t>
            </a:r>
            <a:r>
              <a:rPr lang="ru-RU" sz="2800" dirty="0" smtClean="0">
                <a:latin typeface="Times New Roman"/>
              </a:rPr>
              <a:t>.</a:t>
            </a:r>
          </a:p>
          <a:p>
            <a:pPr marL="514350" marR="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/>
              </a:rPr>
              <a:t>№ </a:t>
            </a:r>
            <a:r>
              <a:rPr lang="ru-RU" sz="2800" dirty="0">
                <a:latin typeface="Times New Roman"/>
              </a:rPr>
              <a:t>305, № 306 (а, б</a:t>
            </a:r>
            <a:r>
              <a:rPr lang="ru-RU" sz="2800" dirty="0" smtClean="0">
                <a:latin typeface="Times New Roman"/>
              </a:rPr>
              <a:t>).</a:t>
            </a:r>
          </a:p>
          <a:p>
            <a:pPr marL="514350" marR="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/>
              </a:rPr>
              <a:t>№ </a:t>
            </a:r>
            <a:r>
              <a:rPr lang="ru-RU" sz="2800" dirty="0">
                <a:latin typeface="Times New Roman"/>
              </a:rPr>
              <a:t>309</a:t>
            </a:r>
            <a:r>
              <a:rPr lang="ru-RU" sz="2800" dirty="0" smtClean="0">
                <a:latin typeface="Times New Roman"/>
              </a:rPr>
              <a:t>.</a:t>
            </a:r>
            <a:endParaRPr lang="ru-RU" sz="2800" dirty="0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15913" y="25872"/>
            <a:ext cx="4697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повторение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256" y="476672"/>
            <a:ext cx="86500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3200" dirty="0">
                <a:latin typeface="Times New Roman"/>
                <a:ea typeface="Calibri"/>
              </a:rPr>
              <a:t>В военной части есть </a:t>
            </a:r>
            <a:r>
              <a:rPr lang="ru-RU" sz="3600" b="1" dirty="0">
                <a:latin typeface="Times New Roman"/>
                <a:ea typeface="Calibri"/>
              </a:rPr>
              <a:t>3 пятитонных </a:t>
            </a:r>
            <a:r>
              <a:rPr lang="ru-RU" sz="3200" dirty="0">
                <a:latin typeface="Times New Roman"/>
                <a:ea typeface="Calibri"/>
              </a:rPr>
              <a:t>(Урал-4230-01 (6×6)  с локальным бронированием) и </a:t>
            </a:r>
            <a:r>
              <a:rPr lang="ru-RU" sz="3600" b="1" dirty="0">
                <a:latin typeface="Times New Roman"/>
                <a:ea typeface="Calibri"/>
              </a:rPr>
              <a:t>5  трехтонных</a:t>
            </a:r>
            <a:r>
              <a:rPr lang="ru-RU" sz="3200" dirty="0">
                <a:latin typeface="Times New Roman"/>
                <a:ea typeface="Calibri"/>
              </a:rPr>
              <a:t> (КамАЗ-43501 «Мустанг» (4×4) на десантной парашютной платформе П-7Н) машин. Какое наименьшее число машин потребуется для перевозки (одним рейсом) 25 железобетонных плит массой по 800 кг?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8" y="4037330"/>
            <a:ext cx="4604149" cy="2839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osvezdehod.ru/images/army-vezdeh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7330"/>
            <a:ext cx="4086622" cy="2778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6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210" y="180516"/>
            <a:ext cx="2247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090613"/>
            <a:ext cx="5954713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4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300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22768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/>
              </a:rPr>
              <a:t>№ </a:t>
            </a:r>
            <a:r>
              <a:rPr lang="ru-RU" sz="4000" dirty="0">
                <a:latin typeface="Times New Roman"/>
              </a:rPr>
              <a:t>301, № 304, № 306 (в, г).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39368"/>
              </p:ext>
            </p:extLst>
          </p:nvPr>
        </p:nvGraphicFramePr>
        <p:xfrm>
          <a:off x="148234" y="1015717"/>
          <a:ext cx="8714653" cy="4467688"/>
        </p:xfrm>
        <a:graphic>
          <a:graphicData uri="http://schemas.openxmlformats.org/drawingml/2006/table">
            <a:tbl>
              <a:tblPr/>
              <a:tblGrid>
                <a:gridCol w="347309"/>
                <a:gridCol w="3644409"/>
                <a:gridCol w="575310"/>
                <a:gridCol w="734060"/>
                <a:gridCol w="1907540"/>
                <a:gridCol w="1506025"/>
              </a:tblGrid>
              <a:tr h="47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 ли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я, что такое квадратный корень?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 основное свойство арифметического квадратного корня?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Смогу ли я найти квадратный корень числа?</a:t>
                      </a:r>
                      <a:endParaRPr kumimoji="0" lang="ru-RU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387050" y="36300"/>
            <a:ext cx="266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2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3" y="134076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Алгебра,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класс, Поурочные планы,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img1.liveinternet.ru/images/attach/c/4/80/35/80035455_1321199046_skola1.gif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3911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5843" y="143195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1196752"/>
            <a:ext cx="255577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Иррациональные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196752"/>
            <a:ext cx="216023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196752"/>
            <a:ext cx="151216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Целые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196751"/>
            <a:ext cx="23762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65" y="5056709"/>
            <a:ext cx="460992" cy="41854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5983" y="5864734"/>
            <a:ext cx="391465" cy="369332"/>
          </a:xfrm>
          <a:prstGeom prst="rect">
            <a:avLst/>
          </a:prstGeom>
          <a:solidFill>
            <a:srgbClr val="003E1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9877" y="5230454"/>
            <a:ext cx="4060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62872" y="6169534"/>
            <a:ext cx="1065059" cy="42781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–6(3)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01415" y="6207634"/>
            <a:ext cx="2542993" cy="369332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7,020020002…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0691" y="27365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11594" y="5339476"/>
            <a:ext cx="851047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345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62278" y="5164722"/>
            <a:ext cx="504056" cy="46138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Times New Roman"/>
              </a:rPr>
              <a:t>π</a:t>
            </a:r>
            <a:endParaRPr lang="ru-RU" sz="2800" dirty="0">
              <a:solidFill>
                <a:schemeClr val="bg1"/>
              </a:solidFill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7824" y="5265982"/>
                <a:ext cx="664763" cy="78341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algn="ctr">
                  <a:defRPr sz="2800">
                    <a:solidFill>
                      <a:schemeClr val="bg1"/>
                    </a:solidFill>
                    <a:latin typeface="Times New Roman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65982"/>
                <a:ext cx="664763" cy="78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92769" y="4896876"/>
                <a:ext cx="1023258" cy="892242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algn="ctr">
                  <a:defRPr sz="2800">
                    <a:solidFill>
                      <a:schemeClr val="bg1"/>
                    </a:solidFill>
                    <a:latin typeface="Times New Roman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/>
                        </a:rPr>
                        <m:t>−7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69" y="4896876"/>
                <a:ext cx="1023258" cy="8922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кругленный прямоугольник 27"/>
          <p:cNvSpPr/>
          <p:nvPr/>
        </p:nvSpPr>
        <p:spPr>
          <a:xfrm>
            <a:off x="259266" y="5342997"/>
            <a:ext cx="1564790" cy="47513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</a:rPr>
              <a:t>1,24(53)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" y="323016"/>
            <a:ext cx="92439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Квадратные корни</a:t>
            </a:r>
            <a:r>
              <a:rPr lang="ru-RU" sz="40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Арифметический квадратный </a:t>
            </a:r>
            <a:r>
              <a:rPr lang="ru-RU" sz="40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корень.</a:t>
            </a:r>
            <a:endParaRPr lang="ru-RU" sz="4000" b="1" dirty="0">
              <a:ln w="1905"/>
              <a:solidFill>
                <a:srgbClr val="33CC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435" y="2038236"/>
            <a:ext cx="5144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/>
              </a:rPr>
              <a:t>Понятие квадратного корня.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63691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/>
              </a:rPr>
              <a:t>Работа с учебником стр. 70</a:t>
            </a:r>
            <a:endParaRPr lang="ru-RU" sz="2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450794"/>
            <a:ext cx="6276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– рассмотреть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задачу о нахождении стороны квадрата по его площади.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051" y="476672"/>
            <a:ext cx="8687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числа необходимо вписать в клетки?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060848"/>
            <a:ext cx="12315991" cy="24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3200" dirty="0" smtClean="0">
                <a:latin typeface="Times New Roman"/>
              </a:rPr>
              <a:t>Число </a:t>
            </a:r>
            <a:r>
              <a:rPr lang="ru-RU" sz="3200" i="1" dirty="0">
                <a:latin typeface="Times New Roman"/>
              </a:rPr>
              <a:t>b</a:t>
            </a:r>
            <a:r>
              <a:rPr lang="ru-RU" sz="3200" dirty="0">
                <a:latin typeface="Times New Roman"/>
              </a:rPr>
              <a:t> называют квадратным корнем из числа </a:t>
            </a:r>
            <a:r>
              <a:rPr lang="ru-RU" sz="3200" i="1" dirty="0">
                <a:latin typeface="Times New Roman"/>
              </a:rPr>
              <a:t>а</a:t>
            </a:r>
            <a:r>
              <a:rPr lang="ru-RU" sz="3200" dirty="0">
                <a:latin typeface="Times New Roman"/>
              </a:rPr>
              <a:t>, если </a:t>
            </a:r>
            <a:r>
              <a:rPr lang="ru-RU" sz="3200" i="1" dirty="0">
                <a:latin typeface="Times New Roman"/>
              </a:rPr>
              <a:t>b</a:t>
            </a:r>
            <a:r>
              <a:rPr lang="ru-RU" sz="3200" baseline="30000" dirty="0">
                <a:latin typeface="Times New Roman"/>
              </a:rPr>
              <a:t>2</a:t>
            </a:r>
            <a:r>
              <a:rPr lang="ru-RU" sz="3200" dirty="0">
                <a:latin typeface="Times New Roman"/>
              </a:rPr>
              <a:t> = </a:t>
            </a:r>
            <a:r>
              <a:rPr lang="ru-RU" sz="3200" i="1" dirty="0">
                <a:latin typeface="Times New Roman"/>
              </a:rPr>
              <a:t>а</a:t>
            </a:r>
            <a:r>
              <a:rPr lang="ru-RU" sz="3200" dirty="0">
                <a:latin typeface="Times New Roman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567879"/>
            <a:ext cx="3529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Определение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44" y="321297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3200" dirty="0" smtClean="0">
                <a:latin typeface="Times New Roman"/>
              </a:rPr>
              <a:t>Квадратным корнем </a:t>
            </a:r>
            <a:r>
              <a:rPr lang="ru-RU" sz="3200" dirty="0">
                <a:latin typeface="Times New Roman"/>
              </a:rPr>
              <a:t>из числа </a:t>
            </a:r>
            <a:r>
              <a:rPr lang="ru-RU" sz="3200" i="1" dirty="0" smtClean="0">
                <a:latin typeface="Times New Roman"/>
              </a:rPr>
              <a:t>а </a:t>
            </a:r>
            <a:r>
              <a:rPr lang="ru-RU" sz="3200" dirty="0" smtClean="0">
                <a:latin typeface="Times New Roman"/>
              </a:rPr>
              <a:t>называют число, квадрат которого равен </a:t>
            </a:r>
            <a:r>
              <a:rPr lang="ru-RU" sz="3200" i="1" dirty="0" smtClean="0">
                <a:latin typeface="Times New Roman"/>
              </a:rPr>
              <a:t>а</a:t>
            </a:r>
            <a:r>
              <a:rPr lang="ru-RU" sz="3200" dirty="0" smtClean="0">
                <a:latin typeface="Times New Roman"/>
              </a:rPr>
              <a:t>. </a:t>
            </a:r>
            <a:endParaRPr lang="ru-RU" sz="3200" dirty="0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1" y="567879"/>
            <a:ext cx="3529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Задание: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153" y="1522005"/>
            <a:ext cx="8136904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3200" dirty="0" smtClean="0">
                <a:latin typeface="Times New Roman"/>
              </a:rPr>
              <a:t>выяснить</a:t>
            </a:r>
            <a:r>
              <a:rPr lang="ru-RU" sz="3200" dirty="0">
                <a:latin typeface="Times New Roman"/>
              </a:rPr>
              <a:t>, является ли число </a:t>
            </a:r>
            <a:r>
              <a:rPr lang="ru-RU" sz="3200" i="1" dirty="0">
                <a:latin typeface="Times New Roman"/>
              </a:rPr>
              <a:t>п</a:t>
            </a:r>
            <a:r>
              <a:rPr lang="ru-RU" sz="3200" dirty="0">
                <a:latin typeface="Times New Roman"/>
              </a:rPr>
              <a:t> квадратным корнем из числа </a:t>
            </a:r>
            <a:r>
              <a:rPr lang="ru-RU" sz="3200" i="1" dirty="0">
                <a:latin typeface="Times New Roman"/>
              </a:rPr>
              <a:t>т</a:t>
            </a:r>
            <a:r>
              <a:rPr lang="ru-RU" sz="3200" dirty="0">
                <a:latin typeface="Times New Roman"/>
              </a:rPr>
              <a:t>, если:</a:t>
            </a:r>
          </a:p>
          <a:p>
            <a:pPr marR="0" algn="just">
              <a:lnSpc>
                <a:spcPct val="200000"/>
              </a:lnSpc>
            </a:pPr>
            <a:r>
              <a:rPr lang="ru-RU" sz="3200" dirty="0">
                <a:latin typeface="Times New Roman"/>
              </a:rPr>
              <a:t>а) </a:t>
            </a:r>
            <a:r>
              <a:rPr lang="ru-RU" sz="3200" i="1" dirty="0">
                <a:latin typeface="Times New Roman"/>
              </a:rPr>
              <a:t>п</a:t>
            </a:r>
            <a:r>
              <a:rPr lang="ru-RU" sz="3200" dirty="0">
                <a:latin typeface="Times New Roman"/>
              </a:rPr>
              <a:t> = 5, </a:t>
            </a:r>
            <a:r>
              <a:rPr lang="ru-RU" sz="3200" i="1" dirty="0">
                <a:latin typeface="Times New Roman"/>
              </a:rPr>
              <a:t>т</a:t>
            </a:r>
            <a:r>
              <a:rPr lang="ru-RU" sz="3200" dirty="0">
                <a:latin typeface="Times New Roman"/>
              </a:rPr>
              <a:t> = 25;			в) </a:t>
            </a:r>
            <a:r>
              <a:rPr lang="ru-RU" sz="3200" i="1" dirty="0">
                <a:latin typeface="Times New Roman"/>
              </a:rPr>
              <a:t>п</a:t>
            </a:r>
            <a:r>
              <a:rPr lang="ru-RU" sz="3200" dirty="0">
                <a:latin typeface="Times New Roman"/>
              </a:rPr>
              <a:t> = 0,3, </a:t>
            </a:r>
            <a:r>
              <a:rPr lang="ru-RU" sz="3200" i="1" dirty="0">
                <a:latin typeface="Times New Roman"/>
              </a:rPr>
              <a:t>т</a:t>
            </a:r>
            <a:r>
              <a:rPr lang="ru-RU" sz="3200" dirty="0">
                <a:latin typeface="Times New Roman"/>
              </a:rPr>
              <a:t> = 0,9;</a:t>
            </a:r>
          </a:p>
          <a:p>
            <a:pPr marR="0" algn="just">
              <a:lnSpc>
                <a:spcPct val="200000"/>
              </a:lnSpc>
            </a:pPr>
            <a:r>
              <a:rPr lang="ru-RU" sz="3200" dirty="0">
                <a:latin typeface="Times New Roman"/>
              </a:rPr>
              <a:t>б) </a:t>
            </a:r>
            <a:r>
              <a:rPr lang="ru-RU" sz="3200" i="1" dirty="0">
                <a:latin typeface="Times New Roman"/>
              </a:rPr>
              <a:t>п</a:t>
            </a:r>
            <a:r>
              <a:rPr lang="ru-RU" sz="3200" dirty="0">
                <a:latin typeface="Times New Roman"/>
              </a:rPr>
              <a:t> = –7, </a:t>
            </a:r>
            <a:r>
              <a:rPr lang="ru-RU" sz="3200" i="1" dirty="0">
                <a:latin typeface="Times New Roman"/>
              </a:rPr>
              <a:t>т</a:t>
            </a:r>
            <a:r>
              <a:rPr lang="ru-RU" sz="3200" dirty="0">
                <a:latin typeface="Times New Roman"/>
              </a:rPr>
              <a:t> = 49;		</a:t>
            </a:r>
            <a:r>
              <a:rPr lang="ru-RU" sz="3200" dirty="0" smtClean="0">
                <a:latin typeface="Times New Roman"/>
              </a:rPr>
              <a:t>г</a:t>
            </a:r>
            <a:r>
              <a:rPr lang="ru-RU" sz="3200" dirty="0">
                <a:latin typeface="Times New Roman"/>
              </a:rPr>
              <a:t>) </a:t>
            </a:r>
            <a:r>
              <a:rPr lang="ru-RU" sz="3200" i="1" dirty="0">
                <a:latin typeface="Times New Roman"/>
              </a:rPr>
              <a:t>п</a:t>
            </a:r>
            <a:r>
              <a:rPr lang="ru-RU" sz="3200" dirty="0">
                <a:latin typeface="Times New Roman"/>
              </a:rPr>
              <a:t> = 6, </a:t>
            </a:r>
            <a:r>
              <a:rPr lang="ru-RU" sz="3200" i="1" dirty="0">
                <a:latin typeface="Times New Roman"/>
              </a:rPr>
              <a:t>т</a:t>
            </a:r>
            <a:r>
              <a:rPr lang="ru-RU" sz="3200" dirty="0">
                <a:latin typeface="Times New Roman"/>
              </a:rPr>
              <a:t> = –36.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153" y="1522005"/>
            <a:ext cx="813690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3200" dirty="0" smtClean="0">
                <a:latin typeface="Times New Roman"/>
              </a:rPr>
              <a:t> </a:t>
            </a:r>
            <a:endParaRPr lang="ru-RU" sz="32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767" y="470500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</a:rPr>
              <a:t>Арифметический квадратный </a:t>
            </a:r>
            <a:r>
              <a:rPr lang="ru-RU" sz="3200" dirty="0">
                <a:latin typeface="Times New Roman"/>
              </a:rPr>
              <a:t>корень является неотрицательным числом</a:t>
            </a:r>
            <a:endParaRPr lang="ru-RU" sz="32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41" y="1949664"/>
            <a:ext cx="7107025" cy="222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535407" y="2247763"/>
            <a:ext cx="0" cy="14782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3767" y="4005064"/>
                <a:ext cx="8568951" cy="59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</a:rPr>
                  <a:t>При 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/>
                  </a:rPr>
                  <a:t>a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/>
                  </a:rPr>
                  <a:t>&lt;0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</a:rPr>
                  <a:t>выражение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rad>
                  </m:oMath>
                </a14:m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</a:rPr>
                  <a:t>  не имеет смысла.</a:t>
                </a:r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67" y="4005064"/>
                <a:ext cx="8568951" cy="590354"/>
              </a:xfrm>
              <a:prstGeom prst="rect">
                <a:avLst/>
              </a:prstGeom>
              <a:blipFill rotWithShape="1">
                <a:blip r:embed="rId4"/>
                <a:stretch>
                  <a:fillRect l="-1851" t="-14433" b="-30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0129" y="5085184"/>
                <a:ext cx="8568951" cy="636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0" i="0" dirty="0" smtClean="0">
                        <a:latin typeface="Times New Roman"/>
                      </a:rPr>
                      <m:t>Например </m:t>
                    </m:r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e>
                    </m:rad>
                    <m:r>
                      <a:rPr lang="ru-RU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32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  <m:r>
                          <a:rPr lang="ru-RU" sz="3200" b="1" i="1" smtClean="0">
                            <a:latin typeface="Cambria Math"/>
                          </a:rPr>
                          <m:t>,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r>
                  <a:rPr lang="ru-RU" sz="3200" dirty="0" smtClean="0">
                    <a:latin typeface="Times New Roman"/>
                  </a:rPr>
                  <a:t>. </a:t>
                </a:r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9" y="5085184"/>
                <a:ext cx="8568951" cy="636200"/>
              </a:xfrm>
              <a:prstGeom prst="rect">
                <a:avLst/>
              </a:prstGeom>
              <a:blipFill rotWithShape="1">
                <a:blip r:embed="rId5"/>
                <a:stretch>
                  <a:fillRect t="-6667" b="-2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416" y="332655"/>
            <a:ext cx="3246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13008"/>
            <a:ext cx="8064896" cy="421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/>
              </a:rPr>
              <a:t>Является ли </a:t>
            </a:r>
            <a:r>
              <a:rPr lang="ru-RU" sz="2800" dirty="0">
                <a:latin typeface="Times New Roman"/>
              </a:rPr>
              <a:t>число </a:t>
            </a:r>
            <a:r>
              <a:rPr lang="ru-RU" sz="2800" i="1" dirty="0">
                <a:latin typeface="Times New Roman"/>
              </a:rPr>
              <a:t>п</a:t>
            </a:r>
            <a:r>
              <a:rPr lang="ru-RU" sz="2800" dirty="0">
                <a:latin typeface="Times New Roman"/>
              </a:rPr>
              <a:t> арифметическим квадратным корнем из числа </a:t>
            </a:r>
            <a:r>
              <a:rPr lang="ru-RU" sz="2800" i="1" dirty="0">
                <a:latin typeface="Times New Roman"/>
              </a:rPr>
              <a:t>т</a:t>
            </a:r>
            <a:r>
              <a:rPr lang="ru-RU" sz="2800" dirty="0">
                <a:latin typeface="Times New Roman"/>
              </a:rPr>
              <a:t>, если:</a:t>
            </a:r>
          </a:p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а) </a:t>
            </a:r>
            <a:r>
              <a:rPr lang="ru-RU" sz="2800" i="1" dirty="0">
                <a:latin typeface="Times New Roman"/>
              </a:rPr>
              <a:t>п</a:t>
            </a:r>
            <a:r>
              <a:rPr lang="ru-RU" sz="2800" dirty="0">
                <a:latin typeface="Times New Roman"/>
              </a:rPr>
              <a:t> = 8, </a:t>
            </a:r>
            <a:r>
              <a:rPr lang="ru-RU" sz="2800" i="1" dirty="0">
                <a:latin typeface="Times New Roman"/>
              </a:rPr>
              <a:t>т</a:t>
            </a:r>
            <a:r>
              <a:rPr lang="ru-RU" sz="2800" dirty="0">
                <a:latin typeface="Times New Roman"/>
              </a:rPr>
              <a:t> = 64;			в) </a:t>
            </a:r>
            <a:r>
              <a:rPr lang="ru-RU" sz="2800" i="1" dirty="0">
                <a:latin typeface="Times New Roman"/>
              </a:rPr>
              <a:t>п</a:t>
            </a:r>
            <a:r>
              <a:rPr lang="ru-RU" sz="2800" dirty="0">
                <a:latin typeface="Times New Roman"/>
              </a:rPr>
              <a:t> = 0,2, </a:t>
            </a:r>
            <a:r>
              <a:rPr lang="ru-RU" sz="2800" i="1" dirty="0">
                <a:latin typeface="Times New Roman"/>
              </a:rPr>
              <a:t>т</a:t>
            </a:r>
            <a:r>
              <a:rPr lang="ru-RU" sz="2800" dirty="0">
                <a:latin typeface="Times New Roman"/>
              </a:rPr>
              <a:t> = 0,4;</a:t>
            </a:r>
          </a:p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б) </a:t>
            </a:r>
            <a:r>
              <a:rPr lang="ru-RU" sz="2800" i="1" dirty="0">
                <a:latin typeface="Times New Roman"/>
              </a:rPr>
              <a:t>п</a:t>
            </a:r>
            <a:r>
              <a:rPr lang="ru-RU" sz="2800" dirty="0">
                <a:latin typeface="Times New Roman"/>
              </a:rPr>
              <a:t> = –3, </a:t>
            </a:r>
            <a:r>
              <a:rPr lang="ru-RU" sz="2800" i="1" dirty="0">
                <a:latin typeface="Times New Roman"/>
              </a:rPr>
              <a:t>т</a:t>
            </a:r>
            <a:r>
              <a:rPr lang="ru-RU" sz="2800" dirty="0">
                <a:latin typeface="Times New Roman"/>
              </a:rPr>
              <a:t> = 9;			г) </a:t>
            </a:r>
            <a:r>
              <a:rPr lang="ru-RU" sz="2800" i="1" dirty="0">
                <a:latin typeface="Times New Roman"/>
              </a:rPr>
              <a:t>п</a:t>
            </a:r>
            <a:r>
              <a:rPr lang="ru-RU" sz="2800" dirty="0">
                <a:latin typeface="Times New Roman"/>
              </a:rPr>
              <a:t> = 0,4, </a:t>
            </a:r>
            <a:r>
              <a:rPr lang="ru-RU" sz="2800" i="1" dirty="0">
                <a:latin typeface="Times New Roman"/>
              </a:rPr>
              <a:t>т</a:t>
            </a:r>
            <a:r>
              <a:rPr lang="ru-RU" sz="2800" dirty="0">
                <a:latin typeface="Times New Roman"/>
              </a:rPr>
              <a:t> = 0,16.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8330" y="330957"/>
            <a:ext cx="91859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Основное свойство арифметического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квадратного корня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76" y="2636912"/>
            <a:ext cx="5965583" cy="120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412</Words>
  <Application>Microsoft Office PowerPoint</Application>
  <PresentationFormat>Экран (4:3)</PresentationFormat>
  <Paragraphs>99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350</cp:revision>
  <cp:lastPrinted>2013-10-26T19:53:44Z</cp:lastPrinted>
  <dcterms:created xsi:type="dcterms:W3CDTF">2013-10-12T19:21:06Z</dcterms:created>
  <dcterms:modified xsi:type="dcterms:W3CDTF">2013-10-26T19:54:09Z</dcterms:modified>
</cp:coreProperties>
</file>