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65" r:id="rId4"/>
    <p:sldId id="266" r:id="rId5"/>
    <p:sldId id="263" r:id="rId6"/>
    <p:sldId id="267" r:id="rId7"/>
    <p:sldId id="268" r:id="rId8"/>
    <p:sldId id="269" r:id="rId9"/>
    <p:sldId id="270" r:id="rId10"/>
    <p:sldId id="271" r:id="rId11"/>
    <p:sldId id="260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92869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luchik.club/wp-content/themes/luchik/img/kid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8125" y="0"/>
            <a:ext cx="8905875" cy="11429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5929354" cy="36687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128\Desktop\Рисунок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229100" cy="3152775"/>
          </a:xfrm>
          <a:prstGeom prst="rect">
            <a:avLst/>
          </a:prstGeom>
          <a:noFill/>
        </p:spPr>
      </p:pic>
      <p:pic>
        <p:nvPicPr>
          <p:cNvPr id="9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358082" y="5572116"/>
            <a:ext cx="1928826" cy="1285884"/>
          </a:xfrm>
          <a:prstGeom prst="rect">
            <a:avLst/>
          </a:prstGeom>
          <a:noFill/>
        </p:spPr>
      </p:pic>
      <p:pic>
        <p:nvPicPr>
          <p:cNvPr id="10" name="Picture 2" descr="http://2kinder.ru/image/data/kids_2-1979px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46"/>
            <a:ext cx="1428760" cy="21120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8" descr="http://img-fotki.yandex.ru/get/6508/20573769.f/0_82ae5_a174c715_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0"/>
            <a:ext cx="2328684" cy="45482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2214578" cy="207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128\Desktop\Рисунок3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8240713" cy="1268413"/>
          </a:xfrm>
          <a:prstGeom prst="rect">
            <a:avLst/>
          </a:prstGeom>
          <a:noFill/>
        </p:spPr>
      </p:pic>
      <p:pic>
        <p:nvPicPr>
          <p:cNvPr id="10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215174" y="5429264"/>
            <a:ext cx="1928826" cy="12858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5" y="2143116"/>
            <a:ext cx="36433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390" y="4357694"/>
            <a:ext cx="158761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358082" y="5429264"/>
            <a:ext cx="1928826" cy="128588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4956" y="3214686"/>
            <a:ext cx="1419044" cy="258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5" b="78"/>
          <a:stretch>
            <a:fillRect/>
          </a:stretch>
        </p:blipFill>
        <p:spPr bwMode="auto">
          <a:xfrm>
            <a:off x="7286644" y="1071546"/>
            <a:ext cx="1857356" cy="1285884"/>
          </a:xfrm>
          <a:prstGeom prst="rect">
            <a:avLst/>
          </a:prstGeom>
          <a:noFill/>
        </p:spPr>
      </p:pic>
      <p:pic>
        <p:nvPicPr>
          <p:cNvPr id="6" name="Picture 14" descr="Cartoon Books &amp;Tcy;&amp;ycy; &amp;bcy;&amp;iecy;&amp;scy;&amp;iecy;&amp;dcy;&amp;ucy;&amp;jcy; &amp;chcy;&amp;acy;&amp;shchcy;&amp;iecy; &amp;scy; &amp;ncy;&amp;iecy;&amp;jcy;, &amp;Scy;&amp;tcy;&amp;acy;&amp;ncy;&amp;iecy;&amp;shcy;&amp;softcy; &amp;vcy;&amp;chcy;&amp;iecy;&amp;tcy;&amp;vcy;&amp;iecy;&amp;rcy;&amp;ocy; &amp;ucy;&amp;mcy;&amp;ncy;&amp;iecy;&amp;jcy;... &quot; PixelBrush - &amp;Pcy;&amp;ocy;&amp;rcy;&amp;tcy;&amp;acy;&amp;lcy; &amp;ocy; &amp;dcy;&amp;icy;&amp;zcy;&amp;acy;&amp;jcy;&amp;ncy;&amp;iecy;. &amp;Scy;&amp;kcy;&amp;acy;&amp;chcy;&amp;acy;&amp;tcy;&amp;softcy; &amp;fcy;&amp;ocy;&amp;tcy;&amp;ocy;, &amp;kcy;&amp;acy;&amp;rcy;&amp;tcy;&amp;icy;&amp;ncy;&amp;kcy;&amp;icy;, &amp;ocy;&amp;bcy;&amp;ocy;&amp;icy;, &amp;rcy;&amp;icy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42852"/>
            <a:ext cx="1214446" cy="1314438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 userDrawn="1"/>
        </p:nvSpPr>
        <p:spPr>
          <a:xfrm>
            <a:off x="642910" y="714356"/>
            <a:ext cx="6643734" cy="1214446"/>
          </a:xfrm>
          <a:prstGeom prst="horizontalScroll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128\Desktop\Рисунок4.png"/>
          <p:cNvPicPr>
            <a:picLocks noChangeAspect="1" noChangeArrowheads="1"/>
          </p:cNvPicPr>
          <p:nvPr userDrawn="1"/>
        </p:nvPicPr>
        <p:blipFill>
          <a:blip r:embed="rId4"/>
          <a:srcRect l="3030" t="31670" r="26263"/>
          <a:stretch>
            <a:fillRect/>
          </a:stretch>
        </p:blipFill>
        <p:spPr bwMode="auto">
          <a:xfrm>
            <a:off x="1571604" y="785794"/>
            <a:ext cx="5000660" cy="107890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8329642" cy="116205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rgbClr val="3333FF"/>
                </a:solidFill>
                <a:latin typeface="Propisi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4286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215174" y="5429264"/>
            <a:ext cx="1928826" cy="1285884"/>
          </a:xfrm>
          <a:prstGeom prst="rect">
            <a:avLst/>
          </a:prstGeom>
          <a:noFill/>
        </p:spPr>
      </p:pic>
      <p:pic>
        <p:nvPicPr>
          <p:cNvPr id="8" name="Picture 4" descr="http://0.static.wix.com/media/70804c_0c9a9218f8e4e9377a6b7153961a2bf6.png_5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7201" y="3714752"/>
            <a:ext cx="1696799" cy="2018263"/>
          </a:xfrm>
          <a:prstGeom prst="rect">
            <a:avLst/>
          </a:prstGeom>
          <a:noFill/>
        </p:spPr>
      </p:pic>
      <p:pic>
        <p:nvPicPr>
          <p:cNvPr id="6147" name="Picture 3" descr="C:\Users\128\Desktop\Рисунок5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42852"/>
            <a:ext cx="8710613" cy="11953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71000">
                <a:srgbClr val="00B0F0">
                  <a:alpha val="7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14282" y="214290"/>
            <a:ext cx="8786874" cy="6500858"/>
          </a:xfrm>
          <a:prstGeom prst="roundRect">
            <a:avLst/>
          </a:prstGeom>
          <a:blipFill dpi="0" rotWithShape="1">
            <a:blip r:embed="rId13"/>
            <a:srcRect/>
            <a:stretch>
              <a:fillRect r="-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4"/>
          <p:cNvSpPr txBox="1">
            <a:spLocks/>
          </p:cNvSpPr>
          <p:nvPr userDrawn="1"/>
        </p:nvSpPr>
        <p:spPr>
          <a:xfrm>
            <a:off x="5429256" y="6492875"/>
            <a:ext cx="285752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Шаблон презентации: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Лазовская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С.В.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908720"/>
            <a:ext cx="8856984" cy="58326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Работа над сочинением </a:t>
            </a:r>
          </a:p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в 3 классе</a:t>
            </a:r>
          </a:p>
          <a:p>
            <a:pPr algn="ctr"/>
            <a:endParaRPr lang="ru-RU" sz="7200" b="1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Выполнила: учитель начальных классов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Русская Н. А. 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68320"/>
            <a:ext cx="8063120" cy="6552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3600" b="1" dirty="0" smtClean="0">
                <a:solidFill>
                  <a:schemeClr val="tx1"/>
                </a:solidFill>
              </a:rPr>
              <a:t>Определите фразы, слова с которых может начинаться заключительная часть: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(Так всё и решили…,На этом всё и закончилось…, долго ещё… и т. д.)</a:t>
            </a:r>
          </a:p>
        </p:txBody>
      </p:sp>
    </p:spTree>
    <p:extLst>
      <p:ext uri="{BB962C8B-B14F-4D97-AF65-F5344CB8AC3E}">
        <p14:creationId xmlns:p14="http://schemas.microsoft.com/office/powerpoint/2010/main" val="41195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3333FF"/>
                </a:solidFill>
              </a:rPr>
              <a:t>Домашнее  задание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7992888" cy="6552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ru-RU" sz="4400" dirty="0" smtClean="0">
                <a:solidFill>
                  <a:schemeClr val="tx1"/>
                </a:solidFill>
              </a:rPr>
              <a:t>Орфографическая подготовка</a:t>
            </a:r>
          </a:p>
          <a:p>
            <a:endParaRPr lang="ru-RU" sz="4400" dirty="0" smtClean="0">
              <a:solidFill>
                <a:schemeClr val="tx1"/>
              </a:solidFill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ru-RU" sz="4400" dirty="0" smtClean="0">
                <a:solidFill>
                  <a:schemeClr val="tx1"/>
                </a:solidFill>
              </a:rPr>
              <a:t>Самостоятельная работа и самопроверка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3333FF"/>
                </a:solidFill>
              </a:rPr>
              <a:t>Домашнее  задание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7992888" cy="6552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IMG_31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12234" r="-641" b="-8638"/>
          <a:stretch/>
        </p:blipFill>
        <p:spPr bwMode="auto">
          <a:xfrm>
            <a:off x="755576" y="960016"/>
            <a:ext cx="7153934" cy="51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3333FF"/>
                </a:solidFill>
              </a:rPr>
              <a:t>Домашнее  задание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7992888" cy="6552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908720"/>
            <a:ext cx="8856984" cy="58326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i="1" dirty="0">
                <a:solidFill>
                  <a:schemeClr val="tx1"/>
                </a:solidFill>
              </a:rPr>
              <a:t>Прекрасная мысль теряет всю свою ценность, если она дурно выражена</a:t>
            </a:r>
            <a:br>
              <a:rPr lang="ru-RU" sz="4800" b="1" i="1" dirty="0">
                <a:solidFill>
                  <a:schemeClr val="tx1"/>
                </a:solidFill>
              </a:rPr>
            </a:br>
            <a:r>
              <a:rPr lang="ru-RU" sz="4800" b="1" i="1" dirty="0">
                <a:solidFill>
                  <a:schemeClr val="tx1"/>
                </a:solidFill>
              </a:rPr>
              <a:t>                                   Вольтер</a:t>
            </a:r>
            <a:r>
              <a:rPr lang="ru-RU" sz="4800" b="1" dirty="0">
                <a:solidFill>
                  <a:schemeClr val="tx1"/>
                </a:solidFill>
              </a:rPr>
              <a:t/>
            </a:r>
            <a:br>
              <a:rPr lang="ru-RU" sz="4800" b="1" dirty="0">
                <a:solidFill>
                  <a:schemeClr val="tx1"/>
                </a:solidFill>
              </a:rPr>
            </a:b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836712"/>
            <a:ext cx="6802015" cy="468051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7992888" cy="6552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Для написания сочинения учащиеся должны владеть следующими обобщёнными умениями</a:t>
            </a:r>
            <a:r>
              <a:rPr lang="ru-RU" sz="2800" b="1" dirty="0" smtClean="0">
                <a:solidFill>
                  <a:schemeClr val="tx1"/>
                </a:solidFill>
              </a:rPr>
              <a:t>: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понять </a:t>
            </a:r>
            <a:r>
              <a:rPr lang="ru-RU" sz="2400" dirty="0">
                <a:solidFill>
                  <a:schemeClr val="tx1"/>
                </a:solidFill>
              </a:rPr>
              <a:t>и раскрыть тему сочинения;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подчинить своё сочинение определённой мысли;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собрать материал, его систематизировать и расположить в нужной последовательности;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определить границы сочинения;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составить план и писать по плану;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создать текст и записать его;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использовать средства языка в соответствии с замыслом и речевыми ситуациями;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совершенствовать написанное, находить и исправлять ошибки и недочёты.</a:t>
            </a:r>
          </a:p>
        </p:txBody>
      </p:sp>
    </p:spTree>
    <p:extLst>
      <p:ext uri="{BB962C8B-B14F-4D97-AF65-F5344CB8AC3E}">
        <p14:creationId xmlns:p14="http://schemas.microsoft.com/office/powerpoint/2010/main" val="364790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836712"/>
            <a:ext cx="6802015" cy="468051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7992888" cy="6552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tx1"/>
                </a:solidFill>
              </a:rPr>
              <a:t>Классификация сочинений по источникам материала</a:t>
            </a:r>
            <a:r>
              <a:rPr lang="ru-RU" sz="3600" b="1" dirty="0" smtClean="0">
                <a:solidFill>
                  <a:schemeClr val="tx1"/>
                </a:solidFill>
              </a:rPr>
              <a:t>:</a:t>
            </a:r>
          </a:p>
          <a:p>
            <a:endParaRPr lang="ru-RU" sz="3600" dirty="0">
              <a:solidFill>
                <a:schemeClr val="tx1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на </a:t>
            </a:r>
            <a:r>
              <a:rPr lang="ru-RU" sz="2800" dirty="0">
                <a:solidFill>
                  <a:schemeClr val="tx1"/>
                </a:solidFill>
              </a:rPr>
              <a:t>основе личного опыта </a:t>
            </a:r>
            <a:r>
              <a:rPr lang="ru-RU" sz="2800" dirty="0" smtClean="0">
                <a:solidFill>
                  <a:schemeClr val="tx1"/>
                </a:solidFill>
              </a:rPr>
              <a:t>учащихся</a:t>
            </a:r>
            <a:endParaRPr lang="ru-RU" sz="2800" dirty="0">
              <a:solidFill>
                <a:schemeClr val="tx1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на </a:t>
            </a:r>
            <a:r>
              <a:rPr lang="ru-RU" sz="2800" dirty="0">
                <a:solidFill>
                  <a:schemeClr val="tx1"/>
                </a:solidFill>
              </a:rPr>
              <a:t>основе опосредованных источников </a:t>
            </a:r>
            <a:r>
              <a:rPr lang="ru-RU" sz="2800" dirty="0" smtClean="0">
                <a:solidFill>
                  <a:schemeClr val="tx1"/>
                </a:solidFill>
              </a:rPr>
              <a:t>информации</a:t>
            </a:r>
            <a:endParaRPr lang="ru-RU" sz="2800" dirty="0">
              <a:solidFill>
                <a:schemeClr val="tx1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сочинение </a:t>
            </a:r>
            <a:r>
              <a:rPr lang="ru-RU" sz="2800" dirty="0">
                <a:solidFill>
                  <a:schemeClr val="tx1"/>
                </a:solidFill>
              </a:rPr>
              <a:t>на основе </a:t>
            </a:r>
            <a:r>
              <a:rPr lang="ru-RU" sz="2800" dirty="0" smtClean="0">
                <a:solidFill>
                  <a:schemeClr val="tx1"/>
                </a:solidFill>
              </a:rPr>
              <a:t>прочитанного</a:t>
            </a:r>
            <a:endParaRPr lang="ru-RU" sz="2800" dirty="0">
              <a:solidFill>
                <a:schemeClr val="tx1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сочинение по просмотренному фильму</a:t>
            </a:r>
            <a:r>
              <a:rPr lang="ru-RU" sz="2800">
                <a:solidFill>
                  <a:schemeClr val="tx1"/>
                </a:solidFill>
              </a:rPr>
              <a:t>, </a:t>
            </a:r>
            <a:r>
              <a:rPr lang="ru-RU" sz="2800" smtClean="0">
                <a:solidFill>
                  <a:schemeClr val="tx1"/>
                </a:solidFill>
              </a:rPr>
              <a:t>спектаклю</a:t>
            </a:r>
            <a:endParaRPr lang="ru-RU" sz="28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>на </a:t>
            </a:r>
            <a:r>
              <a:rPr lang="ru-RU" sz="2800" dirty="0">
                <a:solidFill>
                  <a:schemeClr val="tx1"/>
                </a:solidFill>
              </a:rPr>
              <a:t>материале разных источников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на </a:t>
            </a:r>
            <a:r>
              <a:rPr lang="ru-RU" sz="2800" dirty="0">
                <a:solidFill>
                  <a:schemeClr val="tx1"/>
                </a:solidFill>
              </a:rPr>
              <a:t>основе творческого воображения </a:t>
            </a:r>
          </a:p>
        </p:txBody>
      </p:sp>
    </p:spTree>
    <p:extLst>
      <p:ext uri="{BB962C8B-B14F-4D97-AF65-F5344CB8AC3E}">
        <p14:creationId xmlns:p14="http://schemas.microsoft.com/office/powerpoint/2010/main" val="120006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7920880" cy="6552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Реши, какую сказку ты будешь    сочинять – волшебную, бытовую, о животных, богатырскую? 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7920880" cy="6552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Определи, какие герои будут действовать в твоей сказке. Напиши: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Положительные герои_____________________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Отрицательные герои _____________________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Герои помощники         _____________________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Нейтральные персонажи ___________________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68320"/>
            <a:ext cx="8063120" cy="6552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Подумай : 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ru-RU" sz="4000" dirty="0" smtClean="0">
                <a:solidFill>
                  <a:schemeClr val="tx1"/>
                </a:solidFill>
              </a:rPr>
              <a:t>Чему будет учить твоя сказка?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ru-RU" sz="4000" dirty="0" smtClean="0">
                <a:solidFill>
                  <a:schemeClr val="tx1"/>
                </a:solidFill>
              </a:rPr>
              <a:t>Какие в ней будут мудрые мысли?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ru-RU" sz="4000" dirty="0" smtClean="0">
                <a:solidFill>
                  <a:schemeClr val="tx1"/>
                </a:solidFill>
              </a:rPr>
              <a:t>Какая будет мораль?</a:t>
            </a:r>
          </a:p>
        </p:txBody>
      </p:sp>
    </p:spTree>
    <p:extLst>
      <p:ext uri="{BB962C8B-B14F-4D97-AF65-F5344CB8AC3E}">
        <p14:creationId xmlns:p14="http://schemas.microsoft.com/office/powerpoint/2010/main" val="21370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68320"/>
            <a:ext cx="8063120" cy="6552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Какие события будут происходить в сказке?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Запиши рабочий план: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Вводная часть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Где происходят события, когда, с кем?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 startAt="2"/>
            </a:pPr>
            <a:r>
              <a:rPr lang="ru-RU" sz="2400" b="1" dirty="0" smtClean="0">
                <a:solidFill>
                  <a:schemeClr val="tx1"/>
                </a:solidFill>
              </a:rPr>
              <a:t>Основная часть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С чего всё началось?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Что произошло?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Как развивались события?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3.Заключительная часть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Чем всё закончилось?</a:t>
            </a:r>
          </a:p>
        </p:txBody>
      </p:sp>
    </p:spTree>
    <p:extLst>
      <p:ext uri="{BB962C8B-B14F-4D97-AF65-F5344CB8AC3E}">
        <p14:creationId xmlns:p14="http://schemas.microsoft.com/office/powerpoint/2010/main" val="42573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68320"/>
            <a:ext cx="8063120" cy="6552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3600" b="1" dirty="0" smtClean="0">
                <a:solidFill>
                  <a:schemeClr val="tx1"/>
                </a:solidFill>
              </a:rPr>
              <a:t>Определите фразы, слова с которых может начинаться вводная часть: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(Жили –были…, В некотором царстве, в далёком государстве…,Однажды…, </a:t>
            </a:r>
            <a:r>
              <a:rPr lang="ru-RU" sz="3600" dirty="0" err="1" smtClean="0">
                <a:solidFill>
                  <a:schemeClr val="tx1"/>
                </a:solidFill>
              </a:rPr>
              <a:t>Давным</a:t>
            </a:r>
            <a:r>
              <a:rPr lang="ru-RU" sz="3600" dirty="0" smtClean="0">
                <a:solidFill>
                  <a:schemeClr val="tx1"/>
                </a:solidFill>
              </a:rPr>
              <a:t> –давно…, Как-то раз… и т. д.)</a:t>
            </a:r>
          </a:p>
        </p:txBody>
      </p:sp>
    </p:spTree>
    <p:extLst>
      <p:ext uri="{BB962C8B-B14F-4D97-AF65-F5344CB8AC3E}">
        <p14:creationId xmlns:p14="http://schemas.microsoft.com/office/powerpoint/2010/main" val="14001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312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 задание</vt:lpstr>
      <vt:lpstr>Домашнее  задание</vt:lpstr>
      <vt:lpstr>Домашнее 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128</dc:creator>
  <cp:lastModifiedBy>user</cp:lastModifiedBy>
  <cp:revision>24</cp:revision>
  <dcterms:created xsi:type="dcterms:W3CDTF">2015-01-07T15:36:00Z</dcterms:created>
  <dcterms:modified xsi:type="dcterms:W3CDTF">2016-02-04T11:22:37Z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558636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