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1" r:id="rId3"/>
    <p:sldId id="303" r:id="rId4"/>
    <p:sldId id="304" r:id="rId5"/>
    <p:sldId id="354" r:id="rId6"/>
    <p:sldId id="356" r:id="rId7"/>
    <p:sldId id="355" r:id="rId8"/>
    <p:sldId id="366" r:id="rId9"/>
    <p:sldId id="359" r:id="rId10"/>
    <p:sldId id="270" r:id="rId11"/>
    <p:sldId id="360" r:id="rId12"/>
    <p:sldId id="361" r:id="rId13"/>
    <p:sldId id="362" r:id="rId14"/>
    <p:sldId id="275" r:id="rId15"/>
    <p:sldId id="284" r:id="rId16"/>
    <p:sldId id="279" r:id="rId17"/>
    <p:sldId id="262" r:id="rId18"/>
    <p:sldId id="365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CCCC"/>
    <a:srgbClr val="FF9966"/>
    <a:srgbClr val="FF6699"/>
    <a:srgbClr val="FF505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639CDC6-C8AB-48DF-84F2-A06C8023F0E7}" type="pres">
      <dgm:prSet presAssocID="{D831D0E8-FC2F-417C-8A50-B7132907CF42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74B7A0-C9A8-4D60-9A1F-1DA252A16E31}" type="presOf" srcId="{8FDD254B-A7A3-4B97-9FBB-6289B1A1C2D8}" destId="{F714F26A-66E6-47A5-BA72-4D05BE71D5ED}" srcOrd="0" destOrd="0" presId="urn:microsoft.com/office/officeart/2005/8/layout/venn3"/>
    <dgm:cxn modelId="{1C4868CA-388E-443A-83E2-DC79221AF2DD}" type="presOf" srcId="{66612BEF-459C-4E4F-BD0C-352D325DEF40}" destId="{446CA65D-CB69-46F3-B3D9-11BB3C3F4571}" srcOrd="0" destOrd="0" presId="urn:microsoft.com/office/officeart/2005/8/layout/venn3"/>
    <dgm:cxn modelId="{35AB5131-10C8-4CF1-B73E-7E16E7046E86}" type="presOf" srcId="{9E53B189-0707-4064-9012-2711E3FFAF51}" destId="{5E98A81F-6172-48FF-A315-DC20E1D6D860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C556B844-3FF7-48D8-AAAE-B827F5A1606D}" srcId="{66612BEF-459C-4E4F-BD0C-352D325DEF40}" destId="{D831D0E8-FC2F-417C-8A50-B7132907CF42}" srcOrd="2" destOrd="0" parTransId="{D2906A97-F5A7-4243-91E1-2EDEF5FF9D0D}" sibTransId="{C8376CF7-2716-44AF-B5BA-D986C510E351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8CB091CB-06D4-4E4F-A6DB-0383261C89B8}" type="presOf" srcId="{D831D0E8-FC2F-417C-8A50-B7132907CF42}" destId="{7639CDC6-C8AB-48DF-84F2-A06C8023F0E7}" srcOrd="0" destOrd="0" presId="urn:microsoft.com/office/officeart/2005/8/layout/venn3"/>
    <dgm:cxn modelId="{9EE5FB5B-AA37-4794-993D-25D42562285F}" type="presParOf" srcId="{446CA65D-CB69-46F3-B3D9-11BB3C3F4571}" destId="{5E98A81F-6172-48FF-A315-DC20E1D6D860}" srcOrd="0" destOrd="0" presId="urn:microsoft.com/office/officeart/2005/8/layout/venn3"/>
    <dgm:cxn modelId="{4D196C28-F06F-46CF-ACC3-443B1B7A2161}" type="presParOf" srcId="{446CA65D-CB69-46F3-B3D9-11BB3C3F4571}" destId="{233A0F06-B176-4222-B794-F8A2ACEF7896}" srcOrd="1" destOrd="0" presId="urn:microsoft.com/office/officeart/2005/8/layout/venn3"/>
    <dgm:cxn modelId="{CA95A4D2-5185-46D5-B7DA-43AC70194DB8}" type="presParOf" srcId="{446CA65D-CB69-46F3-B3D9-11BB3C3F4571}" destId="{F714F26A-66E6-47A5-BA72-4D05BE71D5ED}" srcOrd="2" destOrd="0" presId="urn:microsoft.com/office/officeart/2005/8/layout/venn3"/>
    <dgm:cxn modelId="{8C90601E-B57E-4D37-90B6-61193B870AC9}" type="presParOf" srcId="{446CA65D-CB69-46F3-B3D9-11BB3C3F4571}" destId="{C1BB16E1-7DA5-48EB-B3D7-8BC424EC9F8B}" srcOrd="3" destOrd="0" presId="urn:microsoft.com/office/officeart/2005/8/layout/venn3"/>
    <dgm:cxn modelId="{D74C1ADC-B2EB-46E8-AB6E-1B3F3B8B4F72}" type="presParOf" srcId="{446CA65D-CB69-46F3-B3D9-11BB3C3F4571}" destId="{7639CDC6-C8AB-48DF-84F2-A06C8023F0E7}" srcOrd="4" destOrd="0" presId="urn:microsoft.com/office/officeart/2005/8/layout/venn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C780EF-4CFB-49AE-92AA-B0C35467518C}" type="presOf" srcId="{EAE1088C-D00C-4178-B118-09F4A6B86C1F}" destId="{F0D1C6A0-6AE3-4478-BCA0-1963AF8130D5}" srcOrd="0" destOrd="0" presId="urn:microsoft.com/office/officeart/2005/8/layout/venn3"/>
    <dgm:cxn modelId="{C4D7BA82-317B-4D10-95D2-B51044CF17FE}" type="presOf" srcId="{CD68ACB4-957B-40B2-9AB7-BA3A4F59C6F2}" destId="{6EF1AF08-9334-480F-9092-2F9E329DD69C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04DA4214-4EF2-49CD-891A-A0A7676FD89E}" type="presOf" srcId="{55503469-2CDB-46B9-B6CD-6814AE157330}" destId="{6FC185DC-2AFF-4C48-ABA6-A267AA6D91B6}" srcOrd="0" destOrd="0" presId="urn:microsoft.com/office/officeart/2005/8/layout/venn3"/>
    <dgm:cxn modelId="{CBF54FD0-3080-4103-BBFE-C4B2EEAA2DB7}" type="presOf" srcId="{3C3D1718-21F3-40E3-8073-40B31DB53FAD}" destId="{F9C5F6B0-4D31-493A-9460-1EC566C3BB84}" srcOrd="0" destOrd="0" presId="urn:microsoft.com/office/officeart/2005/8/layout/venn3"/>
    <dgm:cxn modelId="{0D78DCE2-3EA9-4006-B79B-323A6A84BD7D}" type="presOf" srcId="{9B28D258-7D84-4D3E-A4D6-4DC2CAD20B9A}" destId="{218F0263-153A-4B8C-B3FB-8AB83B00CF86}" srcOrd="0" destOrd="0" presId="urn:microsoft.com/office/officeart/2005/8/layout/venn3"/>
    <dgm:cxn modelId="{A1220009-E008-4EEA-A1CE-028E8B9633A5}" type="presParOf" srcId="{F0D1C6A0-6AE3-4478-BCA0-1963AF8130D5}" destId="{F9C5F6B0-4D31-493A-9460-1EC566C3BB84}" srcOrd="0" destOrd="0" presId="urn:microsoft.com/office/officeart/2005/8/layout/venn3"/>
    <dgm:cxn modelId="{E9F846EF-6AED-4C45-8C87-C3EA5907F523}" type="presParOf" srcId="{F0D1C6A0-6AE3-4478-BCA0-1963AF8130D5}" destId="{B842DF3E-E78D-462F-A5CC-E16C67B01821}" srcOrd="1" destOrd="0" presId="urn:microsoft.com/office/officeart/2005/8/layout/venn3"/>
    <dgm:cxn modelId="{F7AB1BE4-00A0-4065-9284-D7B10E3445EC}" type="presParOf" srcId="{F0D1C6A0-6AE3-4478-BCA0-1963AF8130D5}" destId="{6EF1AF08-9334-480F-9092-2F9E329DD69C}" srcOrd="2" destOrd="0" presId="urn:microsoft.com/office/officeart/2005/8/layout/venn3"/>
    <dgm:cxn modelId="{4E3DD40F-4F0C-43E0-A475-642096C730D4}" type="presParOf" srcId="{F0D1C6A0-6AE3-4478-BCA0-1963AF8130D5}" destId="{B4C4B1EE-0694-4A8B-ADE2-6079FF95B405}" srcOrd="3" destOrd="0" presId="urn:microsoft.com/office/officeart/2005/8/layout/venn3"/>
    <dgm:cxn modelId="{C4B9A598-4A74-495D-83CA-EAAEEF56A5CD}" type="presParOf" srcId="{F0D1C6A0-6AE3-4478-BCA0-1963AF8130D5}" destId="{6FC185DC-2AFF-4C48-ABA6-A267AA6D91B6}" srcOrd="4" destOrd="0" presId="urn:microsoft.com/office/officeart/2005/8/layout/venn3"/>
    <dgm:cxn modelId="{D7909559-0F89-4D87-8FDF-DEE8C3FDAC30}" type="presParOf" srcId="{F0D1C6A0-6AE3-4478-BCA0-1963AF8130D5}" destId="{8F737D8B-7FC9-4805-BF3E-0815E46E311C}" srcOrd="5" destOrd="0" presId="urn:microsoft.com/office/officeart/2005/8/layout/venn3"/>
    <dgm:cxn modelId="{C328820B-4A7A-41E0-AA37-F4C4F05A8480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946" y="1506441"/>
          <a:ext cx="1702024" cy="170202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93668" tIns="82550" rIns="93668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6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46" y="1506441"/>
        <a:ext cx="1702024" cy="1702024"/>
      </dsp:txXfrm>
    </dsp:sp>
    <dsp:sp modelId="{F714F26A-66E6-47A5-BA72-4D05BE71D5ED}">
      <dsp:nvSpPr>
        <dsp:cNvPr id="0" name=""/>
        <dsp:cNvSpPr/>
      </dsp:nvSpPr>
      <dsp:spPr>
        <a:xfrm>
          <a:off x="1363565" y="1506441"/>
          <a:ext cx="1702024" cy="170202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-549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-549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93668" tIns="82550" rIns="93668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65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363565" y="1506441"/>
        <a:ext cx="1702024" cy="1702024"/>
      </dsp:txXfrm>
    </dsp:sp>
    <dsp:sp modelId="{7639CDC6-C8AB-48DF-84F2-A06C8023F0E7}">
      <dsp:nvSpPr>
        <dsp:cNvPr id="0" name=""/>
        <dsp:cNvSpPr/>
      </dsp:nvSpPr>
      <dsp:spPr>
        <a:xfrm>
          <a:off x="2725185" y="1506441"/>
          <a:ext cx="1702024" cy="170202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-1098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-1098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93668" tIns="82550" rIns="93668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6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725185" y="1506441"/>
        <a:ext cx="1702024" cy="170202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5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97" y="1813646"/>
        <a:ext cx="1301929" cy="1301929"/>
      </dsp:txXfrm>
    </dsp:sp>
    <dsp:sp modelId="{6EF1AF08-9334-480F-9092-2F9E329DD69C}">
      <dsp:nvSpPr>
        <dsp:cNvPr id="0" name=""/>
        <dsp:cNvSpPr/>
      </dsp:nvSpPr>
      <dsp:spPr>
        <a:xfrm>
          <a:off x="1042841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-366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-366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500" b="1" kern="1200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042841" y="1813646"/>
        <a:ext cx="1301929" cy="1301929"/>
      </dsp:txXfrm>
    </dsp:sp>
    <dsp:sp modelId="{6FC185DC-2AFF-4C48-ABA6-A267AA6D91B6}">
      <dsp:nvSpPr>
        <dsp:cNvPr id="0" name=""/>
        <dsp:cNvSpPr/>
      </dsp:nvSpPr>
      <dsp:spPr>
        <a:xfrm>
          <a:off x="2084385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-732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-73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084385" y="1813646"/>
        <a:ext cx="1301929" cy="1301929"/>
      </dsp:txXfrm>
    </dsp:sp>
    <dsp:sp modelId="{218F0263-153A-4B8C-B3FB-8AB83B00CF86}">
      <dsp:nvSpPr>
        <dsp:cNvPr id="0" name=""/>
        <dsp:cNvSpPr/>
      </dsp:nvSpPr>
      <dsp:spPr>
        <a:xfrm>
          <a:off x="3125928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-1098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-1098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500" b="1" kern="1200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125928" y="1813646"/>
        <a:ext cx="1301929" cy="1301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32.gif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13.pn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632848" cy="2088232"/>
          </a:xfrm>
          <a:noFill/>
        </p:spPr>
        <p:txBody>
          <a:bodyPr>
            <a:noAutofit/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lvl="0" fontAlgn="base">
              <a:spcAft>
                <a:spcPct val="0"/>
              </a:spcAft>
            </a:pPr>
            <a:r>
              <a:rPr lang="ru-RU" sz="3200" dirty="0" smtClean="0"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Презентация урока</a:t>
            </a:r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200" dirty="0" smtClean="0"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br>
              <a:rPr lang="ru-RU" sz="3200" dirty="0" smtClean="0"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</a:t>
            </a:r>
            <a:r>
              <a:rPr lang="ru-RU" sz="3200" dirty="0" smtClean="0"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 теме: «Правописание парных согласных  на  конце слова »</a:t>
            </a:r>
            <a:br>
              <a:rPr lang="ru-RU" sz="3200" dirty="0" smtClean="0"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2 класс ,  УМК   «Школа   России»</a:t>
            </a:r>
            <a:r>
              <a:rPr lang="ru-RU" sz="3200" dirty="0" smtClean="0">
                <a:solidFill>
                  <a:srgbClr val="7030A0"/>
                </a:solidFill>
                <a:effectLst/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rgbClr val="7030A0"/>
                </a:solidFill>
                <a:effectLst/>
                <a:latin typeface="Monotype Corsiva" pitchFamily="66" charset="0"/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437112"/>
            <a:ext cx="9144000" cy="1192616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800080"/>
                </a:solidFill>
                <a:latin typeface="Monotype Corsiva" pitchFamily="66" charset="0"/>
              </a:rPr>
              <a:t>Автор: Матвиенко Любовь Николаевна,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800080"/>
                </a:solidFill>
                <a:latin typeface="Monotype Corsiva" pitchFamily="66" charset="0"/>
              </a:rPr>
              <a:t>учитель начальных классов</a:t>
            </a:r>
          </a:p>
          <a:p>
            <a:pPr algn="ctr"/>
            <a:endParaRPr lang="ru-RU" sz="3200" b="1" spc="600" dirty="0">
              <a:ln w="38100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а 71 из 512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3600400" cy="2701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Картинка 18 из 857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1015946"/>
            <a:ext cx="5580112" cy="558011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артинка 160 из 55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948411" cy="2963160"/>
          </a:xfrm>
          <a:prstGeom prst="rect">
            <a:avLst/>
          </a:prstGeom>
          <a:noFill/>
        </p:spPr>
      </p:pic>
      <p:pic>
        <p:nvPicPr>
          <p:cNvPr id="4" name="Picture 4" descr="Картинка 603 из 15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436095" y="1412676"/>
            <a:ext cx="3952158" cy="3168452"/>
          </a:xfrm>
          <a:prstGeom prst="rect">
            <a:avLst/>
          </a:prstGeom>
          <a:noFill/>
        </p:spPr>
      </p:pic>
      <p:pic>
        <p:nvPicPr>
          <p:cNvPr id="1027" name="Picture 3" descr="C:\Users\Матвиенко\Desktop\large_13568957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573016"/>
            <a:ext cx="4270480" cy="328498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25 из 74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79512" y="260648"/>
            <a:ext cx="4152933" cy="3096344"/>
          </a:xfrm>
          <a:prstGeom prst="rect">
            <a:avLst/>
          </a:prstGeom>
          <a:noFill/>
        </p:spPr>
      </p:pic>
      <p:pic>
        <p:nvPicPr>
          <p:cNvPr id="3" name="Picture 2" descr="Картинка 5 из 6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980728"/>
            <a:ext cx="4067944" cy="3052866"/>
          </a:xfrm>
          <a:prstGeom prst="rect">
            <a:avLst/>
          </a:prstGeom>
          <a:noFill/>
        </p:spPr>
      </p:pic>
      <p:pic>
        <p:nvPicPr>
          <p:cNvPr id="2052" name="Picture 4" descr="C:\Users\Матвиенко\Desktop\lev-koshki-kam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645024"/>
            <a:ext cx="4730249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Творческая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G:\мама\новая\откр ур\рус\образцы\smiles-emocii-173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16629"/>
            <a:ext cx="4284984" cy="514137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а 19 из 79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524328" cy="564324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Картинка 305 из 55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92696"/>
            <a:ext cx="7236296" cy="541952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5652120" y="5500702"/>
            <a:ext cx="3349036" cy="1214446"/>
          </a:xfrm>
          <a:prstGeom prst="cloudCallout">
            <a:avLst>
              <a:gd name="adj1" fmla="val -37329"/>
              <a:gd name="adj2" fmla="val 698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орангутан_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6" descr="Картинка 268 из 55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404315" cy="555323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Картинка 176 из 3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884368" cy="591697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846DF9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ru-RU" sz="3800" b="1" i="1" dirty="0" smtClean="0"/>
              <a:t>Проверь себя!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2349500"/>
            <a:ext cx="8280920" cy="3816350"/>
          </a:xfrm>
          <a:solidFill>
            <a:srgbClr val="F3F670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3600" dirty="0" smtClean="0"/>
          </a:p>
          <a:p>
            <a:pPr>
              <a:buNone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Гепар</a:t>
            </a:r>
            <a:r>
              <a:rPr lang="ru-RU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орангутан</a:t>
            </a:r>
            <a:r>
              <a:rPr lang="ru-RU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мор</a:t>
            </a:r>
            <a:r>
              <a:rPr lang="ru-RU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>
              <a:buNone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</a:t>
            </a:r>
            <a:r>
              <a:rPr lang="ru-RU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endParaRPr lang="ru-RU" sz="36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050" name="Picture 2" descr="C:\Users\Матвиенко\Desktop\smiles-emocii-1715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6016" y="4405931"/>
            <a:ext cx="3600399" cy="211122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Всё получится у нас!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Матвиенко\Desktop\smiles-emocii-198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88840"/>
            <a:ext cx="4536504" cy="410445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-fotki.yandex.ru/get/6512/134091466.a/0_8eace_5dd07e6b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6552728" cy="436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25302" y="1035050"/>
            <a:ext cx="4038600" cy="265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b="1" i="1" dirty="0" smtClean="0">
              <a:latin typeface="Segoe Script" panose="020B05040200000000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1760" y="3284984"/>
            <a:ext cx="44279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4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4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 </a:t>
            </a:r>
          </a:p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4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ru-RU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620688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Повторение – мать ученья.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315468878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4" name="Picture 26" descr="62848a88ea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785813"/>
            <a:ext cx="2500313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5" name="Picture 27" descr="0dd6dfc150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25" y="1055688"/>
            <a:ext cx="1785938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6" name="Picture 28" descr="32b26d78dd7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13" y="3286125"/>
            <a:ext cx="2230437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9" name="Picture 31" descr="kaban_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2786063"/>
            <a:ext cx="2792413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22" name="AutoShape 34"/>
          <p:cNvSpPr>
            <a:spLocks noChangeArrowheads="1"/>
          </p:cNvSpPr>
          <p:nvPr/>
        </p:nvSpPr>
        <p:spPr bwMode="auto">
          <a:xfrm>
            <a:off x="4071934" y="4714884"/>
            <a:ext cx="1439862" cy="43338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 strike="sngStrike" dirty="0">
                <a:solidFill>
                  <a:srgbClr val="FF0000"/>
                </a:solidFill>
                <a:latin typeface="Times New Roman" pitchFamily="18" charset="0"/>
              </a:rPr>
              <a:t>ВОЛК</a:t>
            </a:r>
          </a:p>
        </p:txBody>
      </p:sp>
      <p:sp>
        <p:nvSpPr>
          <p:cNvPr id="12326" name="AutoShape 38"/>
          <p:cNvSpPr>
            <a:spLocks noChangeArrowheads="1"/>
          </p:cNvSpPr>
          <p:nvPr/>
        </p:nvSpPr>
        <p:spPr bwMode="auto">
          <a:xfrm>
            <a:off x="6715140" y="2571744"/>
            <a:ext cx="1439862" cy="43338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 strike="sngStrike" dirty="0">
                <a:solidFill>
                  <a:srgbClr val="FF0000"/>
                </a:solidFill>
                <a:latin typeface="Times New Roman" pitchFamily="18" charset="0"/>
              </a:rPr>
              <a:t>ЗАЯЦ</a:t>
            </a:r>
          </a:p>
        </p:txBody>
      </p:sp>
      <p:sp>
        <p:nvSpPr>
          <p:cNvPr id="12327" name="AutoShape 39"/>
          <p:cNvSpPr>
            <a:spLocks noChangeArrowheads="1"/>
          </p:cNvSpPr>
          <p:nvPr/>
        </p:nvSpPr>
        <p:spPr bwMode="auto">
          <a:xfrm>
            <a:off x="714375" y="4214813"/>
            <a:ext cx="1439863" cy="43338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К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АБАН</a:t>
            </a:r>
          </a:p>
        </p:txBody>
      </p:sp>
      <p:sp>
        <p:nvSpPr>
          <p:cNvPr id="12329" name="AutoShape 41"/>
          <p:cNvSpPr>
            <a:spLocks noChangeArrowheads="1"/>
          </p:cNvSpPr>
          <p:nvPr/>
        </p:nvSpPr>
        <p:spPr bwMode="auto">
          <a:xfrm>
            <a:off x="500034" y="2285992"/>
            <a:ext cx="1439862" cy="43338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 strike="sngStrike" dirty="0">
                <a:solidFill>
                  <a:srgbClr val="FF0000"/>
                </a:solidFill>
                <a:latin typeface="Times New Roman" pitchFamily="18" charset="0"/>
              </a:rPr>
              <a:t>ЛИСА</a:t>
            </a:r>
          </a:p>
        </p:txBody>
      </p:sp>
      <p:pic>
        <p:nvPicPr>
          <p:cNvPr id="23" name="ptici.wav">
            <a:hlinkClick r:id="" action="ppaction://media"/>
          </p:cNvPr>
          <p:cNvPicPr>
            <a:picLocks noRot="1" noChangeAspect="1"/>
          </p:cNvPicPr>
          <p:nvPr>
            <a:wavAudioFile r:embed="rId1" name="ptici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10700" y="66246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G:\17ebf3fa4db2997812cdec33cd742f42_full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8075" y="1000125"/>
            <a:ext cx="199548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39"/>
          <p:cNvSpPr>
            <a:spLocks noChangeArrowheads="1"/>
          </p:cNvSpPr>
          <p:nvPr/>
        </p:nvSpPr>
        <p:spPr bwMode="auto">
          <a:xfrm>
            <a:off x="4071938" y="2786063"/>
            <a:ext cx="1439862" cy="43338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С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ОВА</a:t>
            </a:r>
          </a:p>
        </p:txBody>
      </p:sp>
      <p:pic>
        <p:nvPicPr>
          <p:cNvPr id="16387" name="Picture 3" descr="G:\81_3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538" y="4643438"/>
            <a:ext cx="24066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39"/>
          <p:cNvSpPr>
            <a:spLocks noChangeArrowheads="1"/>
          </p:cNvSpPr>
          <p:nvPr/>
        </p:nvSpPr>
        <p:spPr bwMode="auto">
          <a:xfrm>
            <a:off x="714375" y="6210300"/>
            <a:ext cx="1439863" cy="43338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С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ЛОН</a:t>
            </a:r>
          </a:p>
        </p:txBody>
      </p:sp>
      <p:pic>
        <p:nvPicPr>
          <p:cNvPr id="16388" name="Picture 4" descr="G:\tigregif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57875" y="3357563"/>
            <a:ext cx="27289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AutoShape 39"/>
          <p:cNvSpPr>
            <a:spLocks noChangeArrowheads="1"/>
          </p:cNvSpPr>
          <p:nvPr/>
        </p:nvSpPr>
        <p:spPr bwMode="auto">
          <a:xfrm>
            <a:off x="6918325" y="5424488"/>
            <a:ext cx="1439863" cy="43338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Т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ИГР</a:t>
            </a:r>
          </a:p>
        </p:txBody>
      </p:sp>
      <p:sp>
        <p:nvSpPr>
          <p:cNvPr id="19" name="AutoShape 39"/>
          <p:cNvSpPr>
            <a:spLocks noChangeArrowheads="1"/>
          </p:cNvSpPr>
          <p:nvPr/>
        </p:nvSpPr>
        <p:spPr bwMode="auto">
          <a:xfrm>
            <a:off x="3214688" y="6286500"/>
            <a:ext cx="2000250" cy="5715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П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ОПУГАЙ</a:t>
            </a:r>
          </a:p>
        </p:txBody>
      </p:sp>
      <p:pic>
        <p:nvPicPr>
          <p:cNvPr id="16389" name="Picture 5" descr="G:\1264780968_designbank.ru_huliganka_parrots_07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8" y="492918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3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6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9"/>
                  </p:tgtEl>
                </p:cond>
              </p:nextCondLst>
            </p:seq>
          </p:childTnLst>
        </p:cTn>
      </p:par>
    </p:tnLst>
    <p:bldLst>
      <p:bldP spid="12327" grpId="0"/>
      <p:bldP spid="13" grpId="0"/>
      <p:bldP spid="15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tici.wav">
            <a:hlinkClick r:id="" action="ppaction://media"/>
          </p:cNvPr>
          <p:cNvPicPr>
            <a:picLocks noRot="1" noChangeAspect="1"/>
          </p:cNvPicPr>
          <p:nvPr>
            <a:wavAudioFile r:embed="rId1" name="ptici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10700" y="66246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AutoShape 39"/>
          <p:cNvSpPr>
            <a:spLocks noChangeArrowheads="1"/>
          </p:cNvSpPr>
          <p:nvPr/>
        </p:nvSpPr>
        <p:spPr bwMode="auto">
          <a:xfrm>
            <a:off x="1285875" y="5786438"/>
            <a:ext cx="1439863" cy="43338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8962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7925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6887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585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36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З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ЕБРА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5" name="AutoShape 39"/>
          <p:cNvSpPr>
            <a:spLocks noChangeArrowheads="1"/>
          </p:cNvSpPr>
          <p:nvPr/>
        </p:nvSpPr>
        <p:spPr bwMode="auto">
          <a:xfrm>
            <a:off x="6643688" y="4286250"/>
            <a:ext cx="1439862" cy="43338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8962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7925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6887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585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36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Б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ЕЛКА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26" name="Picture 2" descr="G:\ZEBRAclipart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" y="3643313"/>
            <a:ext cx="19780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AutoShape 39"/>
          <p:cNvSpPr>
            <a:spLocks noChangeArrowheads="1"/>
          </p:cNvSpPr>
          <p:nvPr/>
        </p:nvSpPr>
        <p:spPr bwMode="auto">
          <a:xfrm>
            <a:off x="3000375" y="3000375"/>
            <a:ext cx="2582863" cy="42862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8962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7925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6887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585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36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В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ЕРБЛЮД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8" name="AutoShape 39"/>
          <p:cNvSpPr>
            <a:spLocks noChangeArrowheads="1"/>
          </p:cNvSpPr>
          <p:nvPr/>
        </p:nvSpPr>
        <p:spPr bwMode="auto">
          <a:xfrm>
            <a:off x="6643688" y="6286500"/>
            <a:ext cx="2500312" cy="50482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8962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7925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6887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585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9" name="AutoShape 39"/>
          <p:cNvSpPr>
            <a:spLocks noChangeArrowheads="1"/>
          </p:cNvSpPr>
          <p:nvPr/>
        </p:nvSpPr>
        <p:spPr bwMode="auto">
          <a:xfrm>
            <a:off x="6715125" y="2357438"/>
            <a:ext cx="1439863" cy="43338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8962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7925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6887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585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36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В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ОЛК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30" name="Picture 28" descr="32b26d78dd7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642938"/>
            <a:ext cx="2230438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3714744" y="6429372"/>
            <a:ext cx="2357454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8962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7925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6887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585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3600" b="1" strike="sngStrike" dirty="0" smtClean="0">
                <a:solidFill>
                  <a:srgbClr val="FF0000"/>
                </a:solidFill>
                <a:latin typeface="Times New Roman" pitchFamily="18" charset="0"/>
              </a:rPr>
              <a:t>ПИНГВИН</a:t>
            </a:r>
            <a:endParaRPr lang="ru-RU" sz="3600" b="1" strike="sngStrike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34" name="Picture 23" descr="verbl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50" y="1285875"/>
            <a:ext cx="1873250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39"/>
          <p:cNvSpPr>
            <a:spLocks noChangeArrowheads="1"/>
          </p:cNvSpPr>
          <p:nvPr/>
        </p:nvSpPr>
        <p:spPr bwMode="auto">
          <a:xfrm>
            <a:off x="0" y="2928934"/>
            <a:ext cx="2357454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8962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7925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6887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585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3600" b="1" strike="sngStrike" dirty="0" smtClean="0">
                <a:solidFill>
                  <a:srgbClr val="FF0000"/>
                </a:solidFill>
                <a:latin typeface="Times New Roman" pitchFamily="18" charset="0"/>
              </a:rPr>
              <a:t>КЕНГУРУ</a:t>
            </a:r>
            <a:endParaRPr lang="ru-RU" sz="3600" b="1" strike="sngStrike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6386" name="Picture 2" descr="G:\3055354-young-red-kangaroo-9-months--macropus-rufus-in-front-of-a-white-background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7850" y="658813"/>
            <a:ext cx="20574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G:\69537782_1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4581128"/>
            <a:ext cx="2043112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G:\Penguin-Parade-at-Edinburgh-Zoo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8" y="3857625"/>
            <a:ext cx="157162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3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8"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8"/>
            <a:ext cx="8278688" cy="314327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Тема:« Правописание парных согласных на конце слова»</a:t>
            </a:r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8064896" cy="6192688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Что?</a:t>
            </a:r>
            <a:b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Где?			              </a:t>
            </a:r>
            <a:b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                           надо</a:t>
            </a:r>
            <a:b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Как?                                           проверять          </a:t>
            </a:r>
            <a:b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                           </a:t>
            </a:r>
            <a:b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835696" y="2348880"/>
            <a:ext cx="3091214" cy="11589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475656" y="3497018"/>
            <a:ext cx="3528392" cy="3640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691680" y="4509120"/>
            <a:ext cx="329583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389120"/>
          </a:xfrm>
        </p:spPr>
        <p:txBody>
          <a:bodyPr>
            <a:normAutofit fontScale="55000" lnSpcReduction="20000"/>
          </a:bodyPr>
          <a:lstStyle/>
          <a:p>
            <a:endParaRPr lang="ru-RU" sz="4000" dirty="0" smtClean="0">
              <a:latin typeface="+mj-lt"/>
            </a:endParaRPr>
          </a:p>
          <a:p>
            <a:endParaRPr lang="ru-RU" sz="4000" dirty="0" smtClean="0">
              <a:latin typeface="+mj-lt"/>
            </a:endParaRPr>
          </a:p>
          <a:p>
            <a:endParaRPr lang="ru-RU" sz="4000" dirty="0" smtClean="0">
              <a:latin typeface="+mj-lt"/>
            </a:endParaRPr>
          </a:p>
          <a:p>
            <a:endParaRPr lang="ru-RU" sz="4000" dirty="0" smtClean="0">
              <a:latin typeface="+mj-lt"/>
            </a:endParaRPr>
          </a:p>
          <a:p>
            <a:endParaRPr lang="ru-RU" sz="4000" dirty="0" smtClean="0">
              <a:latin typeface="+mj-lt"/>
            </a:endParaRPr>
          </a:p>
          <a:p>
            <a:endParaRPr lang="ru-RU" sz="4000" dirty="0" smtClean="0">
              <a:latin typeface="+mj-lt"/>
            </a:endParaRPr>
          </a:p>
          <a:p>
            <a:endParaRPr lang="ru-RU" sz="4000" dirty="0" smtClean="0">
              <a:latin typeface="+mj-lt"/>
            </a:endParaRPr>
          </a:p>
          <a:p>
            <a:endParaRPr lang="ru-RU" sz="4000" dirty="0" smtClean="0">
              <a:latin typeface="+mj-lt"/>
            </a:endParaRPr>
          </a:p>
          <a:p>
            <a:endParaRPr lang="ru-RU" sz="4000" dirty="0" smtClean="0">
              <a:latin typeface="+mj-lt"/>
            </a:endParaRPr>
          </a:p>
          <a:p>
            <a:pPr algn="r"/>
            <a:r>
              <a:rPr lang="ru-RU" sz="6300" dirty="0" smtClean="0">
                <a:latin typeface="+mj-lt"/>
              </a:rPr>
              <a:t>                                                                                                                манул – хищный кот</a:t>
            </a:r>
            <a:endParaRPr lang="ru-RU" sz="6300" dirty="0">
              <a:latin typeface="+mj-lt"/>
            </a:endParaRPr>
          </a:p>
        </p:txBody>
      </p:sp>
      <p:pic>
        <p:nvPicPr>
          <p:cNvPr id="5" name="Picture 2" descr="Картинка 3 из 512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5478242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Картинка 603 из 15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96136" y="2564904"/>
            <a:ext cx="3600399" cy="288644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0825" y="476250"/>
            <a:ext cx="8605838" cy="4392613"/>
            <a:chOff x="158" y="300"/>
            <a:chExt cx="5421" cy="2767"/>
          </a:xfrm>
        </p:grpSpPr>
        <p:sp>
          <p:nvSpPr>
            <p:cNvPr id="11274" name="Line 5"/>
            <p:cNvSpPr>
              <a:spLocks noChangeShapeType="1"/>
            </p:cNvSpPr>
            <p:nvPr/>
          </p:nvSpPr>
          <p:spPr bwMode="auto">
            <a:xfrm>
              <a:off x="158" y="300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5" name="Line 6"/>
            <p:cNvSpPr>
              <a:spLocks noChangeShapeType="1"/>
            </p:cNvSpPr>
            <p:nvPr/>
          </p:nvSpPr>
          <p:spPr bwMode="auto">
            <a:xfrm>
              <a:off x="181" y="1661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6" name="Line 7"/>
            <p:cNvSpPr>
              <a:spLocks noChangeShapeType="1"/>
            </p:cNvSpPr>
            <p:nvPr/>
          </p:nvSpPr>
          <p:spPr bwMode="auto">
            <a:xfrm>
              <a:off x="158" y="3067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366963" y="527050"/>
            <a:ext cx="2686050" cy="4241800"/>
            <a:chOff x="1491" y="332"/>
            <a:chExt cx="1692" cy="2672"/>
          </a:xfrm>
        </p:grpSpPr>
        <p:sp>
          <p:nvSpPr>
            <p:cNvPr id="11272" name="Freeform 11"/>
            <p:cNvSpPr>
              <a:spLocks/>
            </p:cNvSpPr>
            <p:nvPr/>
          </p:nvSpPr>
          <p:spPr bwMode="auto">
            <a:xfrm>
              <a:off x="1491" y="332"/>
              <a:ext cx="1692" cy="2672"/>
            </a:xfrm>
            <a:custGeom>
              <a:avLst/>
              <a:gdLst>
                <a:gd name="T0" fmla="*/ 27 w 1692"/>
                <a:gd name="T1" fmla="*/ 2254 h 2672"/>
                <a:gd name="T2" fmla="*/ 9 w 1692"/>
                <a:gd name="T3" fmla="*/ 2386 h 2672"/>
                <a:gd name="T4" fmla="*/ 65 w 1692"/>
                <a:gd name="T5" fmla="*/ 2594 h 2672"/>
                <a:gd name="T6" fmla="*/ 399 w 1692"/>
                <a:gd name="T7" fmla="*/ 2650 h 2672"/>
                <a:gd name="T8" fmla="*/ 723 w 1692"/>
                <a:gd name="T9" fmla="*/ 2464 h 2672"/>
                <a:gd name="T10" fmla="*/ 1089 w 1692"/>
                <a:gd name="T11" fmla="*/ 1930 h 2672"/>
                <a:gd name="T12" fmla="*/ 1071 w 1692"/>
                <a:gd name="T13" fmla="*/ 1504 h 2672"/>
                <a:gd name="T14" fmla="*/ 821 w 1692"/>
                <a:gd name="T15" fmla="*/ 1358 h 2672"/>
                <a:gd name="T16" fmla="*/ 681 w 1692"/>
                <a:gd name="T17" fmla="*/ 1384 h 2672"/>
                <a:gd name="T18" fmla="*/ 1089 w 1692"/>
                <a:gd name="T19" fmla="*/ 1120 h 2672"/>
                <a:gd name="T20" fmla="*/ 1527 w 1692"/>
                <a:gd name="T21" fmla="*/ 712 h 2672"/>
                <a:gd name="T22" fmla="*/ 1679 w 1692"/>
                <a:gd name="T23" fmla="*/ 344 h 2672"/>
                <a:gd name="T24" fmla="*/ 1605 w 1692"/>
                <a:gd name="T25" fmla="*/ 52 h 2672"/>
                <a:gd name="T26" fmla="*/ 1221 w 1692"/>
                <a:gd name="T27" fmla="*/ 76 h 2672"/>
                <a:gd name="T28" fmla="*/ 891 w 1692"/>
                <a:gd name="T29" fmla="*/ 508 h 26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92"/>
                <a:gd name="T46" fmla="*/ 0 h 2672"/>
                <a:gd name="T47" fmla="*/ 1692 w 1692"/>
                <a:gd name="T48" fmla="*/ 2672 h 267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92" h="2672">
                  <a:moveTo>
                    <a:pt x="27" y="2254"/>
                  </a:moveTo>
                  <a:cubicBezTo>
                    <a:pt x="25" y="2276"/>
                    <a:pt x="3" y="2329"/>
                    <a:pt x="9" y="2386"/>
                  </a:cubicBezTo>
                  <a:cubicBezTo>
                    <a:pt x="15" y="2443"/>
                    <a:pt x="0" y="2550"/>
                    <a:pt x="65" y="2594"/>
                  </a:cubicBezTo>
                  <a:cubicBezTo>
                    <a:pt x="130" y="2638"/>
                    <a:pt x="289" y="2672"/>
                    <a:pt x="399" y="2650"/>
                  </a:cubicBezTo>
                  <a:cubicBezTo>
                    <a:pt x="509" y="2628"/>
                    <a:pt x="608" y="2584"/>
                    <a:pt x="723" y="2464"/>
                  </a:cubicBezTo>
                  <a:cubicBezTo>
                    <a:pt x="838" y="2344"/>
                    <a:pt x="1031" y="2090"/>
                    <a:pt x="1089" y="1930"/>
                  </a:cubicBezTo>
                  <a:cubicBezTo>
                    <a:pt x="1147" y="1770"/>
                    <a:pt x="1116" y="1599"/>
                    <a:pt x="1071" y="1504"/>
                  </a:cubicBezTo>
                  <a:cubicBezTo>
                    <a:pt x="1026" y="1409"/>
                    <a:pt x="886" y="1378"/>
                    <a:pt x="821" y="1358"/>
                  </a:cubicBezTo>
                  <a:cubicBezTo>
                    <a:pt x="756" y="1338"/>
                    <a:pt x="636" y="1424"/>
                    <a:pt x="681" y="1384"/>
                  </a:cubicBezTo>
                  <a:cubicBezTo>
                    <a:pt x="726" y="1344"/>
                    <a:pt x="948" y="1232"/>
                    <a:pt x="1089" y="1120"/>
                  </a:cubicBezTo>
                  <a:cubicBezTo>
                    <a:pt x="1230" y="1008"/>
                    <a:pt x="1429" y="841"/>
                    <a:pt x="1527" y="712"/>
                  </a:cubicBezTo>
                  <a:cubicBezTo>
                    <a:pt x="1625" y="583"/>
                    <a:pt x="1666" y="454"/>
                    <a:pt x="1679" y="344"/>
                  </a:cubicBezTo>
                  <a:cubicBezTo>
                    <a:pt x="1692" y="234"/>
                    <a:pt x="1681" y="97"/>
                    <a:pt x="1605" y="52"/>
                  </a:cubicBezTo>
                  <a:cubicBezTo>
                    <a:pt x="1529" y="7"/>
                    <a:pt x="1340" y="0"/>
                    <a:pt x="1221" y="76"/>
                  </a:cubicBezTo>
                  <a:cubicBezTo>
                    <a:pt x="1102" y="152"/>
                    <a:pt x="960" y="418"/>
                    <a:pt x="891" y="508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3" name="AutoShape 9"/>
            <p:cNvSpPr>
              <a:spLocks noChangeArrowheads="1"/>
            </p:cNvSpPr>
            <p:nvPr/>
          </p:nvSpPr>
          <p:spPr bwMode="auto">
            <a:xfrm>
              <a:off x="2336" y="799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572000" y="2565400"/>
            <a:ext cx="2808288" cy="4249738"/>
            <a:chOff x="2426" y="1661"/>
            <a:chExt cx="1769" cy="2677"/>
          </a:xfrm>
        </p:grpSpPr>
        <p:sp>
          <p:nvSpPr>
            <p:cNvPr id="11270" name="Freeform 14"/>
            <p:cNvSpPr>
              <a:spLocks/>
            </p:cNvSpPr>
            <p:nvPr/>
          </p:nvSpPr>
          <p:spPr bwMode="auto">
            <a:xfrm>
              <a:off x="2426" y="1661"/>
              <a:ext cx="1769" cy="2677"/>
            </a:xfrm>
            <a:custGeom>
              <a:avLst/>
              <a:gdLst>
                <a:gd name="T0" fmla="*/ 1769 w 1769"/>
                <a:gd name="T1" fmla="*/ 1034 h 2677"/>
                <a:gd name="T2" fmla="*/ 251 w 1769"/>
                <a:gd name="T3" fmla="*/ 2174 h 2677"/>
                <a:gd name="T4" fmla="*/ 263 w 1769"/>
                <a:gd name="T5" fmla="*/ 2636 h 2677"/>
                <a:gd name="T6" fmla="*/ 647 w 1769"/>
                <a:gd name="T7" fmla="*/ 2420 h 2677"/>
                <a:gd name="T8" fmla="*/ 923 w 1769"/>
                <a:gd name="T9" fmla="*/ 1892 h 2677"/>
                <a:gd name="T10" fmla="*/ 989 w 1769"/>
                <a:gd name="T11" fmla="*/ 1436 h 2677"/>
                <a:gd name="T12" fmla="*/ 774 w 1769"/>
                <a:gd name="T13" fmla="*/ 1302 h 2677"/>
                <a:gd name="T14" fmla="*/ 634 w 1769"/>
                <a:gd name="T15" fmla="*/ 1328 h 2677"/>
                <a:gd name="T16" fmla="*/ 1013 w 1769"/>
                <a:gd name="T17" fmla="*/ 1040 h 2677"/>
                <a:gd name="T18" fmla="*/ 1403 w 1769"/>
                <a:gd name="T19" fmla="*/ 614 h 2677"/>
                <a:gd name="T20" fmla="*/ 1559 w 1769"/>
                <a:gd name="T21" fmla="*/ 290 h 2677"/>
                <a:gd name="T22" fmla="*/ 1475 w 1769"/>
                <a:gd name="T23" fmla="*/ 38 h 2677"/>
                <a:gd name="T24" fmla="*/ 1229 w 1769"/>
                <a:gd name="T25" fmla="*/ 62 h 2677"/>
                <a:gd name="T26" fmla="*/ 1019 w 1769"/>
                <a:gd name="T27" fmla="*/ 260 h 26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69"/>
                <a:gd name="T43" fmla="*/ 0 h 2677"/>
                <a:gd name="T44" fmla="*/ 1769 w 1769"/>
                <a:gd name="T45" fmla="*/ 2677 h 267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69" h="2677">
                  <a:moveTo>
                    <a:pt x="1769" y="1034"/>
                  </a:moveTo>
                  <a:cubicBezTo>
                    <a:pt x="1516" y="1224"/>
                    <a:pt x="502" y="1907"/>
                    <a:pt x="251" y="2174"/>
                  </a:cubicBezTo>
                  <a:cubicBezTo>
                    <a:pt x="0" y="2441"/>
                    <a:pt x="197" y="2595"/>
                    <a:pt x="263" y="2636"/>
                  </a:cubicBezTo>
                  <a:cubicBezTo>
                    <a:pt x="329" y="2677"/>
                    <a:pt x="537" y="2544"/>
                    <a:pt x="647" y="2420"/>
                  </a:cubicBezTo>
                  <a:cubicBezTo>
                    <a:pt x="757" y="2296"/>
                    <a:pt x="866" y="2056"/>
                    <a:pt x="923" y="1892"/>
                  </a:cubicBezTo>
                  <a:cubicBezTo>
                    <a:pt x="980" y="1728"/>
                    <a:pt x="1014" y="1534"/>
                    <a:pt x="989" y="1436"/>
                  </a:cubicBezTo>
                  <a:cubicBezTo>
                    <a:pt x="964" y="1338"/>
                    <a:pt x="833" y="1320"/>
                    <a:pt x="774" y="1302"/>
                  </a:cubicBezTo>
                  <a:cubicBezTo>
                    <a:pt x="715" y="1284"/>
                    <a:pt x="594" y="1372"/>
                    <a:pt x="634" y="1328"/>
                  </a:cubicBezTo>
                  <a:cubicBezTo>
                    <a:pt x="674" y="1284"/>
                    <a:pt x="885" y="1159"/>
                    <a:pt x="1013" y="1040"/>
                  </a:cubicBezTo>
                  <a:cubicBezTo>
                    <a:pt x="1141" y="921"/>
                    <a:pt x="1312" y="739"/>
                    <a:pt x="1403" y="614"/>
                  </a:cubicBezTo>
                  <a:cubicBezTo>
                    <a:pt x="1494" y="489"/>
                    <a:pt x="1547" y="386"/>
                    <a:pt x="1559" y="290"/>
                  </a:cubicBezTo>
                  <a:cubicBezTo>
                    <a:pt x="1571" y="194"/>
                    <a:pt x="1530" y="76"/>
                    <a:pt x="1475" y="38"/>
                  </a:cubicBezTo>
                  <a:cubicBezTo>
                    <a:pt x="1420" y="0"/>
                    <a:pt x="1305" y="25"/>
                    <a:pt x="1229" y="62"/>
                  </a:cubicBezTo>
                  <a:cubicBezTo>
                    <a:pt x="1153" y="99"/>
                    <a:pt x="1063" y="219"/>
                    <a:pt x="1019" y="26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1" name="AutoShape 15"/>
            <p:cNvSpPr>
              <a:spLocks noChangeArrowheads="1"/>
            </p:cNvSpPr>
            <p:nvPr/>
          </p:nvSpPr>
          <p:spPr bwMode="auto">
            <a:xfrm>
              <a:off x="3424" y="1842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57" name="AutoShape 17"/>
          <p:cNvSpPr>
            <a:spLocks noChangeArrowheads="1"/>
          </p:cNvSpPr>
          <p:nvPr/>
        </p:nvSpPr>
        <p:spPr bwMode="auto">
          <a:xfrm rot="-8724836">
            <a:off x="3708400" y="1485900"/>
            <a:ext cx="649288" cy="144463"/>
          </a:xfrm>
          <a:prstGeom prst="homePlate">
            <a:avLst>
              <a:gd name="adj" fmla="val 11236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90751E-6 C 0.01598 -0.03931 0.03212 -0.07838 0.04914 -0.09734 C 0.06615 -0.1163 0.08837 -0.11838 0.10157 -0.11422 C 0.11476 -0.11006 0.125 -0.0948 0.12848 -0.07191 C 0.13195 -0.04902 0.14983 -0.02266 0.12223 0.02312 C 0.09462 0.0689 -0.01284 0.17433 -0.03663 0.20254 C -0.06041 0.23098 -0.02968 0.19029 -0.02065 0.19445 C -0.01163 0.19815 0.00816 0.21202 0.01737 0.22613 C 0.02657 0.24023 0.03525 0.25364 0.0349 0.27907 C 0.03455 0.30451 0.02796 0.34728 0.0158 0.37826 C 0.00365 0.40925 -0.02187 0.44532 -0.03819 0.46497 C -0.05451 0.48462 -0.07048 0.49017 -0.08263 0.49665 C -0.09479 0.50312 -0.09861 0.50497 -0.11111 0.50312 C -0.12361 0.50104 -0.14965 0.4978 -0.15729 0.48393 C -0.16493 0.46982 -0.15729 0.42936 -0.15729 0.41826 " pathEditMode="relative" rAng="0" ptsTypes="aaaaaaaaaaaaaaA">
                                      <p:cBhvr>
                                        <p:cTn id="6" dur="5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13 0.2148 C 0.28455 0.19723 0.29497 0.17965 0.30573 0.17041 C 0.3165 0.16116 0.33038 0.15584 0.33906 0.15977 C 0.34775 0.1637 0.35729 0.17226 0.35816 0.19376 C 0.35903 0.21526 0.37031 0.2437 0.34393 0.28879 C 0.31754 0.33387 0.22031 0.43746 0.19948 0.46428 C 0.17865 0.4911 0.2099 0.44879 0.21858 0.44948 C 0.22726 0.45017 0.24514 0.44624 0.25191 0.46844 C 0.25868 0.49064 0.26667 0.54289 0.25972 0.58266 C 0.25278 0.62243 0.23021 0.6763 0.21059 0.70728 C 0.19097 0.73827 0.1592 0.76509 0.14236 0.76856 C 0.12552 0.77202 0.11111 0.7459 0.10903 0.72856 C 0.10695 0.71121 0.08264 0.71954 0.12969 0.66497 C 0.17674 0.61041 0.28403 0.50567 0.3915 0.40093 " pathEditMode="relative" rAng="0" ptsTypes="aaaaaaaaaaaaaA">
                                      <p:cBhvr>
                                        <p:cTn id="9" dur="5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" y="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7" grpId="0" animBg="1"/>
      <p:bldP spid="10257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480</TotalTime>
  <Words>71</Words>
  <Application>Microsoft Office PowerPoint</Application>
  <PresentationFormat>Экран (4:3)</PresentationFormat>
  <Paragraphs>46</Paragraphs>
  <Slides>19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  Презентация урока    по теме: «Правописание парных согласных  на  конце слова » 2 класс ,  УМК   «Школа   России» </vt:lpstr>
      <vt:lpstr>Всё получится у нас!</vt:lpstr>
      <vt:lpstr>Слайд 3</vt:lpstr>
      <vt:lpstr>Слайд 4</vt:lpstr>
      <vt:lpstr>Слайд 5</vt:lpstr>
      <vt:lpstr>Тема:« Правописание парных согласных на конце слова»</vt:lpstr>
      <vt:lpstr>    Что?  Где?                                                                      надо Как?                                           проверять                                                                  </vt:lpstr>
      <vt:lpstr>Слайд 8</vt:lpstr>
      <vt:lpstr>Слайд 9</vt:lpstr>
      <vt:lpstr>Слайд 10</vt:lpstr>
      <vt:lpstr>Слайд 11</vt:lpstr>
      <vt:lpstr>Слайд 12</vt:lpstr>
      <vt:lpstr>Творческая работа</vt:lpstr>
      <vt:lpstr>Слайд 14</vt:lpstr>
      <vt:lpstr>Слайд 15</vt:lpstr>
      <vt:lpstr>Слайд 16</vt:lpstr>
      <vt:lpstr>Слайд 17</vt:lpstr>
      <vt:lpstr>Проверь себя!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Ирина</dc:creator>
  <cp:lastModifiedBy>Пользователь Windows</cp:lastModifiedBy>
  <cp:revision>61</cp:revision>
  <dcterms:created xsi:type="dcterms:W3CDTF">2009-07-24T22:55:55Z</dcterms:created>
  <dcterms:modified xsi:type="dcterms:W3CDTF">2016-01-23T06:29:10Z</dcterms:modified>
</cp:coreProperties>
</file>