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56" r:id="rId2"/>
    <p:sldId id="259" r:id="rId3"/>
    <p:sldId id="260" r:id="rId4"/>
    <p:sldId id="262" r:id="rId5"/>
    <p:sldId id="261" r:id="rId6"/>
    <p:sldId id="258" r:id="rId7"/>
    <p:sldId id="257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B8CF01-6E84-421C-A660-EAD0C39B6F44}" type="doc">
      <dgm:prSet loTypeId="urn:microsoft.com/office/officeart/2005/8/layout/cycle6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02EDC95-D23D-43EA-969F-029C87E6EDFB}">
      <dgm:prSet phldrT="[Текст]" custT="1"/>
      <dgm:spPr>
        <a:solidFill>
          <a:srgbClr val="CC99FF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1.</a:t>
          </a:r>
          <a:r>
            <a:rPr lang="ru-RU" sz="1800" i="1" dirty="0" smtClean="0">
              <a:solidFill>
                <a:schemeClr val="tx1"/>
              </a:solidFill>
            </a:rPr>
            <a:t>Воспитание гражданственности, патриотизма, уважения к правам, свободам и обязанностям человека</a:t>
          </a:r>
          <a:endParaRPr lang="ru-RU" sz="1800" dirty="0">
            <a:solidFill>
              <a:schemeClr val="tx1"/>
            </a:solidFill>
          </a:endParaRPr>
        </a:p>
      </dgm:t>
    </dgm:pt>
    <dgm:pt modelId="{DA02C62D-E342-41D2-9FD9-7AE5A1BE6075}" type="parTrans" cxnId="{7DD6E392-613D-4DB7-8385-2B5C42C1C172}">
      <dgm:prSet/>
      <dgm:spPr/>
      <dgm:t>
        <a:bodyPr/>
        <a:lstStyle/>
        <a:p>
          <a:endParaRPr lang="ru-RU"/>
        </a:p>
      </dgm:t>
    </dgm:pt>
    <dgm:pt modelId="{A1617F70-B665-4B8A-B8C9-CD373F70DB6C}" type="sibTrans" cxnId="{7DD6E392-613D-4DB7-8385-2B5C42C1C172}">
      <dgm:prSet/>
      <dgm:spPr/>
      <dgm:t>
        <a:bodyPr/>
        <a:lstStyle/>
        <a:p>
          <a:endParaRPr lang="ru-RU"/>
        </a:p>
      </dgm:t>
    </dgm:pt>
    <dgm:pt modelId="{16189499-8391-4AE3-A2D2-7E99FDE4C364}">
      <dgm:prSet phldrT="[Текст]" custT="1"/>
      <dgm:spPr>
        <a:solidFill>
          <a:schemeClr val="accent3">
            <a:lumMod val="9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2. </a:t>
          </a:r>
          <a:r>
            <a:rPr lang="ru-RU" sz="2400" i="1" dirty="0" smtClean="0">
              <a:solidFill>
                <a:schemeClr val="tx1"/>
              </a:solidFill>
            </a:rPr>
            <a:t>Воспитание нравственных чувств и этического сознания</a:t>
          </a:r>
          <a:endParaRPr lang="ru-RU" sz="2400" dirty="0">
            <a:solidFill>
              <a:schemeClr val="tx1"/>
            </a:solidFill>
          </a:endParaRPr>
        </a:p>
      </dgm:t>
    </dgm:pt>
    <dgm:pt modelId="{ECC4950E-5323-418D-95C3-BFF8D493B48E}" type="parTrans" cxnId="{BEBAB181-020B-4AB9-A02A-C2D82E86897C}">
      <dgm:prSet/>
      <dgm:spPr/>
      <dgm:t>
        <a:bodyPr/>
        <a:lstStyle/>
        <a:p>
          <a:endParaRPr lang="ru-RU"/>
        </a:p>
      </dgm:t>
    </dgm:pt>
    <dgm:pt modelId="{212B2AF8-1535-426A-A7A9-477C951AA216}" type="sibTrans" cxnId="{BEBAB181-020B-4AB9-A02A-C2D82E86897C}">
      <dgm:prSet/>
      <dgm:spPr/>
      <dgm:t>
        <a:bodyPr/>
        <a:lstStyle/>
        <a:p>
          <a:endParaRPr lang="ru-RU"/>
        </a:p>
      </dgm:t>
    </dgm:pt>
    <dgm:pt modelId="{7248DA3C-874F-4393-AC6B-A5FA7329438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3. </a:t>
          </a:r>
          <a:r>
            <a:rPr lang="ru-RU" sz="2000" i="1" dirty="0" smtClean="0">
              <a:solidFill>
                <a:schemeClr val="tx1"/>
              </a:solidFill>
            </a:rPr>
            <a:t>Воспитание трудолюбия, творческого отношения к учению, труду, жизни</a:t>
          </a:r>
          <a:endParaRPr lang="ru-RU" sz="2000" dirty="0">
            <a:solidFill>
              <a:schemeClr val="tx1"/>
            </a:solidFill>
          </a:endParaRPr>
        </a:p>
      </dgm:t>
    </dgm:pt>
    <dgm:pt modelId="{6B5085C7-A7CB-4976-9AEE-7198B2C505B2}" type="parTrans" cxnId="{00174337-6CA4-4112-87B4-093E43D78A99}">
      <dgm:prSet/>
      <dgm:spPr/>
      <dgm:t>
        <a:bodyPr/>
        <a:lstStyle/>
        <a:p>
          <a:endParaRPr lang="ru-RU"/>
        </a:p>
      </dgm:t>
    </dgm:pt>
    <dgm:pt modelId="{03180046-4A8E-41FE-AC76-67655FA939D6}" type="sibTrans" cxnId="{00174337-6CA4-4112-87B4-093E43D78A99}">
      <dgm:prSet/>
      <dgm:spPr/>
      <dgm:t>
        <a:bodyPr/>
        <a:lstStyle/>
        <a:p>
          <a:endParaRPr lang="ru-RU"/>
        </a:p>
      </dgm:t>
    </dgm:pt>
    <dgm:pt modelId="{D7D40B13-CB42-4CAF-9DC5-2140D8924123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4. </a:t>
          </a:r>
          <a:r>
            <a:rPr lang="ru-RU" sz="2000" i="1" dirty="0" smtClean="0">
              <a:solidFill>
                <a:schemeClr val="tx1"/>
              </a:solidFill>
            </a:rPr>
            <a:t>Воспитание ценностного отношения к природе, окружающей среде</a:t>
          </a:r>
          <a:endParaRPr lang="ru-RU" sz="2000" dirty="0">
            <a:solidFill>
              <a:schemeClr val="tx1"/>
            </a:solidFill>
          </a:endParaRPr>
        </a:p>
      </dgm:t>
    </dgm:pt>
    <dgm:pt modelId="{97503B12-E9E8-4366-8BF2-F53C1890C9A2}" type="parTrans" cxnId="{BE392662-27AC-482A-A169-B0D9515CBA69}">
      <dgm:prSet/>
      <dgm:spPr/>
      <dgm:t>
        <a:bodyPr/>
        <a:lstStyle/>
        <a:p>
          <a:endParaRPr lang="ru-RU"/>
        </a:p>
      </dgm:t>
    </dgm:pt>
    <dgm:pt modelId="{E67CA9E5-C094-4252-AEBF-A437F980E05E}" type="sibTrans" cxnId="{BE392662-27AC-482A-A169-B0D9515CBA69}">
      <dgm:prSet/>
      <dgm:spPr/>
      <dgm:t>
        <a:bodyPr/>
        <a:lstStyle/>
        <a:p>
          <a:endParaRPr lang="ru-RU"/>
        </a:p>
      </dgm:t>
    </dgm:pt>
    <dgm:pt modelId="{07B49E75-9158-43C2-8CC9-8B148A3C06D0}">
      <dgm:prSet custT="1"/>
      <dgm:spPr>
        <a:solidFill>
          <a:srgbClr val="FF9933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5. </a:t>
          </a:r>
          <a:r>
            <a:rPr lang="ru-RU" sz="1800" i="1" dirty="0" smtClean="0">
              <a:solidFill>
                <a:schemeClr val="tx1"/>
              </a:solidFill>
            </a:rPr>
            <a:t>Воспитание ценностного отношения к прекрасному, формирование представлений об эстетических идеалах и ценностях</a:t>
          </a:r>
          <a:endParaRPr lang="ru-RU" sz="1800" dirty="0">
            <a:solidFill>
              <a:schemeClr val="tx1"/>
            </a:solidFill>
          </a:endParaRPr>
        </a:p>
      </dgm:t>
    </dgm:pt>
    <dgm:pt modelId="{29F5739B-3237-4620-A0FA-049AF50DC5C5}" type="parTrans" cxnId="{C3230C98-8678-466A-9C5F-AFB67E05B9F5}">
      <dgm:prSet/>
      <dgm:spPr/>
      <dgm:t>
        <a:bodyPr/>
        <a:lstStyle/>
        <a:p>
          <a:endParaRPr lang="ru-RU"/>
        </a:p>
      </dgm:t>
    </dgm:pt>
    <dgm:pt modelId="{E51FE9F6-5888-49D3-B666-EEE811DCC1ED}" type="sibTrans" cxnId="{C3230C98-8678-466A-9C5F-AFB67E05B9F5}">
      <dgm:prSet/>
      <dgm:spPr/>
      <dgm:t>
        <a:bodyPr/>
        <a:lstStyle/>
        <a:p>
          <a:endParaRPr lang="ru-RU"/>
        </a:p>
      </dgm:t>
    </dgm:pt>
    <dgm:pt modelId="{28598614-3B0D-43C9-8AA5-53C5CD2DF2F9}" type="pres">
      <dgm:prSet presAssocID="{35B8CF01-6E84-421C-A660-EAD0C39B6F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2690BD-E68A-489D-9829-DF3B3A5884D9}" type="pres">
      <dgm:prSet presAssocID="{B02EDC95-D23D-43EA-969F-029C87E6EDFB}" presName="node" presStyleLbl="node1" presStyleIdx="0" presStyleCnt="5" custScaleX="250841" custScaleY="138878" custRadScaleRad="95701" custRadScaleInc="3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D981C-24BF-4351-809B-8EAE6DED8FD2}" type="pres">
      <dgm:prSet presAssocID="{B02EDC95-D23D-43EA-969F-029C87E6EDFB}" presName="spNode" presStyleCnt="0"/>
      <dgm:spPr/>
      <dgm:t>
        <a:bodyPr/>
        <a:lstStyle/>
        <a:p>
          <a:endParaRPr lang="ru-RU"/>
        </a:p>
      </dgm:t>
    </dgm:pt>
    <dgm:pt modelId="{68F99728-7736-48B7-AA6D-F50E42F2DC78}" type="pres">
      <dgm:prSet presAssocID="{A1617F70-B665-4B8A-B8C9-CD373F70DB6C}" presName="sibTrans" presStyleLbl="sibTrans1D1" presStyleIdx="0" presStyleCnt="5"/>
      <dgm:spPr/>
      <dgm:t>
        <a:bodyPr/>
        <a:lstStyle/>
        <a:p>
          <a:endParaRPr lang="ru-RU"/>
        </a:p>
      </dgm:t>
    </dgm:pt>
    <dgm:pt modelId="{5040D6C4-6F85-4221-8991-460C0640DE35}" type="pres">
      <dgm:prSet presAssocID="{16189499-8391-4AE3-A2D2-7E99FDE4C364}" presName="node" presStyleLbl="node1" presStyleIdx="1" presStyleCnt="5" custScaleX="204404" custScaleY="155317" custRadScaleRad="94951" custRadScaleInc="36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8BC4D-9EB6-42F6-A6B4-FD78AD23F422}" type="pres">
      <dgm:prSet presAssocID="{16189499-8391-4AE3-A2D2-7E99FDE4C364}" presName="spNode" presStyleCnt="0"/>
      <dgm:spPr/>
      <dgm:t>
        <a:bodyPr/>
        <a:lstStyle/>
        <a:p>
          <a:endParaRPr lang="ru-RU"/>
        </a:p>
      </dgm:t>
    </dgm:pt>
    <dgm:pt modelId="{F0049F1D-D9CB-4CB8-B46B-CBFCD36E54FA}" type="pres">
      <dgm:prSet presAssocID="{212B2AF8-1535-426A-A7A9-477C951AA21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CAC11E30-76D1-4F21-B3FC-814ACFCB5ED8}" type="pres">
      <dgm:prSet presAssocID="{7248DA3C-874F-4393-AC6B-A5FA73294380}" presName="node" presStyleLbl="node1" presStyleIdx="2" presStyleCnt="5" custScaleX="209867" custScaleY="130858" custRadScaleRad="108000" custRadScaleInc="-65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BC3AA-BFEF-4E35-AE72-418D40C27EC4}" type="pres">
      <dgm:prSet presAssocID="{7248DA3C-874F-4393-AC6B-A5FA73294380}" presName="spNode" presStyleCnt="0"/>
      <dgm:spPr/>
      <dgm:t>
        <a:bodyPr/>
        <a:lstStyle/>
        <a:p>
          <a:endParaRPr lang="ru-RU"/>
        </a:p>
      </dgm:t>
    </dgm:pt>
    <dgm:pt modelId="{6C7A2B8B-4DAE-4E63-8AE3-AACD86A221B7}" type="pres">
      <dgm:prSet presAssocID="{03180046-4A8E-41FE-AC76-67655FA939D6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669F375-E2A6-41B1-8B3D-EEF64C59E5FA}" type="pres">
      <dgm:prSet presAssocID="{D7D40B13-CB42-4CAF-9DC5-2140D8924123}" presName="node" presStyleLbl="node1" presStyleIdx="3" presStyleCnt="5" custScaleX="199002" custScaleY="123489" custRadScaleRad="110808" custRadScaleInc="66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FA725-350C-4029-8BEF-C3525C0F6C76}" type="pres">
      <dgm:prSet presAssocID="{D7D40B13-CB42-4CAF-9DC5-2140D8924123}" presName="spNode" presStyleCnt="0"/>
      <dgm:spPr/>
      <dgm:t>
        <a:bodyPr/>
        <a:lstStyle/>
        <a:p>
          <a:endParaRPr lang="ru-RU"/>
        </a:p>
      </dgm:t>
    </dgm:pt>
    <dgm:pt modelId="{E10410BF-0102-41C3-A6B6-911E33898AC0}" type="pres">
      <dgm:prSet presAssocID="{E67CA9E5-C094-4252-AEBF-A437F980E05E}" presName="sibTrans" presStyleLbl="sibTrans1D1" presStyleIdx="3" presStyleCnt="5"/>
      <dgm:spPr/>
      <dgm:t>
        <a:bodyPr/>
        <a:lstStyle/>
        <a:p>
          <a:endParaRPr lang="ru-RU"/>
        </a:p>
      </dgm:t>
    </dgm:pt>
    <dgm:pt modelId="{8C8C3ACC-A8CC-4A71-9B08-DE6FB7511D1A}" type="pres">
      <dgm:prSet presAssocID="{07B49E75-9158-43C2-8CC9-8B148A3C06D0}" presName="node" presStyleLbl="node1" presStyleIdx="4" presStyleCnt="5" custScaleX="231443" custScaleY="153747" custRadScaleRad="95224" custRadScaleInc="-32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2DA1D-5C9A-4366-A2E7-54B6CC77D079}" type="pres">
      <dgm:prSet presAssocID="{07B49E75-9158-43C2-8CC9-8B148A3C06D0}" presName="spNode" presStyleCnt="0"/>
      <dgm:spPr/>
      <dgm:t>
        <a:bodyPr/>
        <a:lstStyle/>
        <a:p>
          <a:endParaRPr lang="ru-RU"/>
        </a:p>
      </dgm:t>
    </dgm:pt>
    <dgm:pt modelId="{4AAE4626-26D8-4742-9903-F87C976B701D}" type="pres">
      <dgm:prSet presAssocID="{E51FE9F6-5888-49D3-B666-EEE811DCC1ED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5D834C75-472B-4E3A-99AB-BCE3759023F3}" type="presOf" srcId="{E67CA9E5-C094-4252-AEBF-A437F980E05E}" destId="{E10410BF-0102-41C3-A6B6-911E33898AC0}" srcOrd="0" destOrd="0" presId="urn:microsoft.com/office/officeart/2005/8/layout/cycle6"/>
    <dgm:cxn modelId="{2F4F1971-978B-477C-A303-79E01419B936}" type="presOf" srcId="{03180046-4A8E-41FE-AC76-67655FA939D6}" destId="{6C7A2B8B-4DAE-4E63-8AE3-AACD86A221B7}" srcOrd="0" destOrd="0" presId="urn:microsoft.com/office/officeart/2005/8/layout/cycle6"/>
    <dgm:cxn modelId="{09CD8179-6B2A-4517-9AA4-1378B9A09C4D}" type="presOf" srcId="{B02EDC95-D23D-43EA-969F-029C87E6EDFB}" destId="{402690BD-E68A-489D-9829-DF3B3A5884D9}" srcOrd="0" destOrd="0" presId="urn:microsoft.com/office/officeart/2005/8/layout/cycle6"/>
    <dgm:cxn modelId="{DBBE4DA7-89A8-409F-80C0-9C958DFF26CF}" type="presOf" srcId="{07B49E75-9158-43C2-8CC9-8B148A3C06D0}" destId="{8C8C3ACC-A8CC-4A71-9B08-DE6FB7511D1A}" srcOrd="0" destOrd="0" presId="urn:microsoft.com/office/officeart/2005/8/layout/cycle6"/>
    <dgm:cxn modelId="{1D3B7923-1338-430B-8023-296615A187D8}" type="presOf" srcId="{212B2AF8-1535-426A-A7A9-477C951AA216}" destId="{F0049F1D-D9CB-4CB8-B46B-CBFCD36E54FA}" srcOrd="0" destOrd="0" presId="urn:microsoft.com/office/officeart/2005/8/layout/cycle6"/>
    <dgm:cxn modelId="{00174337-6CA4-4112-87B4-093E43D78A99}" srcId="{35B8CF01-6E84-421C-A660-EAD0C39B6F44}" destId="{7248DA3C-874F-4393-AC6B-A5FA73294380}" srcOrd="2" destOrd="0" parTransId="{6B5085C7-A7CB-4976-9AEE-7198B2C505B2}" sibTransId="{03180046-4A8E-41FE-AC76-67655FA939D6}"/>
    <dgm:cxn modelId="{D4D72DD2-B474-4C77-AFA5-B788C52324B0}" type="presOf" srcId="{D7D40B13-CB42-4CAF-9DC5-2140D8924123}" destId="{5669F375-E2A6-41B1-8B3D-EEF64C59E5FA}" srcOrd="0" destOrd="0" presId="urn:microsoft.com/office/officeart/2005/8/layout/cycle6"/>
    <dgm:cxn modelId="{45ABBE5C-70C2-454D-88E2-70CED9DC24AB}" type="presOf" srcId="{35B8CF01-6E84-421C-A660-EAD0C39B6F44}" destId="{28598614-3B0D-43C9-8AA5-53C5CD2DF2F9}" srcOrd="0" destOrd="0" presId="urn:microsoft.com/office/officeart/2005/8/layout/cycle6"/>
    <dgm:cxn modelId="{BE392662-27AC-482A-A169-B0D9515CBA69}" srcId="{35B8CF01-6E84-421C-A660-EAD0C39B6F44}" destId="{D7D40B13-CB42-4CAF-9DC5-2140D8924123}" srcOrd="3" destOrd="0" parTransId="{97503B12-E9E8-4366-8BF2-F53C1890C9A2}" sibTransId="{E67CA9E5-C094-4252-AEBF-A437F980E05E}"/>
    <dgm:cxn modelId="{3752366F-DD51-4088-86B6-300C09827951}" type="presOf" srcId="{7248DA3C-874F-4393-AC6B-A5FA73294380}" destId="{CAC11E30-76D1-4F21-B3FC-814ACFCB5ED8}" srcOrd="0" destOrd="0" presId="urn:microsoft.com/office/officeart/2005/8/layout/cycle6"/>
    <dgm:cxn modelId="{1B061553-B74B-4E49-9948-8DA49223946B}" type="presOf" srcId="{A1617F70-B665-4B8A-B8C9-CD373F70DB6C}" destId="{68F99728-7736-48B7-AA6D-F50E42F2DC78}" srcOrd="0" destOrd="0" presId="urn:microsoft.com/office/officeart/2005/8/layout/cycle6"/>
    <dgm:cxn modelId="{7DD6E392-613D-4DB7-8385-2B5C42C1C172}" srcId="{35B8CF01-6E84-421C-A660-EAD0C39B6F44}" destId="{B02EDC95-D23D-43EA-969F-029C87E6EDFB}" srcOrd="0" destOrd="0" parTransId="{DA02C62D-E342-41D2-9FD9-7AE5A1BE6075}" sibTransId="{A1617F70-B665-4B8A-B8C9-CD373F70DB6C}"/>
    <dgm:cxn modelId="{922B1F5D-DB44-4C65-8B18-9B15E696165A}" type="presOf" srcId="{E51FE9F6-5888-49D3-B666-EEE811DCC1ED}" destId="{4AAE4626-26D8-4742-9903-F87C976B701D}" srcOrd="0" destOrd="0" presId="urn:microsoft.com/office/officeart/2005/8/layout/cycle6"/>
    <dgm:cxn modelId="{BEBAB181-020B-4AB9-A02A-C2D82E86897C}" srcId="{35B8CF01-6E84-421C-A660-EAD0C39B6F44}" destId="{16189499-8391-4AE3-A2D2-7E99FDE4C364}" srcOrd="1" destOrd="0" parTransId="{ECC4950E-5323-418D-95C3-BFF8D493B48E}" sibTransId="{212B2AF8-1535-426A-A7A9-477C951AA216}"/>
    <dgm:cxn modelId="{1CABC73A-D550-4427-9C1F-3E2D8204A181}" type="presOf" srcId="{16189499-8391-4AE3-A2D2-7E99FDE4C364}" destId="{5040D6C4-6F85-4221-8991-460C0640DE35}" srcOrd="0" destOrd="0" presId="urn:microsoft.com/office/officeart/2005/8/layout/cycle6"/>
    <dgm:cxn modelId="{C3230C98-8678-466A-9C5F-AFB67E05B9F5}" srcId="{35B8CF01-6E84-421C-A660-EAD0C39B6F44}" destId="{07B49E75-9158-43C2-8CC9-8B148A3C06D0}" srcOrd="4" destOrd="0" parTransId="{29F5739B-3237-4620-A0FA-049AF50DC5C5}" sibTransId="{E51FE9F6-5888-49D3-B666-EEE811DCC1ED}"/>
    <dgm:cxn modelId="{D3432EFB-389D-4784-B083-36CF3B3E1DEF}" type="presParOf" srcId="{28598614-3B0D-43C9-8AA5-53C5CD2DF2F9}" destId="{402690BD-E68A-489D-9829-DF3B3A5884D9}" srcOrd="0" destOrd="0" presId="urn:microsoft.com/office/officeart/2005/8/layout/cycle6"/>
    <dgm:cxn modelId="{E895DB1B-911C-499D-B550-9AA3CA2B6432}" type="presParOf" srcId="{28598614-3B0D-43C9-8AA5-53C5CD2DF2F9}" destId="{C97D981C-24BF-4351-809B-8EAE6DED8FD2}" srcOrd="1" destOrd="0" presId="urn:microsoft.com/office/officeart/2005/8/layout/cycle6"/>
    <dgm:cxn modelId="{EDED8089-4D4A-4789-8E8E-BD399D671BC7}" type="presParOf" srcId="{28598614-3B0D-43C9-8AA5-53C5CD2DF2F9}" destId="{68F99728-7736-48B7-AA6D-F50E42F2DC78}" srcOrd="2" destOrd="0" presId="urn:microsoft.com/office/officeart/2005/8/layout/cycle6"/>
    <dgm:cxn modelId="{408D3C56-26F6-454F-894E-BA6738B81DA6}" type="presParOf" srcId="{28598614-3B0D-43C9-8AA5-53C5CD2DF2F9}" destId="{5040D6C4-6F85-4221-8991-460C0640DE35}" srcOrd="3" destOrd="0" presId="urn:microsoft.com/office/officeart/2005/8/layout/cycle6"/>
    <dgm:cxn modelId="{D4EB8452-28A8-4E27-A20C-02C475DFDCEA}" type="presParOf" srcId="{28598614-3B0D-43C9-8AA5-53C5CD2DF2F9}" destId="{0B28BC4D-9EB6-42F6-A6B4-FD78AD23F422}" srcOrd="4" destOrd="0" presId="urn:microsoft.com/office/officeart/2005/8/layout/cycle6"/>
    <dgm:cxn modelId="{518A9276-1D51-410E-85A5-E3DF54A5CB17}" type="presParOf" srcId="{28598614-3B0D-43C9-8AA5-53C5CD2DF2F9}" destId="{F0049F1D-D9CB-4CB8-B46B-CBFCD36E54FA}" srcOrd="5" destOrd="0" presId="urn:microsoft.com/office/officeart/2005/8/layout/cycle6"/>
    <dgm:cxn modelId="{5F427956-7A5F-421E-B9A2-EA35728352C1}" type="presParOf" srcId="{28598614-3B0D-43C9-8AA5-53C5CD2DF2F9}" destId="{CAC11E30-76D1-4F21-B3FC-814ACFCB5ED8}" srcOrd="6" destOrd="0" presId="urn:microsoft.com/office/officeart/2005/8/layout/cycle6"/>
    <dgm:cxn modelId="{7D89D4D5-D9D8-438B-8656-B104830A418A}" type="presParOf" srcId="{28598614-3B0D-43C9-8AA5-53C5CD2DF2F9}" destId="{2EFBC3AA-BFEF-4E35-AE72-418D40C27EC4}" srcOrd="7" destOrd="0" presId="urn:microsoft.com/office/officeart/2005/8/layout/cycle6"/>
    <dgm:cxn modelId="{1D2F3D9E-73BF-42B0-B30F-5A7E995A8699}" type="presParOf" srcId="{28598614-3B0D-43C9-8AA5-53C5CD2DF2F9}" destId="{6C7A2B8B-4DAE-4E63-8AE3-AACD86A221B7}" srcOrd="8" destOrd="0" presId="urn:microsoft.com/office/officeart/2005/8/layout/cycle6"/>
    <dgm:cxn modelId="{DE259012-D866-404A-98BA-47788DE773A7}" type="presParOf" srcId="{28598614-3B0D-43C9-8AA5-53C5CD2DF2F9}" destId="{5669F375-E2A6-41B1-8B3D-EEF64C59E5FA}" srcOrd="9" destOrd="0" presId="urn:microsoft.com/office/officeart/2005/8/layout/cycle6"/>
    <dgm:cxn modelId="{1F35018A-AE65-4323-B3D1-F769F7AEAFEF}" type="presParOf" srcId="{28598614-3B0D-43C9-8AA5-53C5CD2DF2F9}" destId="{315FA725-350C-4029-8BEF-C3525C0F6C76}" srcOrd="10" destOrd="0" presId="urn:microsoft.com/office/officeart/2005/8/layout/cycle6"/>
    <dgm:cxn modelId="{A0BDD362-34A5-4FF5-AFD9-8E91C7404C63}" type="presParOf" srcId="{28598614-3B0D-43C9-8AA5-53C5CD2DF2F9}" destId="{E10410BF-0102-41C3-A6B6-911E33898AC0}" srcOrd="11" destOrd="0" presId="urn:microsoft.com/office/officeart/2005/8/layout/cycle6"/>
    <dgm:cxn modelId="{4F3FCF72-AADB-40B9-A695-2D2B4C6CB3E3}" type="presParOf" srcId="{28598614-3B0D-43C9-8AA5-53C5CD2DF2F9}" destId="{8C8C3ACC-A8CC-4A71-9B08-DE6FB7511D1A}" srcOrd="12" destOrd="0" presId="urn:microsoft.com/office/officeart/2005/8/layout/cycle6"/>
    <dgm:cxn modelId="{552BE3CE-8F15-46B2-A8FC-71D5B49E1ADA}" type="presParOf" srcId="{28598614-3B0D-43C9-8AA5-53C5CD2DF2F9}" destId="{AF02DA1D-5C9A-4366-A2E7-54B6CC77D079}" srcOrd="13" destOrd="0" presId="urn:microsoft.com/office/officeart/2005/8/layout/cycle6"/>
    <dgm:cxn modelId="{9EBDEDB8-2AA2-435A-8EEE-1BBA00EDB1CA}" type="presParOf" srcId="{28598614-3B0D-43C9-8AA5-53C5CD2DF2F9}" destId="{4AAE4626-26D8-4742-9903-F87C976B701D}" srcOrd="14" destOrd="0" presId="urn:microsoft.com/office/officeart/2005/8/layout/cycle6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690BD-E68A-489D-9829-DF3B3A5884D9}">
      <dsp:nvSpPr>
        <dsp:cNvPr id="0" name=""/>
        <dsp:cNvSpPr/>
      </dsp:nvSpPr>
      <dsp:spPr>
        <a:xfrm>
          <a:off x="2214546" y="-71430"/>
          <a:ext cx="5062245" cy="1821761"/>
        </a:xfrm>
        <a:prstGeom prst="roundRect">
          <a:avLst/>
        </a:prstGeom>
        <a:solidFill>
          <a:srgbClr val="CC99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1.</a:t>
          </a:r>
          <a:r>
            <a:rPr lang="ru-RU" sz="1800" i="1" kern="1200" dirty="0" smtClean="0">
              <a:solidFill>
                <a:schemeClr val="tx1"/>
              </a:solidFill>
            </a:rPr>
            <a:t>Воспитание гражданственности, патриотизма, уважения к правам, свободам и обязанностям человека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303477" y="17501"/>
        <a:ext cx="4884383" cy="1643899"/>
      </dsp:txXfrm>
    </dsp:sp>
    <dsp:sp modelId="{68F99728-7736-48B7-AA6D-F50E42F2DC78}">
      <dsp:nvSpPr>
        <dsp:cNvPr id="0" name=""/>
        <dsp:cNvSpPr/>
      </dsp:nvSpPr>
      <dsp:spPr>
        <a:xfrm>
          <a:off x="1551695" y="1191945"/>
          <a:ext cx="5244109" cy="5244109"/>
        </a:xfrm>
        <a:custGeom>
          <a:avLst/>
          <a:gdLst/>
          <a:ahLst/>
          <a:cxnLst/>
          <a:rect l="0" t="0" r="0" b="0"/>
          <a:pathLst>
            <a:path>
              <a:moveTo>
                <a:pt x="4241735" y="560063"/>
              </a:moveTo>
              <a:arcTo wR="2622054" hR="2622054" stAng="18488964" swAng="349308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0D6C4-6F85-4221-8991-460C0640DE35}">
      <dsp:nvSpPr>
        <dsp:cNvPr id="0" name=""/>
        <dsp:cNvSpPr/>
      </dsp:nvSpPr>
      <dsp:spPr>
        <a:xfrm>
          <a:off x="5103035" y="1928824"/>
          <a:ext cx="4125096" cy="2037403"/>
        </a:xfrm>
        <a:prstGeom prst="roundRect">
          <a:avLst/>
        </a:prstGeom>
        <a:solidFill>
          <a:schemeClr val="accent3">
            <a:lumMod val="9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2. </a:t>
          </a:r>
          <a:r>
            <a:rPr lang="ru-RU" sz="2400" i="1" kern="1200" dirty="0" smtClean="0">
              <a:solidFill>
                <a:schemeClr val="tx1"/>
              </a:solidFill>
            </a:rPr>
            <a:t>Воспитание нравственных чувств и этического сознания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202493" y="2028282"/>
        <a:ext cx="3926180" cy="1838487"/>
      </dsp:txXfrm>
    </dsp:sp>
    <dsp:sp modelId="{F0049F1D-D9CB-4CB8-B46B-CBFCD36E54FA}">
      <dsp:nvSpPr>
        <dsp:cNvPr id="0" name=""/>
        <dsp:cNvSpPr/>
      </dsp:nvSpPr>
      <dsp:spPr>
        <a:xfrm>
          <a:off x="2753893" y="3301883"/>
          <a:ext cx="5244109" cy="5244109"/>
        </a:xfrm>
        <a:custGeom>
          <a:avLst/>
          <a:gdLst/>
          <a:ahLst/>
          <a:cxnLst/>
          <a:rect l="0" t="0" r="0" b="0"/>
          <a:pathLst>
            <a:path>
              <a:moveTo>
                <a:pt x="4369275" y="666961"/>
              </a:moveTo>
              <a:arcTo wR="2622054" hR="2622054" stAng="18707184" swAng="505480"/>
            </a:path>
          </a:pathLst>
        </a:custGeom>
        <a:noFill/>
        <a:ln w="6350" cap="flat" cmpd="sng" algn="ctr">
          <a:solidFill>
            <a:schemeClr val="accent5">
              <a:hueOff val="4288381"/>
              <a:satOff val="-6150"/>
              <a:lumOff val="303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11E30-76D1-4F21-B3FC-814ACFCB5ED8}">
      <dsp:nvSpPr>
        <dsp:cNvPr id="0" name=""/>
        <dsp:cNvSpPr/>
      </dsp:nvSpPr>
      <dsp:spPr>
        <a:xfrm>
          <a:off x="4810230" y="4248946"/>
          <a:ext cx="4235345" cy="1716557"/>
        </a:xfrm>
        <a:prstGeom prst="roundRect">
          <a:avLst/>
        </a:prstGeom>
        <a:gradFill rotWithShape="0">
          <a:gsLst>
            <a:gs pos="0">
              <a:schemeClr val="accent5">
                <a:hueOff val="8576763"/>
                <a:satOff val="-12300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576763"/>
                <a:satOff val="-12300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576763"/>
                <a:satOff val="-12300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3. </a:t>
          </a:r>
          <a:r>
            <a:rPr lang="ru-RU" sz="2000" i="1" kern="1200" dirty="0" smtClean="0">
              <a:solidFill>
                <a:schemeClr val="tx1"/>
              </a:solidFill>
            </a:rPr>
            <a:t>Воспитание трудолюбия, творческого отношения к учению, труду, жизни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894025" y="4332741"/>
        <a:ext cx="4067755" cy="1548967"/>
      </dsp:txXfrm>
    </dsp:sp>
    <dsp:sp modelId="{6C7A2B8B-4DAE-4E63-8AE3-AACD86A221B7}">
      <dsp:nvSpPr>
        <dsp:cNvPr id="0" name=""/>
        <dsp:cNvSpPr/>
      </dsp:nvSpPr>
      <dsp:spPr>
        <a:xfrm>
          <a:off x="1995483" y="998297"/>
          <a:ext cx="5244109" cy="5244109"/>
        </a:xfrm>
        <a:custGeom>
          <a:avLst/>
          <a:gdLst/>
          <a:ahLst/>
          <a:cxnLst/>
          <a:rect l="0" t="0" r="0" b="0"/>
          <a:pathLst>
            <a:path>
              <a:moveTo>
                <a:pt x="3773453" y="4977782"/>
              </a:moveTo>
              <a:arcTo wR="2622054" hR="2622054" stAng="3837133" swAng="3185759"/>
            </a:path>
          </a:pathLst>
        </a:custGeom>
        <a:noFill/>
        <a:ln w="6350" cap="flat" cmpd="sng" algn="ctr">
          <a:solidFill>
            <a:schemeClr val="accent5">
              <a:hueOff val="8576763"/>
              <a:satOff val="-12300"/>
              <a:lumOff val="607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9F375-E2A6-41B1-8B3D-EEF64C59E5FA}">
      <dsp:nvSpPr>
        <dsp:cNvPr id="0" name=""/>
        <dsp:cNvSpPr/>
      </dsp:nvSpPr>
      <dsp:spPr>
        <a:xfrm>
          <a:off x="408862" y="4324776"/>
          <a:ext cx="4016078" cy="1619893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4. </a:t>
          </a:r>
          <a:r>
            <a:rPr lang="ru-RU" sz="2000" i="1" kern="1200" dirty="0" smtClean="0">
              <a:solidFill>
                <a:schemeClr val="tx1"/>
              </a:solidFill>
            </a:rPr>
            <a:t>Воспитание ценностного отношения к природе, окружающей среде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87939" y="4403853"/>
        <a:ext cx="3857924" cy="1461739"/>
      </dsp:txXfrm>
    </dsp:sp>
    <dsp:sp modelId="{E10410BF-0102-41C3-A6B6-911E33898AC0}">
      <dsp:nvSpPr>
        <dsp:cNvPr id="0" name=""/>
        <dsp:cNvSpPr/>
      </dsp:nvSpPr>
      <dsp:spPr>
        <a:xfrm>
          <a:off x="1599362" y="3049888"/>
          <a:ext cx="5244109" cy="5244109"/>
        </a:xfrm>
        <a:custGeom>
          <a:avLst/>
          <a:gdLst/>
          <a:ahLst/>
          <a:cxnLst/>
          <a:rect l="0" t="0" r="0" b="0"/>
          <a:pathLst>
            <a:path>
              <a:moveTo>
                <a:pt x="375173" y="1270501"/>
              </a:moveTo>
              <a:arcTo wR="2622054" hR="2622054" stAng="12661676" swAng="658500"/>
            </a:path>
          </a:pathLst>
        </a:custGeom>
        <a:noFill/>
        <a:ln w="6350" cap="flat" cmpd="sng" algn="ctr">
          <a:solidFill>
            <a:schemeClr val="accent5">
              <a:hueOff val="12865144"/>
              <a:satOff val="-18449"/>
              <a:lumOff val="91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C3ACC-A8CC-4A71-9B08-DE6FB7511D1A}">
      <dsp:nvSpPr>
        <dsp:cNvPr id="0" name=""/>
        <dsp:cNvSpPr/>
      </dsp:nvSpPr>
      <dsp:spPr>
        <a:xfrm>
          <a:off x="-84113" y="1896738"/>
          <a:ext cx="4670772" cy="2016808"/>
        </a:xfrm>
        <a:prstGeom prst="roundRect">
          <a:avLst/>
        </a:prstGeom>
        <a:solidFill>
          <a:srgbClr val="FF99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5. </a:t>
          </a:r>
          <a:r>
            <a:rPr lang="ru-RU" sz="1800" i="1" kern="1200" dirty="0" smtClean="0">
              <a:solidFill>
                <a:schemeClr val="tx1"/>
              </a:solidFill>
            </a:rPr>
            <a:t>Воспитание ценностного отношения к прекрасному, формирование представлений об эстетических идеалах и ценностях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4339" y="1995190"/>
        <a:ext cx="4473868" cy="1819904"/>
      </dsp:txXfrm>
    </dsp:sp>
    <dsp:sp modelId="{4AAE4626-26D8-4742-9903-F87C976B701D}">
      <dsp:nvSpPr>
        <dsp:cNvPr id="0" name=""/>
        <dsp:cNvSpPr/>
      </dsp:nvSpPr>
      <dsp:spPr>
        <a:xfrm>
          <a:off x="2606087" y="1219017"/>
          <a:ext cx="5244109" cy="5244109"/>
        </a:xfrm>
        <a:custGeom>
          <a:avLst/>
          <a:gdLst/>
          <a:ahLst/>
          <a:cxnLst/>
          <a:rect l="0" t="0" r="0" b="0"/>
          <a:pathLst>
            <a:path>
              <a:moveTo>
                <a:pt x="864571" y="676181"/>
              </a:moveTo>
              <a:arcTo wR="2622054" hR="2622054" stAng="13674728" swAng="295029"/>
            </a:path>
          </a:pathLst>
        </a:custGeom>
        <a:noFill/>
        <a:ln w="6350" cap="flat" cmpd="sng" algn="ctr">
          <a:solidFill>
            <a:schemeClr val="accent5">
              <a:hueOff val="17153525"/>
              <a:satOff val="-24599"/>
              <a:lumOff val="121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3" name="Группа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4" name="Группа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33799" y="3555523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" name="Группа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" name="Группа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" name="Группа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8910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Воспитательные возможности на уроках математики и литературного чтения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начальных классов </a:t>
            </a:r>
            <a:r>
              <a:rPr lang="ru-RU" dirty="0" err="1" smtClean="0"/>
              <a:t>Базина</a:t>
            </a:r>
            <a:r>
              <a:rPr lang="ru-RU" dirty="0" smtClean="0"/>
              <a:t> О.В.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7875166" cy="5361012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Художественная литература способствует формированию:</a:t>
            </a:r>
          </a:p>
          <a:p>
            <a:r>
              <a:rPr lang="ru-RU" sz="2800" dirty="0" smtClean="0"/>
              <a:t> нравственного сознания</a:t>
            </a:r>
          </a:p>
          <a:p>
            <a:r>
              <a:rPr lang="ru-RU" sz="2800" dirty="0" smtClean="0"/>
              <a:t> представлений о добре и зле </a:t>
            </a:r>
          </a:p>
          <a:p>
            <a:r>
              <a:rPr lang="ru-RU" sz="2800" dirty="0" smtClean="0"/>
              <a:t>о месте и назначении человека в окружающем мире </a:t>
            </a:r>
          </a:p>
          <a:p>
            <a:r>
              <a:rPr lang="ru-RU" sz="2800" dirty="0" smtClean="0"/>
              <a:t>развивает высокие чувства, формирует идеалы.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Уроки поэзии в начальной школе имеют исключительную важность в развитии эмоциональной сферы ребенка, открывают доступ к бесконечному источнику красоты, правды, источнику чистой радости и благих порывов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7907696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«Утро в живописи, поэзии, музыке»,</a:t>
            </a:r>
          </a:p>
          <a:p>
            <a:r>
              <a:rPr lang="ru-RU" sz="2800" dirty="0" smtClean="0"/>
              <a:t>«Цветы в живописи, поэзии, музыке»,</a:t>
            </a:r>
          </a:p>
          <a:p>
            <a:r>
              <a:rPr lang="ru-RU" sz="2800" dirty="0" smtClean="0"/>
              <a:t>«Весна — праздник цветов и деревьев»,</a:t>
            </a:r>
          </a:p>
          <a:p>
            <a:r>
              <a:rPr lang="ru-RU" sz="2800" dirty="0" smtClean="0"/>
              <a:t>«Праздник первого снега» и др.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3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5400" b="1" dirty="0" smtClean="0">
                <a:latin typeface="Monotype Corsiva" pitchFamily="66" charset="0"/>
              </a:rPr>
              <a:t>Воспитать человека интеллектуально, </a:t>
            </a:r>
            <a:br>
              <a:rPr lang="ru-RU" altLang="ru-RU" sz="5400" b="1" dirty="0" smtClean="0">
                <a:latin typeface="Monotype Corsiva" pitchFamily="66" charset="0"/>
              </a:rPr>
            </a:br>
            <a:r>
              <a:rPr lang="ru-RU" altLang="ru-RU" sz="5400" b="1" dirty="0" smtClean="0">
                <a:latin typeface="Monotype Corsiva" pitchFamily="66" charset="0"/>
              </a:rPr>
              <a:t>не воспитав его нравственно,</a:t>
            </a:r>
            <a:br>
              <a:rPr lang="ru-RU" altLang="ru-RU" sz="5400" b="1" dirty="0" smtClean="0">
                <a:latin typeface="Monotype Corsiva" pitchFamily="66" charset="0"/>
              </a:rPr>
            </a:br>
            <a:r>
              <a:rPr lang="ru-RU" altLang="ru-RU" sz="5400" b="1" dirty="0" smtClean="0">
                <a:latin typeface="Monotype Corsiva" pitchFamily="66" charset="0"/>
              </a:rPr>
              <a:t>значит вырастить угрозу для общества.</a:t>
            </a:r>
            <a:r>
              <a:rPr lang="ru-RU" altLang="ru-RU" sz="5400" b="1" i="1" dirty="0" smtClean="0">
                <a:latin typeface="Monotype Corsiva" pitchFamily="66" charset="0"/>
              </a:rPr>
              <a:t/>
            </a:r>
            <a:br>
              <a:rPr lang="ru-RU" altLang="ru-RU" sz="5400" b="1" i="1" dirty="0" smtClean="0">
                <a:latin typeface="Monotype Corsiva" pitchFamily="66" charset="0"/>
              </a:rPr>
            </a:br>
            <a:r>
              <a:rPr lang="ru-RU" altLang="ru-RU" sz="5400" b="1" i="1" dirty="0" smtClean="0">
                <a:latin typeface="Monotype Corsiva" pitchFamily="66" charset="0"/>
              </a:rPr>
              <a:t>                              </a:t>
            </a:r>
            <a:r>
              <a:rPr lang="ru-RU" altLang="ru-RU" sz="3200" b="1" i="1" dirty="0" smtClean="0">
                <a:latin typeface="Mangal" pitchFamily="2"/>
              </a:rPr>
              <a:t>Теодор Рузвельт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5626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5400" b="1" smtClean="0">
                <a:latin typeface="Monotype Corsiva" pitchFamily="66" charset="0"/>
              </a:rPr>
              <a:t>«Из всех наук, которые должен знать человек, главнейшая есть наука о том, как жить, делая как можно меньше зла и как можно больше добра»</a:t>
            </a:r>
            <a:br>
              <a:rPr lang="ru-RU" altLang="ru-RU" sz="5400" b="1" smtClean="0">
                <a:latin typeface="Monotype Corsiva" pitchFamily="66" charset="0"/>
              </a:rPr>
            </a:br>
            <a:r>
              <a:rPr lang="ru-RU" altLang="ru-RU" smtClean="0">
                <a:latin typeface="Monotype Corsiva" pitchFamily="66" charset="0"/>
              </a:rPr>
              <a:t>                                            </a:t>
            </a:r>
            <a:r>
              <a:rPr lang="ru-RU" altLang="ru-RU" sz="3200" smtClean="0">
                <a:latin typeface="Mangal" pitchFamily="2"/>
              </a:rPr>
              <a:t>Л.Н.Толстой.</a:t>
            </a:r>
            <a:r>
              <a:rPr lang="ru-RU" altLang="ru-RU" smtClean="0"/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  <a:solidFill>
            <a:srgbClr val="045DB9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  направления   воспитания</a:t>
            </a:r>
            <a:r>
              <a:rPr lang="ru-RU" sz="4000" dirty="0" smtClean="0"/>
              <a:t>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14356"/>
          <a:ext cx="9144000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-457200"/>
            <a:ext cx="8147248" cy="5470376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latin typeface="Monotype Corsiva" pitchFamily="66" charset="0"/>
              </a:rPr>
              <a:t/>
            </a:r>
            <a:br>
              <a:rPr lang="ru-RU" altLang="ru-RU" b="1" dirty="0" smtClean="0">
                <a:latin typeface="Monotype Corsiva" pitchFamily="66" charset="0"/>
              </a:rPr>
            </a:br>
            <a:r>
              <a:rPr lang="ru-RU" altLang="ru-RU" b="1" dirty="0" smtClean="0">
                <a:latin typeface="Monotype Corsiva" pitchFamily="66" charset="0"/>
              </a:rPr>
              <a:t>«Воспитание — это постепенное обогащение ребёнка знаниями, умениями, опытом, это развитие ума и формирование отношения к добру и злу, подготовка к борьбе против всего, что идёт вразрез с принятыми в обществе моральными устоями».</a:t>
            </a:r>
            <a:r>
              <a:rPr lang="ru-RU" altLang="ru-RU" dirty="0" smtClean="0"/>
              <a:t> </a:t>
            </a:r>
            <a:br>
              <a:rPr lang="ru-RU" altLang="ru-RU" dirty="0" smtClean="0"/>
            </a:br>
            <a:r>
              <a:rPr lang="ru-RU" altLang="ru-RU" dirty="0" smtClean="0"/>
              <a:t>                          </a:t>
            </a:r>
            <a:r>
              <a:rPr lang="ru-RU" altLang="ru-RU" sz="2800" dirty="0" smtClean="0">
                <a:latin typeface="Mangal" pitchFamily="2"/>
              </a:rPr>
              <a:t>В.А. Сухомлинский</a:t>
            </a:r>
            <a:r>
              <a:rPr lang="ru-RU" altLang="ru-RU" dirty="0" smtClean="0"/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08720"/>
            <a:ext cx="7659142" cy="507298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— решения воспитательных задач в ходе каждого урока в единстве с задачами обучения и развития личности школьника;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— целенаправленного отбора содержания учебного материала, представляющего ученикам образцы подлинной нравственности;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— использования современных образовательных технологий;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— организации самостоятельной творческой исследовательской деятельности учащихся на уроке и во внеурочное время.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08720"/>
            <a:ext cx="7587134" cy="5072980"/>
          </a:xfrm>
        </p:spPr>
        <p:txBody>
          <a:bodyPr/>
          <a:lstStyle/>
          <a:p>
            <a:r>
              <a:rPr lang="ru-RU" sz="2800" dirty="0" smtClean="0"/>
              <a:t>— уроки математики должны воспитывать у учащихся логическую культуру мышления, строгость и стройность в умозаключениях;</a:t>
            </a:r>
          </a:p>
          <a:p>
            <a:r>
              <a:rPr lang="ru-RU" sz="2800" dirty="0" smtClean="0"/>
              <a:t>— содержание математических задач дает возможность значительно расширить кругозор учащихся, поднять их общий культурный уровень.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764704"/>
            <a:ext cx="7659142" cy="52169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 уроках математики формируется:</a:t>
            </a:r>
          </a:p>
          <a:p>
            <a:r>
              <a:rPr lang="ru-RU" dirty="0" smtClean="0"/>
              <a:t> уважение к достижениям человеческого гения</a:t>
            </a:r>
          </a:p>
          <a:p>
            <a:r>
              <a:rPr lang="ru-RU" dirty="0" smtClean="0"/>
              <a:t>убежденность в важности математических знаний в практической жизни человека</a:t>
            </a:r>
          </a:p>
          <a:p>
            <a:r>
              <a:rPr lang="ru-RU" dirty="0" smtClean="0"/>
              <a:t> признание радости творческого труда как одной из основных человеческих ценностей.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Задачи.</a:t>
            </a:r>
          </a:p>
          <a:p>
            <a:r>
              <a:rPr lang="ru-RU" sz="2800" dirty="0" smtClean="0"/>
              <a:t> </a:t>
            </a:r>
            <a:r>
              <a:rPr lang="ru-RU" sz="2200" dirty="0" smtClean="0"/>
              <a:t>Рабочий делает за смену 8 деталей, а его ученик в 2 раза меньше. Сколько деталей сделают они вдвоем за смену?</a:t>
            </a:r>
          </a:p>
          <a:p>
            <a:r>
              <a:rPr lang="ru-RU" sz="2200" dirty="0" smtClean="0"/>
              <a:t>В классе 30 учеников. Сколько граммов хлеба окажется в пищевых отходах после посещения классом столовой, если каждый оставит полкусочка хлеба, а масса всего кусочка 50 г?</a:t>
            </a:r>
          </a:p>
          <a:p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tureIllustration_16x9_TP103431353.potx" id="{8A6F2D2F-6FDF-40AD-A2FC-E20AC28411A7}" vid="{0B84DAD3-D477-4488-8A04-91C293FC61C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35</TotalTime>
  <Words>137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Тема4</vt:lpstr>
      <vt:lpstr>Воспитательные возможности на уроках математики и литературного чтения</vt:lpstr>
      <vt:lpstr>Воспитать человека интеллектуально,  не воспитав его нравственно, значит вырастить угрозу для общества.                               Теодор Рузвельт</vt:lpstr>
      <vt:lpstr>«Из всех наук, которые должен знать человек, главнейшая есть наука о том, как жить, делая как можно меньше зла и как можно больше добра»                                             Л.Н.Толстой. </vt:lpstr>
      <vt:lpstr>Основные   направления   воспитания:</vt:lpstr>
      <vt:lpstr> «Воспитание — это постепенное обогащение ребёнка знаниями, умениями, опытом, это развитие ума и формирование отношения к добру и злу, подготовка к борьбе против всего, что идёт вразрез с принятыми в обществе моральными устоями».                            В.А. Сухомлинский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Воспитательные возможности на уроках математики и литературного чтения</dc:title>
  <dc:creator>raimundo</dc:creator>
  <cp:lastModifiedBy>Ученик3</cp:lastModifiedBy>
  <cp:revision>5</cp:revision>
  <dcterms:created xsi:type="dcterms:W3CDTF">2014-12-17T14:33:13Z</dcterms:created>
  <dcterms:modified xsi:type="dcterms:W3CDTF">2014-12-18T07:16:11Z</dcterms:modified>
</cp:coreProperties>
</file>