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257" r:id="rId3"/>
    <p:sldId id="258" r:id="rId4"/>
    <p:sldId id="259" r:id="rId5"/>
    <p:sldId id="260" r:id="rId6"/>
    <p:sldId id="264" r:id="rId7"/>
    <p:sldId id="265" r:id="rId8"/>
    <p:sldId id="272" r:id="rId9"/>
    <p:sldId id="266" r:id="rId10"/>
    <p:sldId id="273" r:id="rId11"/>
    <p:sldId id="267" r:id="rId12"/>
    <p:sldId id="274" r:id="rId13"/>
    <p:sldId id="268" r:id="rId14"/>
    <p:sldId id="269" r:id="rId15"/>
    <p:sldId id="270" r:id="rId16"/>
    <p:sldId id="275"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76715-5AA1-4E50-AC49-E2294227A689}" type="datetimeFigureOut">
              <a:rPr lang="ru-RU" smtClean="0"/>
              <a:t>21.11.2012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3E4EE-5EAC-479F-9B19-D4A70E1631F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3E4EE-5EAC-479F-9B19-D4A70E1631F5}" type="slidenum">
              <a:rPr lang="ru-RU" smtClean="0"/>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3E4EE-5EAC-479F-9B19-D4A70E1631F5}" type="slidenum">
              <a:rPr lang="ru-RU" smtClean="0"/>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BBC2FA-02CD-4E82-B56F-A2E18DF9E44E}" type="datetimeFigureOut">
              <a:rPr lang="ru-RU" smtClean="0"/>
              <a:pPr/>
              <a:t>21.11.2012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9BBFF9-2899-40F8-B7F5-F8F1E58D15D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BC2FA-02CD-4E82-B56F-A2E18DF9E44E}" type="datetimeFigureOut">
              <a:rPr lang="ru-RU" smtClean="0"/>
              <a:pPr/>
              <a:t>21.11.2012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BBFF9-2899-40F8-B7F5-F8F1E58D15D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Чай</a:t>
            </a:r>
            <a:r>
              <a:rPr lang="ru-RU" dirty="0" smtClean="0"/>
              <a:t> – наш любимый напиток</a:t>
            </a:r>
            <a:endParaRPr lang="ru-RU" dirty="0"/>
          </a:p>
        </p:txBody>
      </p:sp>
      <p:sp>
        <p:nvSpPr>
          <p:cNvPr id="3" name="Содержимое 2"/>
          <p:cNvSpPr>
            <a:spLocks noGrp="1"/>
          </p:cNvSpPr>
          <p:nvPr>
            <p:ph idx="1"/>
          </p:nvPr>
        </p:nvSpPr>
        <p:spPr/>
        <p:txBody>
          <a:bodyPr/>
          <a:lstStyle/>
          <a:p>
            <a:r>
              <a:rPr lang="ru-RU" b="1" dirty="0" smtClean="0"/>
              <a:t>*</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928662" y="1571612"/>
            <a:ext cx="7358114" cy="45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3600" dirty="0" smtClean="0"/>
              <a:t>Посол доносил царю: “Я не знаю, листья ли какого-то дерева или травы, варят их в воде, приливая несколько капель молока, и потом уже пьют, называя чаем”.</a:t>
            </a:r>
          </a:p>
          <a:p>
            <a:endParaRPr lang="ru-RU"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3600" dirty="0"/>
              <a:t>Провожая русских посланников, хан подарил царю связку пушнины- мех соболя, бобра, барса, изумительный черный атлас, вышитый золотом и серебром, а также 200 пакетов с надписью “бахча”. “Чай для заварки” - так перевели царю эти слова.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3600" dirty="0" smtClean="0"/>
              <a:t>Русские послы деликатно пытались отказаться от бесполезных, по их мнению, пакетов, ссылаясь на дальний путь. Но приближенные хана настояли на своем, утверждая, что царю напиток из листьев, которые они посылают, придется по душе.</a:t>
            </a:r>
            <a:endParaRPr lang="ru-RU"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1600200"/>
            <a:ext cx="8643998" cy="4900634"/>
          </a:xfrm>
        </p:spPr>
        <p:txBody>
          <a:bodyPr>
            <a:noAutofit/>
          </a:bodyPr>
          <a:lstStyle/>
          <a:p>
            <a:r>
              <a:rPr lang="ru-RU" sz="3600" dirty="0"/>
              <a:t>Возвратившись в Москву и вручая царю дорогие ханские дары, послы с опаской передали ему пакеты с сушеными листьями, ссылаясь на утверждение монголов об их целебной силе. Лекарь испробовал действие отвара на заболевшем придворном. Тот выпил и подтвердил, что ему полегчало.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sz="3600" dirty="0"/>
              <a:t>Вот и стали лечить этим питьем царя и его приближенных. Для бедных людей чай был почти недоступен, и они пили его лишь в особых случаях, так как чай был очень дорогим. Поэтому и возникло выражение “чайком побаловаться”. А многие простые люди даже не знали, как заваривать чай.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3600" dirty="0"/>
              <a:t>В России первое время были и противники чая. Некоторые религиозные секты отвергали его, как и табак. А кое-кто приписывал чаю вредные свойства. Но постепенно были оценены истинные достоинства этого напитка.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3600" dirty="0" smtClean="0"/>
              <a:t>В начале XX века Россия заняла второе место после Англии по употреблению чая. В крупных городах страны открывались специализированные магазины, торговавшие самыми разнообразными сортами чая.</a:t>
            </a:r>
            <a:endParaRPr lang="ru-RU"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142984"/>
            <a:ext cx="8786874" cy="5286412"/>
          </a:xfrm>
        </p:spPr>
        <p:txBody>
          <a:bodyPr>
            <a:noAutofit/>
          </a:bodyPr>
          <a:lstStyle/>
          <a:p>
            <a:r>
              <a:rPr lang="ru-RU" sz="3600" dirty="0">
                <a:solidFill>
                  <a:srgbClr val="FF0000"/>
                </a:solidFill>
              </a:rPr>
              <a:t>Чай</a:t>
            </a:r>
            <a:r>
              <a:rPr lang="ru-RU" sz="3600" dirty="0"/>
              <a:t> помогает справиться с усталостью и плохим настроением. В народе даже говорят: </a:t>
            </a:r>
            <a:endParaRPr lang="ru-RU" sz="3600" dirty="0" smtClean="0"/>
          </a:p>
          <a:p>
            <a:pPr>
              <a:buNone/>
            </a:pPr>
            <a:r>
              <a:rPr lang="ru-RU" sz="3600" dirty="0" smtClean="0">
                <a:solidFill>
                  <a:srgbClr val="FF0000"/>
                </a:solidFill>
              </a:rPr>
              <a:t>“</a:t>
            </a:r>
            <a:r>
              <a:rPr lang="ru-RU" sz="3600" dirty="0">
                <a:solidFill>
                  <a:srgbClr val="FF0000"/>
                </a:solidFill>
              </a:rPr>
              <a:t>Чай не пьешь – откуда силы возьмешь?” </a:t>
            </a:r>
            <a:r>
              <a:rPr lang="ru-RU" sz="3600" dirty="0"/>
              <a:t>Чай с лимоном или малиной помогает при простуде или гриппе. В народе считается, что чай от 49 болезней помогает! </a:t>
            </a:r>
            <a:r>
              <a:rPr lang="ru-RU" sz="3600" b="1" dirty="0">
                <a:solidFill>
                  <a:srgbClr val="FF0000"/>
                </a:solidFill>
              </a:rPr>
              <a:t>Вот он какой полезный!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endParaRPr lang="ru-RU" dirty="0"/>
          </a:p>
        </p:txBody>
      </p:sp>
      <p:sp>
        <p:nvSpPr>
          <p:cNvPr id="3" name="Содержимое 2"/>
          <p:cNvSpPr>
            <a:spLocks noGrp="1"/>
          </p:cNvSpPr>
          <p:nvPr>
            <p:ph idx="1"/>
          </p:nvPr>
        </p:nvSpPr>
        <p:spPr>
          <a:xfrm>
            <a:off x="457200" y="1428736"/>
            <a:ext cx="8229600" cy="4697427"/>
          </a:xfrm>
        </p:spPr>
        <p:txBody>
          <a:bodyPr>
            <a:normAutofit/>
          </a:bodyPr>
          <a:lstStyle/>
          <a:p>
            <a:r>
              <a:rPr lang="ru-RU" sz="3600" dirty="0"/>
              <a:t>Чай горячий, ароматный.</a:t>
            </a:r>
            <a:br>
              <a:rPr lang="ru-RU" sz="3600" dirty="0"/>
            </a:br>
            <a:r>
              <a:rPr lang="ru-RU" sz="3600" dirty="0"/>
              <a:t>И на вкус весьма приятный.</a:t>
            </a:r>
            <a:br>
              <a:rPr lang="ru-RU" sz="3600" dirty="0"/>
            </a:br>
            <a:r>
              <a:rPr lang="ru-RU" sz="3600" dirty="0"/>
              <a:t>Он недуги исцеляет</a:t>
            </a:r>
            <a:br>
              <a:rPr lang="ru-RU" sz="3600" dirty="0"/>
            </a:br>
            <a:r>
              <a:rPr lang="ru-RU" sz="3600" dirty="0"/>
              <a:t>И усталость прогоняет.</a:t>
            </a:r>
            <a:br>
              <a:rPr lang="ru-RU" sz="3600" dirty="0"/>
            </a:br>
            <a:r>
              <a:rPr lang="ru-RU" sz="3600" dirty="0"/>
              <a:t>Силы новые дает</a:t>
            </a:r>
            <a:br>
              <a:rPr lang="ru-RU" sz="3600" dirty="0"/>
            </a:br>
            <a:r>
              <a:rPr lang="ru-RU" sz="3600" dirty="0"/>
              <a:t>И друзей за стол зовет.</a:t>
            </a:r>
            <a:br>
              <a:rPr lang="ru-RU" sz="3600" dirty="0"/>
            </a:br>
            <a:r>
              <a:rPr lang="ru-RU" sz="3600" dirty="0"/>
              <a:t>С благодарностью весь мир</a:t>
            </a:r>
            <a:br>
              <a:rPr lang="ru-RU" sz="3600" dirty="0"/>
            </a:br>
            <a:r>
              <a:rPr lang="ru-RU" sz="3600" dirty="0"/>
              <a:t>Славит чудо-эликсир.</a:t>
            </a:r>
          </a:p>
        </p:txBody>
      </p:sp>
      <p:pic>
        <p:nvPicPr>
          <p:cNvPr id="4" name="Picture 2"/>
          <p:cNvPicPr>
            <a:picLocks noChangeAspect="1" noChangeArrowheads="1"/>
          </p:cNvPicPr>
          <p:nvPr/>
        </p:nvPicPr>
        <p:blipFill>
          <a:blip r:embed="rId3" cstate="print"/>
          <a:srcRect/>
          <a:stretch>
            <a:fillRect/>
          </a:stretch>
        </p:blipFill>
        <p:spPr bwMode="auto">
          <a:xfrm>
            <a:off x="6286512" y="1714488"/>
            <a:ext cx="2357454"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14282" y="1428736"/>
            <a:ext cx="8715436" cy="5286412"/>
          </a:xfrm>
        </p:spPr>
        <p:txBody>
          <a:bodyPr>
            <a:noAutofit/>
          </a:bodyPr>
          <a:lstStyle/>
          <a:p>
            <a:pPr>
              <a:buNone/>
            </a:pPr>
            <a:r>
              <a:rPr lang="ru-RU" sz="3600" b="1" dirty="0">
                <a:solidFill>
                  <a:srgbClr val="FF0000"/>
                </a:solidFill>
              </a:rPr>
              <a:t>Чай </a:t>
            </a:r>
            <a:r>
              <a:rPr lang="ru-RU" sz="3600" dirty="0" smtClean="0"/>
              <a:t>–это прекрасный, полезный</a:t>
            </a:r>
          </a:p>
          <a:p>
            <a:pPr>
              <a:buNone/>
            </a:pPr>
            <a:r>
              <a:rPr lang="ru-RU" sz="3600" dirty="0" smtClean="0"/>
              <a:t> </a:t>
            </a:r>
            <a:r>
              <a:rPr lang="ru-RU" sz="3600" dirty="0"/>
              <a:t>напиток, пришедший к нам из </a:t>
            </a:r>
            <a:endParaRPr lang="ru-RU" sz="3600" dirty="0" smtClean="0"/>
          </a:p>
          <a:p>
            <a:pPr>
              <a:buNone/>
            </a:pPr>
            <a:r>
              <a:rPr lang="ru-RU" sz="3600" dirty="0" smtClean="0"/>
              <a:t>далеких </a:t>
            </a:r>
            <a:r>
              <a:rPr lang="ru-RU" sz="3600" dirty="0"/>
              <a:t>времен. Чай </a:t>
            </a:r>
            <a:r>
              <a:rPr lang="ru-RU" sz="3600" dirty="0" smtClean="0"/>
              <a:t>хорошо</a:t>
            </a:r>
          </a:p>
          <a:p>
            <a:pPr>
              <a:buNone/>
            </a:pPr>
            <a:r>
              <a:rPr lang="ru-RU" sz="3600" dirty="0" smtClean="0"/>
              <a:t> </a:t>
            </a:r>
            <a:r>
              <a:rPr lang="ru-RU" sz="3600" dirty="0"/>
              <a:t>утоляет жажду, снимает </a:t>
            </a:r>
            <a:r>
              <a:rPr lang="ru-RU" sz="3600" dirty="0" smtClean="0"/>
              <a:t>усталость</a:t>
            </a:r>
            <a:r>
              <a:rPr lang="ru-RU" sz="3600" dirty="0"/>
              <a:t>, </a:t>
            </a:r>
            <a:endParaRPr lang="ru-RU" sz="3600" dirty="0" smtClean="0"/>
          </a:p>
          <a:p>
            <a:pPr>
              <a:buNone/>
            </a:pPr>
            <a:r>
              <a:rPr lang="ru-RU" sz="3600" dirty="0" smtClean="0"/>
              <a:t>придает </a:t>
            </a:r>
            <a:r>
              <a:rPr lang="ru-RU" sz="3600" dirty="0"/>
              <a:t>бодрость, </a:t>
            </a:r>
            <a:r>
              <a:rPr lang="ru-RU" sz="3600" dirty="0" smtClean="0"/>
              <a:t>поднимает настроение</a:t>
            </a:r>
            <a:r>
              <a:rPr lang="ru-RU" sz="3600" dirty="0"/>
              <a:t>. </a:t>
            </a:r>
            <a:endParaRPr lang="ru-RU" sz="3600" dirty="0" smtClean="0"/>
          </a:p>
          <a:p>
            <a:pPr>
              <a:buNone/>
            </a:pPr>
            <a:r>
              <a:rPr lang="ru-RU" sz="3600" dirty="0" smtClean="0"/>
              <a:t>Для </a:t>
            </a:r>
            <a:r>
              <a:rPr lang="ru-RU" sz="3600" dirty="0"/>
              <a:t>многих народов он так же необходим и ничем не заменим, как хлеб.</a:t>
            </a:r>
          </a:p>
        </p:txBody>
      </p:sp>
      <p:pic>
        <p:nvPicPr>
          <p:cNvPr id="5" name="Picture 2"/>
          <p:cNvPicPr>
            <a:picLocks noChangeAspect="1" noChangeArrowheads="1"/>
          </p:cNvPicPr>
          <p:nvPr/>
        </p:nvPicPr>
        <p:blipFill>
          <a:blip r:embed="rId2" cstate="print"/>
          <a:srcRect/>
          <a:stretch>
            <a:fillRect/>
          </a:stretch>
        </p:blipFill>
        <p:spPr bwMode="auto">
          <a:xfrm>
            <a:off x="6858016" y="0"/>
            <a:ext cx="2500298" cy="3286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1417638"/>
          </a:xfrm>
        </p:spPr>
        <p:txBody>
          <a:bodyPr>
            <a:normAutofit fontScale="90000"/>
          </a:bodyPr>
          <a:lstStyle/>
          <a:p>
            <a:r>
              <a:rPr lang="ru-RU" dirty="0" smtClean="0">
                <a:solidFill>
                  <a:srgbClr val="0070C0"/>
                </a:solidFill>
              </a:rPr>
              <a:t>Одна из старинных китайских легенд так рассказывает о происхождении чая.</a:t>
            </a:r>
            <a:endParaRPr lang="ru-RU" dirty="0" smtClean="0">
              <a:solidFill>
                <a:srgbClr val="0070C0"/>
              </a:solidFill>
            </a:endParaRPr>
          </a:p>
        </p:txBody>
      </p:sp>
      <p:sp>
        <p:nvSpPr>
          <p:cNvPr id="3" name="Содержимое 2"/>
          <p:cNvSpPr>
            <a:spLocks noGrp="1"/>
          </p:cNvSpPr>
          <p:nvPr>
            <p:ph idx="1"/>
          </p:nvPr>
        </p:nvSpPr>
        <p:spPr/>
        <p:txBody>
          <a:bodyPr>
            <a:noAutofit/>
          </a:bodyPr>
          <a:lstStyle/>
          <a:p>
            <a:r>
              <a:rPr lang="ru-RU" sz="3600" dirty="0" smtClean="0"/>
              <a:t>Давным-давно </a:t>
            </a:r>
            <a:r>
              <a:rPr lang="ru-RU" sz="3600" dirty="0"/>
              <a:t>пастухи заметили, что стоит овцам пощипать листьев вечнозеленого растения, растущего в горах, как они начинают резвиться и легко взбираются на кручи. Пастухи решили испробовать чудодейственную силу листьев на себе.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428736"/>
            <a:ext cx="5429288" cy="5143536"/>
          </a:xfrm>
        </p:spPr>
        <p:txBody>
          <a:bodyPr>
            <a:noAutofit/>
          </a:bodyPr>
          <a:lstStyle/>
          <a:p>
            <a:pPr>
              <a:buNone/>
            </a:pPr>
            <a:r>
              <a:rPr lang="ru-RU" sz="3600" dirty="0" smtClean="0"/>
              <a:t>Они высушили </a:t>
            </a:r>
            <a:r>
              <a:rPr lang="ru-RU" sz="3600" dirty="0" smtClean="0"/>
              <a:t>их,</a:t>
            </a:r>
          </a:p>
          <a:p>
            <a:pPr>
              <a:buNone/>
            </a:pPr>
            <a:r>
              <a:rPr lang="ru-RU" sz="3600" dirty="0" smtClean="0"/>
              <a:t>заварили </a:t>
            </a:r>
            <a:r>
              <a:rPr lang="ru-RU" sz="3600" dirty="0" smtClean="0"/>
              <a:t>в кипятке</a:t>
            </a:r>
            <a:r>
              <a:rPr lang="ru-RU" sz="3600" dirty="0" smtClean="0"/>
              <a:t>, как</a:t>
            </a:r>
          </a:p>
          <a:p>
            <a:pPr>
              <a:buNone/>
            </a:pPr>
            <a:r>
              <a:rPr lang="ru-RU" sz="3600" dirty="0" smtClean="0"/>
              <a:t> </a:t>
            </a:r>
            <a:r>
              <a:rPr lang="ru-RU" sz="3600" dirty="0" smtClean="0"/>
              <a:t>это делали с </a:t>
            </a:r>
            <a:r>
              <a:rPr lang="ru-RU" sz="3600" dirty="0" smtClean="0"/>
              <a:t>другими</a:t>
            </a:r>
          </a:p>
          <a:p>
            <a:pPr>
              <a:buNone/>
            </a:pPr>
            <a:r>
              <a:rPr lang="ru-RU" sz="3600" dirty="0" smtClean="0"/>
              <a:t>лекарственными травами,</a:t>
            </a:r>
          </a:p>
          <a:p>
            <a:pPr>
              <a:buNone/>
            </a:pPr>
            <a:r>
              <a:rPr lang="ru-RU" sz="3600" dirty="0" smtClean="0"/>
              <a:t>и </a:t>
            </a:r>
            <a:r>
              <a:rPr lang="ru-RU" sz="3600" dirty="0" smtClean="0"/>
              <a:t>стали пить </a:t>
            </a:r>
            <a:r>
              <a:rPr lang="ru-RU" sz="3600" dirty="0" smtClean="0"/>
              <a:t>ароматный</a:t>
            </a:r>
          </a:p>
          <a:p>
            <a:pPr>
              <a:buNone/>
            </a:pPr>
            <a:r>
              <a:rPr lang="ru-RU" sz="3600" dirty="0" smtClean="0"/>
              <a:t>настой</a:t>
            </a:r>
            <a:r>
              <a:rPr lang="ru-RU" sz="3600" dirty="0" smtClean="0"/>
              <a:t>, </a:t>
            </a:r>
            <a:r>
              <a:rPr lang="ru-RU" sz="3600" dirty="0" smtClean="0"/>
              <a:t>ощущая</a:t>
            </a:r>
          </a:p>
          <a:p>
            <a:pPr>
              <a:buNone/>
            </a:pPr>
            <a:r>
              <a:rPr lang="ru-RU" sz="3600" dirty="0" smtClean="0"/>
              <a:t>мгновенный </a:t>
            </a:r>
            <a:r>
              <a:rPr lang="ru-RU" sz="3600" dirty="0" smtClean="0"/>
              <a:t>прилив сил.</a:t>
            </a:r>
            <a:endParaRPr lang="ru-RU" sz="3600" dirty="0"/>
          </a:p>
        </p:txBody>
      </p:sp>
      <p:pic>
        <p:nvPicPr>
          <p:cNvPr id="4" name="Picture 2"/>
          <p:cNvPicPr>
            <a:picLocks noChangeAspect="1" noChangeArrowheads="1"/>
          </p:cNvPicPr>
          <p:nvPr/>
        </p:nvPicPr>
        <p:blipFill>
          <a:blip r:embed="rId2" cstate="print"/>
          <a:srcRect/>
          <a:stretch>
            <a:fillRect/>
          </a:stretch>
        </p:blipFill>
        <p:spPr bwMode="auto">
          <a:xfrm>
            <a:off x="5429256" y="2214554"/>
            <a:ext cx="3714744" cy="464344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sz="3600" dirty="0"/>
              <a:t>Начиная с 8 века, чай начал свое триумфальное шествие по миру. Он попадает в Японию, затем в Корею, Индию, Индонезию, Иран, Монголию, в Юго-Восточную Сибирь и в Среднюю Азию.</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428736"/>
            <a:ext cx="8858312" cy="5429264"/>
          </a:xfrm>
        </p:spPr>
        <p:txBody>
          <a:bodyPr>
            <a:noAutofit/>
          </a:bodyPr>
          <a:lstStyle/>
          <a:p>
            <a:pPr>
              <a:buNone/>
            </a:pPr>
            <a:r>
              <a:rPr lang="ru-RU" sz="3600" dirty="0"/>
              <a:t>На первых порах не все европейцы </a:t>
            </a:r>
            <a:r>
              <a:rPr lang="ru-RU" sz="3600" dirty="0" smtClean="0"/>
              <a:t>умели</a:t>
            </a:r>
          </a:p>
          <a:p>
            <a:pPr>
              <a:buNone/>
            </a:pPr>
            <a:r>
              <a:rPr lang="ru-RU" sz="3600" dirty="0" smtClean="0"/>
              <a:t>обращаться </a:t>
            </a:r>
            <a:r>
              <a:rPr lang="ru-RU" sz="3600" dirty="0"/>
              <a:t>с чаем. Сохранился </a:t>
            </a:r>
            <a:r>
              <a:rPr lang="ru-RU" sz="3600" dirty="0" smtClean="0"/>
              <a:t>забавный</a:t>
            </a:r>
          </a:p>
          <a:p>
            <a:pPr>
              <a:buNone/>
            </a:pPr>
            <a:r>
              <a:rPr lang="ru-RU" sz="3600" dirty="0" smtClean="0"/>
              <a:t>рассказ </a:t>
            </a:r>
            <a:r>
              <a:rPr lang="ru-RU" sz="3600" dirty="0"/>
              <a:t>об одном </a:t>
            </a:r>
            <a:r>
              <a:rPr lang="ru-RU" sz="3600" dirty="0" smtClean="0"/>
              <a:t>английском</a:t>
            </a:r>
          </a:p>
          <a:p>
            <a:pPr>
              <a:buNone/>
            </a:pPr>
            <a:r>
              <a:rPr lang="ru-RU" sz="3600" dirty="0" smtClean="0"/>
              <a:t>моряке, который прислал </a:t>
            </a:r>
            <a:r>
              <a:rPr lang="ru-RU" sz="3600" dirty="0"/>
              <a:t>своей матери </a:t>
            </a:r>
            <a:endParaRPr lang="ru-RU" sz="3600" dirty="0" smtClean="0"/>
          </a:p>
          <a:p>
            <a:pPr>
              <a:buNone/>
            </a:pPr>
            <a:r>
              <a:rPr lang="ru-RU" sz="3600" dirty="0" smtClean="0"/>
              <a:t>ценный </a:t>
            </a:r>
            <a:r>
              <a:rPr lang="ru-RU" sz="3600" dirty="0"/>
              <a:t>по тем временам </a:t>
            </a:r>
            <a:r>
              <a:rPr lang="ru-RU" sz="3600" dirty="0" smtClean="0"/>
              <a:t>подарок–фунт чая </a:t>
            </a:r>
          </a:p>
          <a:p>
            <a:pPr>
              <a:buNone/>
            </a:pPr>
            <a:r>
              <a:rPr lang="ru-RU" sz="3600" dirty="0" smtClean="0"/>
              <a:t>(</a:t>
            </a:r>
            <a:r>
              <a:rPr lang="ru-RU" sz="3600" dirty="0"/>
              <a:t>приблизительно 400 г.) </a:t>
            </a:r>
            <a:r>
              <a:rPr lang="ru-RU" sz="3600" dirty="0" smtClean="0"/>
              <a:t>Мать пригласила </a:t>
            </a:r>
          </a:p>
          <a:p>
            <a:pPr>
              <a:buNone/>
            </a:pPr>
            <a:r>
              <a:rPr lang="ru-RU" sz="3600" dirty="0" smtClean="0"/>
              <a:t>гостей </a:t>
            </a:r>
            <a:r>
              <a:rPr lang="ru-RU" sz="3600" dirty="0"/>
              <a:t>на </a:t>
            </a:r>
            <a:r>
              <a:rPr lang="ru-RU" sz="3600" dirty="0" smtClean="0"/>
              <a:t>изысканное заморское блюдо.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3600" dirty="0" smtClean="0"/>
              <a:t>Сварив весь чай в </a:t>
            </a:r>
            <a:r>
              <a:rPr lang="ru-RU" sz="3600" dirty="0" smtClean="0"/>
              <a:t>миске, она </a:t>
            </a:r>
            <a:r>
              <a:rPr lang="ru-RU" sz="3600" dirty="0" smtClean="0"/>
              <a:t>слила</a:t>
            </a:r>
          </a:p>
          <a:p>
            <a:pPr>
              <a:buNone/>
            </a:pPr>
            <a:r>
              <a:rPr lang="ru-RU" sz="3600" dirty="0" smtClean="0"/>
              <a:t> ненужную, по ее мнению,</a:t>
            </a:r>
          </a:p>
          <a:p>
            <a:pPr>
              <a:buNone/>
            </a:pPr>
            <a:r>
              <a:rPr lang="ru-RU" sz="3600" dirty="0" smtClean="0"/>
              <a:t>коричневую горькую воду и разложила по порциям вываренные чайные </a:t>
            </a:r>
            <a:r>
              <a:rPr lang="ru-RU" sz="3600" dirty="0" smtClean="0"/>
              <a:t>листья. </a:t>
            </a:r>
            <a:r>
              <a:rPr lang="ru-RU" sz="3600" dirty="0" smtClean="0"/>
              <a:t>З</a:t>
            </a:r>
            <a:r>
              <a:rPr lang="ru-RU" sz="3600" dirty="0" smtClean="0"/>
              <a:t>атем </a:t>
            </a:r>
            <a:r>
              <a:rPr lang="ru-RU" sz="3600" dirty="0" smtClean="0"/>
              <a:t>она приправила их сметаной и подала к столу.</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fontScale="90000"/>
          </a:bodyPr>
          <a:lstStyle/>
          <a:p>
            <a:r>
              <a:rPr lang="ru-RU" b="1" dirty="0" smtClean="0">
                <a:solidFill>
                  <a:srgbClr val="FF0000"/>
                </a:solidFill>
              </a:rPr>
              <a:t>А как чай попал в Россию?</a:t>
            </a:r>
            <a:endParaRPr lang="ru-RU" b="1" dirty="0">
              <a:solidFill>
                <a:srgbClr val="FF0000"/>
              </a:solidFill>
            </a:endParaRPr>
          </a:p>
        </p:txBody>
      </p:sp>
      <p:sp>
        <p:nvSpPr>
          <p:cNvPr id="3" name="Содержимое 2"/>
          <p:cNvSpPr>
            <a:spLocks noGrp="1"/>
          </p:cNvSpPr>
          <p:nvPr>
            <p:ph idx="1"/>
          </p:nvPr>
        </p:nvSpPr>
        <p:spPr>
          <a:xfrm>
            <a:off x="214282" y="714356"/>
            <a:ext cx="8715436" cy="5786478"/>
          </a:xfrm>
        </p:spPr>
        <p:txBody>
          <a:bodyPr>
            <a:normAutofit/>
          </a:bodyPr>
          <a:lstStyle/>
          <a:p>
            <a:r>
              <a:rPr lang="ru-RU" sz="3600" dirty="0" smtClean="0"/>
              <a:t>В </a:t>
            </a:r>
            <a:r>
              <a:rPr lang="ru-RU" sz="3600" dirty="0"/>
              <a:t>1638 году русский царь Михаил Федорович Романов направил своих послов в Сибирь с богатыми дарами к монгольскому правителю </a:t>
            </a:r>
            <a:r>
              <a:rPr lang="ru-RU" sz="3600" dirty="0" err="1"/>
              <a:t>Алтан-хану</a:t>
            </a:r>
            <a:r>
              <a:rPr lang="ru-RU" sz="3600" dirty="0"/>
              <a:t>. Тот встретил их с почестями. Во время знатного обеда гостей поили каким-то терпким горьковатым напитком. </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630</Words>
  <Application>Microsoft Office PowerPoint</Application>
  <PresentationFormat>Экран (4:3)</PresentationFormat>
  <Paragraphs>42</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Чай – наш любимый напиток</vt:lpstr>
      <vt:lpstr>Слайд 2</vt:lpstr>
      <vt:lpstr>Слайд 3</vt:lpstr>
      <vt:lpstr>Одна из старинных китайских легенд так рассказывает о происхождении чая.</vt:lpstr>
      <vt:lpstr>Слайд 5</vt:lpstr>
      <vt:lpstr>Слайд 6</vt:lpstr>
      <vt:lpstr>Слайд 7</vt:lpstr>
      <vt:lpstr>Слайд 8</vt:lpstr>
      <vt:lpstr>А как чай попал в Россию?</vt:lpstr>
      <vt:lpstr>Слайд 10</vt:lpstr>
      <vt:lpstr>Слайд 11</vt:lpstr>
      <vt:lpstr>Слайд 12</vt:lpstr>
      <vt:lpstr>Слайд 13</vt:lpstr>
      <vt:lpstr>Слайд 14</vt:lpstr>
      <vt:lpstr>Слайд 15</vt:lpstr>
      <vt:lpstr>Слайд 16</vt:lpstr>
      <vt:lpstr>Слайд 17</vt:lpstr>
    </vt:vector>
  </TitlesOfParts>
  <Company>Домашний</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Алевтина</dc:creator>
  <cp:lastModifiedBy>Алевтина</cp:lastModifiedBy>
  <cp:revision>10</cp:revision>
  <dcterms:created xsi:type="dcterms:W3CDTF">2012-11-19T14:00:18Z</dcterms:created>
  <dcterms:modified xsi:type="dcterms:W3CDTF">2012-11-21T09:28:23Z</dcterms:modified>
</cp:coreProperties>
</file>