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0EB9-DE9A-4852-9D12-36C9E3BFA569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060F-8EB2-4CC1-BA40-D8CC38B5744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0EB9-DE9A-4852-9D12-36C9E3BFA569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060F-8EB2-4CC1-BA40-D8CC38B57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0EB9-DE9A-4852-9D12-36C9E3BFA569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060F-8EB2-4CC1-BA40-D8CC38B57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0EB9-DE9A-4852-9D12-36C9E3BFA569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060F-8EB2-4CC1-BA40-D8CC38B574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0EB9-DE9A-4852-9D12-36C9E3BFA569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060F-8EB2-4CC1-BA40-D8CC38B57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0EB9-DE9A-4852-9D12-36C9E3BFA569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060F-8EB2-4CC1-BA40-D8CC38B574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0EB9-DE9A-4852-9D12-36C9E3BFA569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060F-8EB2-4CC1-BA40-D8CC38B5744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0EB9-DE9A-4852-9D12-36C9E3BFA569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060F-8EB2-4CC1-BA40-D8CC38B57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0EB9-DE9A-4852-9D12-36C9E3BFA569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060F-8EB2-4CC1-BA40-D8CC38B57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0EB9-DE9A-4852-9D12-36C9E3BFA569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060F-8EB2-4CC1-BA40-D8CC38B57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0EB9-DE9A-4852-9D12-36C9E3BFA569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060F-8EB2-4CC1-BA40-D8CC38B5744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8920EB9-DE9A-4852-9D12-36C9E3BFA569}" type="datetimeFigureOut">
              <a:rPr lang="ru-RU" smtClean="0"/>
              <a:t>13.12.2015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54060F-8EB2-4CC1-BA40-D8CC38B5744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4653136"/>
            <a:ext cx="5637010" cy="1353536"/>
          </a:xfrm>
        </p:spPr>
        <p:txBody>
          <a:bodyPr>
            <a:normAutofit fontScale="92500"/>
          </a:bodyPr>
          <a:lstStyle/>
          <a:p>
            <a:pPr algn="r"/>
            <a:r>
              <a:rPr lang="ru-RU" dirty="0" smtClean="0"/>
              <a:t>Составила: учитель начальных классов МБОУ «Школы № 10 города Благовещенска»</a:t>
            </a:r>
          </a:p>
          <a:p>
            <a:pPr algn="r"/>
            <a:r>
              <a:rPr lang="ru-RU" dirty="0" err="1" smtClean="0"/>
              <a:t>Саяпина</a:t>
            </a:r>
            <a:r>
              <a:rPr lang="ru-RU" dirty="0" smtClean="0"/>
              <a:t> Светлана Геннадьевна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Урок русского языка по теме: «</a:t>
            </a:r>
            <a:r>
              <a:rPr lang="ru-RU" dirty="0">
                <a:effectLst/>
              </a:rPr>
              <a:t>Глагол как часть речи</a:t>
            </a:r>
            <a:r>
              <a:rPr lang="ru-RU" dirty="0" smtClean="0">
                <a:effectLst/>
              </a:rPr>
              <a:t>.»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3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54526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800" dirty="0" smtClean="0"/>
              <a:t>Тема урока: </a:t>
            </a:r>
          </a:p>
          <a:p>
            <a:pPr marL="45720" indent="0" algn="ctr">
              <a:buNone/>
            </a:pPr>
            <a:r>
              <a:rPr lang="ru-RU" sz="4800" dirty="0" smtClean="0"/>
              <a:t>«Глагол как часть речи»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2973641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2048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Мороз, заморозить, морозная. Ласка, ласкаться, ласковый.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32932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Разбей слова на группы: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7725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Имя существительное</a:t>
            </a:r>
          </a:p>
          <a:p>
            <a:pPr marL="45720" indent="0" algn="ctr">
              <a:buNone/>
            </a:pPr>
            <a:r>
              <a:rPr lang="ru-RU" sz="5400" dirty="0" smtClean="0"/>
              <a:t>Предмет</a:t>
            </a:r>
          </a:p>
          <a:p>
            <a:pPr marL="45720" indent="0" algn="ctr">
              <a:buNone/>
            </a:pPr>
            <a:r>
              <a:rPr lang="ru-RU" sz="5400" dirty="0" smtClean="0"/>
              <a:t>Кто? Что?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787983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Имя прилагательное</a:t>
            </a:r>
          </a:p>
          <a:p>
            <a:pPr marL="45720" indent="0" algn="ctr">
              <a:buNone/>
            </a:pPr>
            <a:r>
              <a:rPr lang="ru-RU" sz="5400" dirty="0" smtClean="0"/>
              <a:t>Признак предмета</a:t>
            </a:r>
          </a:p>
          <a:p>
            <a:pPr marL="45720" indent="0" algn="ctr">
              <a:buNone/>
            </a:pPr>
            <a:r>
              <a:rPr lang="ru-RU" sz="5400" dirty="0" smtClean="0"/>
              <a:t>Какой? Какая? Какое? Какие?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5240774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Глагол</a:t>
            </a:r>
          </a:p>
          <a:p>
            <a:pPr marL="45720" indent="0" algn="ctr">
              <a:buNone/>
            </a:pPr>
            <a:r>
              <a:rPr lang="ru-RU" sz="5400" dirty="0" smtClean="0"/>
              <a:t>Действие предмета</a:t>
            </a:r>
          </a:p>
          <a:p>
            <a:pPr marL="45720" indent="0" algn="ctr">
              <a:buNone/>
            </a:pPr>
            <a:r>
              <a:rPr lang="ru-RU" sz="5400" dirty="0" smtClean="0"/>
              <a:t>Что делать?</a:t>
            </a:r>
          </a:p>
          <a:p>
            <a:pPr marL="45720" indent="0" algn="ctr">
              <a:buNone/>
            </a:pPr>
            <a:r>
              <a:rPr lang="ru-RU" sz="5400" dirty="0" smtClean="0"/>
              <a:t> Что сделать?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6731310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348880"/>
            <a:ext cx="6512511" cy="2808312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effectLst/>
              </a:rPr>
              <a:t>Интересная часть речи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В русском языке живёт.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Кто, что сделает, расскажет: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Чертит, пишет иль поёт.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Вышивает или пашет,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Или забивает гол,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Варит, жарит, моет, чистит –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Всё расскажет нам … !</a:t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401336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4400" dirty="0" smtClean="0"/>
              <a:t>Выпиши глаголы из стихотворения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224927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49289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>
                <a:effectLst/>
              </a:rPr>
              <a:t>Живёт, расскажет, сделает, чертит, пишет, поет, вышивает, пашет, забивает, варит, жарит, моет, чистит, расскажет.</a:t>
            </a:r>
            <a:br>
              <a:rPr lang="ru-RU" sz="4000" dirty="0">
                <a:effectLst/>
              </a:rPr>
            </a:br>
            <a:r>
              <a:rPr lang="ru-RU" dirty="0">
                <a:effectLst/>
              </a:rPr>
              <a:t> 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401336"/>
          </a:xfrm>
        </p:spPr>
        <p:txBody>
          <a:bodyPr>
            <a:normAutofit/>
          </a:bodyPr>
          <a:lstStyle/>
          <a:p>
            <a:pPr algn="r"/>
            <a:r>
              <a:rPr lang="ru-RU" sz="4000" dirty="0" smtClean="0"/>
              <a:t>Проверим!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796250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060848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sz="3600" dirty="0">
                <a:solidFill>
                  <a:srgbClr val="FF0000"/>
                </a:solidFill>
                <a:effectLst/>
              </a:rPr>
              <a:t>1 ряд </a:t>
            </a:r>
            <a:r>
              <a:rPr lang="ru-RU" sz="3600" dirty="0">
                <a:effectLst/>
              </a:rPr>
              <a:t>– слово весна</a:t>
            </a:r>
            <a:br>
              <a:rPr lang="ru-RU" sz="3600" dirty="0">
                <a:effectLst/>
              </a:rPr>
            </a:br>
            <a:r>
              <a:rPr lang="ru-RU" sz="3600" dirty="0">
                <a:solidFill>
                  <a:srgbClr val="FF0000"/>
                </a:solidFill>
                <a:effectLst/>
              </a:rPr>
              <a:t>2 ряд </a:t>
            </a:r>
            <a:r>
              <a:rPr lang="ru-RU" sz="3600" dirty="0">
                <a:effectLst/>
              </a:rPr>
              <a:t>– слово подснежник</a:t>
            </a:r>
            <a:br>
              <a:rPr lang="ru-RU" sz="3600" dirty="0">
                <a:effectLst/>
              </a:rPr>
            </a:br>
            <a:r>
              <a:rPr lang="ru-RU" sz="3600" dirty="0">
                <a:solidFill>
                  <a:srgbClr val="FF0000"/>
                </a:solidFill>
                <a:effectLst/>
              </a:rPr>
              <a:t>3 ряд </a:t>
            </a:r>
            <a:r>
              <a:rPr lang="ru-RU" sz="3600" dirty="0">
                <a:effectLst/>
              </a:rPr>
              <a:t>– слово сугроб</a:t>
            </a:r>
            <a:br>
              <a:rPr lang="ru-RU" sz="3600" dirty="0">
                <a:effectLst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04129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Самостоятельная работа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144824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b="1" dirty="0"/>
              <a:t>Ярко _______солнышко. По двору </a:t>
            </a:r>
            <a:r>
              <a:rPr lang="ru-RU" sz="3600" b="1" dirty="0" smtClean="0"/>
              <a:t>_______</a:t>
            </a:r>
            <a:r>
              <a:rPr lang="ru-RU" sz="3600" b="1" dirty="0"/>
              <a:t>воробей. Он </a:t>
            </a:r>
            <a:r>
              <a:rPr lang="ru-RU" sz="3600" b="1" dirty="0" err="1"/>
              <a:t>долго_________весну</a:t>
            </a:r>
            <a:r>
              <a:rPr lang="ru-RU" sz="3600" b="1" dirty="0"/>
              <a:t>. Птица </a:t>
            </a:r>
            <a:r>
              <a:rPr lang="ru-RU" sz="3600" b="1" dirty="0" smtClean="0"/>
              <a:t>____________</a:t>
            </a:r>
            <a:r>
              <a:rPr lang="ru-RU" sz="3600" b="1" dirty="0"/>
              <a:t>теплу и свету.</a:t>
            </a:r>
            <a:endParaRPr lang="ru-RU" sz="3600" dirty="0"/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248658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«Верные и неверные утверждения»</a:t>
            </a:r>
          </a:p>
          <a:p>
            <a:pPr marL="45720" indent="0">
              <a:buNone/>
            </a:pPr>
            <a:r>
              <a:rPr lang="ru-RU" i="1" dirty="0"/>
              <a:t>Глагол – это признак предмета;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Глагол – это часть речи;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Глагол – это предмет;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Глагол – обозначает действие предмета;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Глагол отвечает на вопросы: кто? что?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Глагол – отвечает на вопросы: Что делать? Что сделать?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67562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404665"/>
            <a:ext cx="7175351" cy="1152128"/>
          </a:xfrm>
        </p:spPr>
        <p:txBody>
          <a:bodyPr/>
          <a:lstStyle/>
          <a:p>
            <a:pPr marL="182880" indent="0">
              <a:buNone/>
            </a:pPr>
            <a:endParaRPr lang="ru-RU" b="0" dirty="0"/>
          </a:p>
        </p:txBody>
      </p:sp>
      <p:pic>
        <p:nvPicPr>
          <p:cNvPr id="1026" name="Picture 2" descr="C:\Users\user\Desktop\foto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360" y="1517904"/>
            <a:ext cx="5669280" cy="3822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871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600" b="1" dirty="0" smtClean="0"/>
              <a:t>«</a:t>
            </a:r>
            <a:r>
              <a:rPr lang="ru-RU" sz="3600" b="1" dirty="0"/>
              <a:t>Мы узнали»</a:t>
            </a:r>
            <a:endParaRPr lang="ru-RU" sz="3600" dirty="0"/>
          </a:p>
          <a:p>
            <a:pPr marL="45720" indent="0">
              <a:buNone/>
            </a:pPr>
            <a:r>
              <a:rPr lang="ru-RU" sz="3600" dirty="0"/>
              <a:t>Глагол – самостоятельная часть речи.</a:t>
            </a:r>
          </a:p>
          <a:p>
            <a:pPr marL="45720" indent="0">
              <a:buNone/>
            </a:pPr>
            <a:r>
              <a:rPr lang="ru-RU" sz="3600" dirty="0"/>
              <a:t>Глаголы обозначают действия предметов.</a:t>
            </a:r>
          </a:p>
          <a:p>
            <a:pPr marL="45720" indent="0">
              <a:buNone/>
            </a:pPr>
            <a:r>
              <a:rPr lang="ru-RU" sz="3600" dirty="0"/>
              <a:t>Глаголы отвечают на вопросы что делать? Что сделать?</a:t>
            </a:r>
          </a:p>
        </p:txBody>
      </p:sp>
    </p:spTree>
    <p:extLst>
      <p:ext uri="{BB962C8B-B14F-4D97-AF65-F5344CB8AC3E}">
        <p14:creationId xmlns:p14="http://schemas.microsoft.com/office/powerpoint/2010/main" val="2508883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691680" y="2996952"/>
            <a:ext cx="0" cy="10801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706960" y="2996952"/>
            <a:ext cx="16409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 flipV="1">
            <a:off x="3343499" y="2351536"/>
            <a:ext cx="4365" cy="645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343499" y="2370989"/>
            <a:ext cx="1584176" cy="4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927675" y="1723375"/>
            <a:ext cx="0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927675" y="1722917"/>
            <a:ext cx="115212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170" name="Picture 2" descr="F:\Работа\Картинки\смайлики\i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49" r="22359"/>
          <a:stretch/>
        </p:blipFill>
        <p:spPr bwMode="auto">
          <a:xfrm>
            <a:off x="4927675" y="188640"/>
            <a:ext cx="1401098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F:\Работа\Картинки\смайлики\7c5c1d91edc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85411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user\Desktop\straight-face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77" t="5912" r="17481" b="18232"/>
          <a:stretch/>
        </p:blipFill>
        <p:spPr bwMode="auto">
          <a:xfrm>
            <a:off x="2999656" y="493833"/>
            <a:ext cx="1704296" cy="175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9863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user\Desktop\11312148469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766" y="0"/>
            <a:ext cx="60264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0216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user\Desktop\autostat-gaz-group-delivered-in-rostov-region-120-school-bus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736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user\Desktop\0012-006-Dlinna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5658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user\Desktop\для кухни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44" y="0"/>
            <a:ext cx="759551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067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user\Desktop\19110333-Illustration-of-Kids-in-a-Library-Stock-Illustration-library-librarian-carto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64704"/>
            <a:ext cx="6408712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044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204864"/>
            <a:ext cx="7272808" cy="2304256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smtClean="0"/>
              <a:t>Г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рох, к</a:t>
            </a:r>
            <a:r>
              <a:rPr lang="ru-RU" dirty="0" smtClean="0">
                <a:solidFill>
                  <a:srgbClr val="FF0000"/>
                </a:solidFill>
              </a:rPr>
              <a:t>олл</a:t>
            </a:r>
            <a:r>
              <a:rPr lang="ru-RU" dirty="0" smtClean="0"/>
              <a:t>екц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я, 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втобус, д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рога, ов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щи, б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бл</a:t>
            </a:r>
            <a:r>
              <a:rPr lang="ru-RU" dirty="0" smtClean="0">
                <a:solidFill>
                  <a:srgbClr val="FF0000"/>
                </a:solidFill>
              </a:rPr>
              <a:t>ио</a:t>
            </a:r>
            <a:r>
              <a:rPr lang="ru-RU" dirty="0" smtClean="0"/>
              <a:t>тека.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689368"/>
          </a:xfrm>
        </p:spPr>
        <p:txBody>
          <a:bodyPr>
            <a:normAutofit/>
          </a:bodyPr>
          <a:lstStyle/>
          <a:p>
            <a:pPr algn="r"/>
            <a:r>
              <a:rPr lang="ru-RU" sz="7200" dirty="0" smtClean="0">
                <a:solidFill>
                  <a:srgbClr val="FF0000"/>
                </a:solidFill>
              </a:rPr>
              <a:t>Проверим!</a:t>
            </a:r>
            <a:endParaRPr lang="ru-RU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3959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ГЛАГОЛ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3200" u="sng" dirty="0"/>
              <a:t>г</a:t>
            </a:r>
            <a:r>
              <a:rPr lang="ru-RU" sz="3200" dirty="0"/>
              <a:t>орох, </a:t>
            </a:r>
          </a:p>
          <a:p>
            <a:pPr marL="45720" indent="0">
              <a:buNone/>
            </a:pPr>
            <a:r>
              <a:rPr lang="ru-RU" sz="3200" dirty="0"/>
              <a:t>кол</a:t>
            </a:r>
            <a:r>
              <a:rPr lang="ru-RU" sz="3200" u="sng" dirty="0"/>
              <a:t>л</a:t>
            </a:r>
            <a:r>
              <a:rPr lang="ru-RU" sz="3200" dirty="0"/>
              <a:t>екция, </a:t>
            </a:r>
          </a:p>
          <a:p>
            <a:pPr marL="45720" indent="0">
              <a:buNone/>
            </a:pPr>
            <a:r>
              <a:rPr lang="ru-RU" sz="3200" u="sng" dirty="0"/>
              <a:t>а</a:t>
            </a:r>
            <a:r>
              <a:rPr lang="ru-RU" sz="3200" dirty="0"/>
              <a:t>втобус, </a:t>
            </a:r>
          </a:p>
          <a:p>
            <a:pPr marL="45720" indent="0">
              <a:buNone/>
            </a:pPr>
            <a:r>
              <a:rPr lang="ru-RU" sz="3200" dirty="0"/>
              <a:t>доро</a:t>
            </a:r>
            <a:r>
              <a:rPr lang="ru-RU" sz="3200" u="sng" dirty="0"/>
              <a:t>г</a:t>
            </a:r>
            <a:r>
              <a:rPr lang="ru-RU" sz="3200" dirty="0"/>
              <a:t>а, </a:t>
            </a:r>
          </a:p>
          <a:p>
            <a:pPr marL="45720" indent="0">
              <a:buNone/>
            </a:pPr>
            <a:r>
              <a:rPr lang="ru-RU" sz="3200" u="sng" dirty="0"/>
              <a:t>о</a:t>
            </a:r>
            <a:r>
              <a:rPr lang="ru-RU" sz="3200" dirty="0"/>
              <a:t>вощи, </a:t>
            </a:r>
          </a:p>
          <a:p>
            <a:pPr marL="45720" indent="0">
              <a:buNone/>
            </a:pPr>
            <a:r>
              <a:rPr lang="ru-RU" sz="3200" dirty="0" smtClean="0"/>
              <a:t>биб</a:t>
            </a:r>
            <a:r>
              <a:rPr lang="ru-RU" sz="3200" u="sng" dirty="0" smtClean="0"/>
              <a:t>л</a:t>
            </a:r>
            <a:r>
              <a:rPr lang="ru-RU" sz="3200" dirty="0" smtClean="0"/>
              <a:t>иотека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188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</TotalTime>
  <Words>210</Words>
  <Application>Microsoft Office PowerPoint</Application>
  <PresentationFormat>Экран (4:3)</PresentationFormat>
  <Paragraphs>39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Воздушный поток</vt:lpstr>
      <vt:lpstr>Урок русского языка по теме: «Глагол как часть речи.» 3 класс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Горох, коллекция, автобус, дорога, овощи, библиотека.</vt:lpstr>
      <vt:lpstr>ГЛАГОЛ</vt:lpstr>
      <vt:lpstr>Презентация PowerPoint</vt:lpstr>
      <vt:lpstr>Мороз, заморозить, морозная. Ласка, ласкаться, ласковый.</vt:lpstr>
      <vt:lpstr>Презентация PowerPoint</vt:lpstr>
      <vt:lpstr>Презентация PowerPoint</vt:lpstr>
      <vt:lpstr>Презентация PowerPoint</vt:lpstr>
      <vt:lpstr>Интересная часть речи В русском языке живёт. Кто, что сделает, расскажет: Чертит, пишет иль поёт. Вышивает или пашет, Или забивает гол, Варит, жарит, моет, чистит – Всё расскажет нам … ! </vt:lpstr>
      <vt:lpstr>Живёт, расскажет, сделает, чертит, пишет, поет, вышивает, пашет, забивает, варит, жарит, моет, чистит, расскажет.   </vt:lpstr>
      <vt:lpstr>1 ряд – слово весна 2 ряд – слово подснежник 3 ряд – слово сугроб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по теме: «Глагол как часть речи.» 3 класс</dc:title>
  <dc:creator>user</dc:creator>
  <cp:lastModifiedBy>user</cp:lastModifiedBy>
  <cp:revision>4</cp:revision>
  <dcterms:created xsi:type="dcterms:W3CDTF">2015-12-13T04:52:25Z</dcterms:created>
  <dcterms:modified xsi:type="dcterms:W3CDTF">2015-12-13T05:23:24Z</dcterms:modified>
</cp:coreProperties>
</file>