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30_%D0%BC%D0%B0%D1%8F" TargetMode="External"/><Relationship Id="rId3" Type="http://schemas.openxmlformats.org/officeDocument/2006/relationships/hyperlink" Target="https://ru.wikipedia.org/wiki/2_%D0%B0%D0%B2%D0%B3%D1%83%D1%81%D1%82%D0%B0" TargetMode="External"/><Relationship Id="rId7" Type="http://schemas.openxmlformats.org/officeDocument/2006/relationships/hyperlink" Target="https://ru.wikipedia.org/wiki/11_%D0%B8%D1%8E%D0%BD%D1%8F" TargetMode="External"/><Relationship Id="rId2" Type="http://schemas.openxmlformats.org/officeDocument/2006/relationships/hyperlink" Target="https://ru.wikipedia.org/wiki/%D0%9E%D1%82%D0%BA%D1%80%D1%8B%D1%82%D0%B8%D0%B5_%D0%90%D0%BC%D0%B5%D1%80%D0%B8%D0%BA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493_%D0%B3%D0%BE%D0%B4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s://ru.wikipedia.org/wiki/25_%D1%81%D0%B5%D0%BD%D1%82%D1%8F%D0%B1%D1%80%D1%8F" TargetMode="External"/><Relationship Id="rId10" Type="http://schemas.openxmlformats.org/officeDocument/2006/relationships/hyperlink" Target="https://ru.wikipedia.org/wiki/9_%D0%BC%D0%B0%D1%8F" TargetMode="External"/><Relationship Id="rId4" Type="http://schemas.openxmlformats.org/officeDocument/2006/relationships/hyperlink" Target="https://ru.wikipedia.org/wiki/15_%D0%BC%D0%B0%D1%80%D1%82%D0%B0" TargetMode="External"/><Relationship Id="rId9" Type="http://schemas.openxmlformats.org/officeDocument/2006/relationships/hyperlink" Target="https://ru.wikipedia.org/wiki/25_%D0%BD%D0%BE%D1%8F%D0%B1%D1%80%D1%8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5%D1%80%D0%B2%D0%BE%D0%B5_%D1%80%D1%83%D1%81%D1%81%D0%BA%D0%BE%D0%B5_%D0%BA%D1%80%D1%83%D0%B3%D0%BE%D1%81%D0%B2%D0%B5%D1%82%D0%BD%D0%BE%D0%B5_%D0%BF%D0%BB%D0%B0%D0%B2%D0%B0%D0%BD%D0%B8%D0%B5" TargetMode="External"/><Relationship Id="rId2" Type="http://schemas.openxmlformats.org/officeDocument/2006/relationships/hyperlink" Target="https://ru.wikipedia.org/wiki/%D0%9A%D1%80%D1%83%D0%B7%D0%B5%D0%BD%D1%88%D1%82%D0%B5%D1%80%D0%BD,_%D0%98%D0%B2%D0%B0%D0%BD_%D0%A4%D1%91%D0%B4%D0%BE%D1%80%D0%BE%D0%B2%D0%B8%D1%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ru.wikipedia.org/wiki/%D0%9D%D0%B0%D0%B4%D0%B5%D0%B6%D0%B4%D0%B0_(%D0%BA%D0%BE%D1%80%D0%B0%D0%B1%D0%BB%D1%8C)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8%D0%BB%D1%8E%D0%BF_(%D0%BF%D0%B0%D1%80%D1%83%D1%81%D0%BD%D1%8B%D0%B9_%D0%B1%D0%BE%D0%B5%D0%B2%D0%BE%D0%B9_%D0%BA%D0%BE%D1%80%D0%B0%D0%B1%D0%BB%D1%8C)" TargetMode="External"/><Relationship Id="rId2" Type="http://schemas.openxmlformats.org/officeDocument/2006/relationships/hyperlink" Target="https://ru.wikipedia.org/wiki/%D0%AE%D0%B6%D0%BD%D1%8B%D0%B9_%D0%BE%D0%BA%D0%B5%D0%B0%D0%B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2859" y="5445224"/>
            <a:ext cx="6336704" cy="1226524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Автор – составитель</a:t>
            </a:r>
          </a:p>
          <a:p>
            <a:r>
              <a:rPr lang="ru-RU" sz="1600" dirty="0"/>
              <a:t>у</a:t>
            </a:r>
            <a:r>
              <a:rPr lang="ru-RU" sz="1600" dirty="0" smtClean="0"/>
              <a:t>читель начальных классов</a:t>
            </a:r>
          </a:p>
          <a:p>
            <a:r>
              <a:rPr lang="ru-RU" sz="1600" dirty="0" smtClean="0"/>
              <a:t>Бобылева Е.В.</a:t>
            </a:r>
          </a:p>
          <a:p>
            <a:r>
              <a:rPr lang="ru-RU" sz="1600" dirty="0" smtClean="0"/>
              <a:t>2016 год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Тема: « Новое время: встреча Европы и Америки».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Отважные путешественники</a:t>
            </a:r>
            <a:endParaRPr lang="ru-RU" sz="4800" b="1" dirty="0"/>
          </a:p>
        </p:txBody>
      </p:sp>
      <p:pic>
        <p:nvPicPr>
          <p:cNvPr id="3074" name="Picture 2" descr="http://www.friendshipday2014.org/wp-content/uploads/2014/10/Christopher-Columbus-02_MC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31" y="3126529"/>
            <a:ext cx="2448272" cy="301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3-eu-west-1.amazonaws.com/lookandlearn-preview/M/M831/M8313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443" y="3347026"/>
            <a:ext cx="2160240" cy="279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fofweb.com/Electronic_Images/Maps/Magellan1519_2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26529"/>
            <a:ext cx="3456384" cy="22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23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darkislethebooks.files.wordpress.com/2015/06/1022089_329715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7639"/>
            <a:ext cx="446449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journaleuropa.info/var/ezflow_site/storage/images/media/media-europa/images/articles/un-coup-de-jeune-au-vieux-continent/185560-1-eng-GB/Un-coup-de-jeune-au-vieux-contin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66"/>
            <a:ext cx="403244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franchiselawmelbourne.org/wp-content/uploads/2014/04/accc-notific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140968"/>
            <a:ext cx="4536505" cy="35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to-world-travel.ru/img/2015/042611/03082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73078"/>
            <a:ext cx="3816424" cy="300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2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webinkey.ru/wp-content/uploads/2014/09/wpid-sobytiya-na-4-sentyabrya-chetverg_i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4571653" cy="290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pvsm.ru/images/2014/07/14/ANC9-evolyuciya-naushnikov-s-aktivnym-shumopodavleniem-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5143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kagarlyk.org.ua/data/photomanager/920021407_main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6632"/>
            <a:ext cx="3024336" cy="318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ih0.redbubble.net/image.4408741.7247/flat,800x800,070,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004" y="3573016"/>
            <a:ext cx="3748633" cy="283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86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4800" b="1" dirty="0">
                <a:solidFill>
                  <a:srgbClr val="FF0000"/>
                </a:solidFill>
              </a:rPr>
              <a:t>Христофо́р Колу́мб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5040560" cy="522156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И</a:t>
            </a:r>
            <a:r>
              <a:rPr lang="ru-RU" dirty="0" smtClean="0"/>
              <a:t>спанский </a:t>
            </a:r>
            <a:r>
              <a:rPr lang="ru-RU" dirty="0"/>
              <a:t>мореплаватель итальянского происхождения, в </a:t>
            </a:r>
            <a:r>
              <a:rPr lang="ru-RU" b="1" dirty="0"/>
              <a:t>1492</a:t>
            </a:r>
            <a:r>
              <a:rPr lang="ru-RU" dirty="0"/>
              <a:t> году </a:t>
            </a:r>
            <a:r>
              <a:rPr lang="ru-RU" dirty="0">
                <a:hlinkClick r:id="rId2" tooltip="Открытие Америки"/>
              </a:rPr>
              <a:t>открывший для </a:t>
            </a:r>
            <a:r>
              <a:rPr lang="ru-RU" dirty="0" smtClean="0">
                <a:hlinkClick r:id="rId2" tooltip="Открытие Америки"/>
              </a:rPr>
              <a:t>европейцев</a:t>
            </a:r>
            <a:r>
              <a:rPr lang="ru-RU" dirty="0"/>
              <a:t> </a:t>
            </a:r>
            <a:r>
              <a:rPr lang="ru-RU" b="1" u="sng" dirty="0" smtClean="0">
                <a:solidFill>
                  <a:srgbClr val="C00000"/>
                </a:solidFill>
              </a:rPr>
              <a:t>Америку</a:t>
            </a:r>
            <a:r>
              <a:rPr lang="ru-RU" dirty="0" smtClean="0"/>
              <a:t>.</a:t>
            </a:r>
          </a:p>
          <a:p>
            <a:r>
              <a:rPr lang="ru-RU" dirty="0"/>
              <a:t>Колумб первым из достоверно известных путешественников пересёк </a:t>
            </a:r>
            <a:r>
              <a:rPr lang="ru-RU" b="1" u="sng" dirty="0">
                <a:solidFill>
                  <a:srgbClr val="C00000"/>
                </a:solidFill>
              </a:rPr>
              <a:t>Атлантический </a:t>
            </a:r>
            <a:r>
              <a:rPr lang="ru-RU" b="1" u="sng" dirty="0" smtClean="0">
                <a:solidFill>
                  <a:srgbClr val="C00000"/>
                </a:solidFill>
              </a:rPr>
              <a:t>океан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b="1" dirty="0"/>
              <a:t>Всего Колумб совершил </a:t>
            </a:r>
            <a:r>
              <a:rPr lang="ru-RU" b="1" dirty="0">
                <a:solidFill>
                  <a:srgbClr val="0070C0"/>
                </a:solidFill>
              </a:rPr>
              <a:t>4 плавания </a:t>
            </a:r>
            <a:r>
              <a:rPr lang="ru-RU" b="1" dirty="0"/>
              <a:t>к Америке:</a:t>
            </a:r>
          </a:p>
          <a:p>
            <a:r>
              <a:rPr lang="ru-RU" dirty="0"/>
              <a:t>Первое плавание (</a:t>
            </a:r>
            <a:r>
              <a:rPr lang="ru-RU" dirty="0">
                <a:hlinkClick r:id="rId3" tooltip="2 августа"/>
              </a:rPr>
              <a:t>2 августа</a:t>
            </a:r>
            <a:r>
              <a:rPr lang="ru-RU" dirty="0"/>
              <a:t> 1492 — </a:t>
            </a:r>
            <a:r>
              <a:rPr lang="ru-RU" dirty="0">
                <a:hlinkClick r:id="rId4" tooltip="15 марта"/>
              </a:rPr>
              <a:t>15 марта</a:t>
            </a:r>
            <a:r>
              <a:rPr lang="ru-RU" dirty="0"/>
              <a:t> 1493).</a:t>
            </a:r>
          </a:p>
          <a:p>
            <a:r>
              <a:rPr lang="ru-RU" dirty="0"/>
              <a:t>Второе плавание (</a:t>
            </a:r>
            <a:r>
              <a:rPr lang="ru-RU" u="sng" dirty="0">
                <a:hlinkClick r:id="rId5" tooltip="25 сентября"/>
              </a:rPr>
              <a:t>25 сентября</a:t>
            </a:r>
            <a:r>
              <a:rPr lang="ru-RU" dirty="0"/>
              <a:t> </a:t>
            </a:r>
            <a:r>
              <a:rPr lang="ru-RU" dirty="0">
                <a:hlinkClick r:id="rId6" tooltip="1493 год"/>
              </a:rPr>
              <a:t>1493</a:t>
            </a:r>
            <a:r>
              <a:rPr lang="ru-RU" dirty="0"/>
              <a:t> — </a:t>
            </a:r>
            <a:r>
              <a:rPr lang="ru-RU" dirty="0">
                <a:hlinkClick r:id="rId7" tooltip="11 июня"/>
              </a:rPr>
              <a:t>11 июня</a:t>
            </a:r>
            <a:r>
              <a:rPr lang="ru-RU" dirty="0"/>
              <a:t> 1496).</a:t>
            </a:r>
          </a:p>
          <a:p>
            <a:r>
              <a:rPr lang="ru-RU" dirty="0"/>
              <a:t>Третье плавание (</a:t>
            </a:r>
            <a:r>
              <a:rPr lang="ru-RU" dirty="0">
                <a:hlinkClick r:id="rId8" tooltip="30 мая"/>
              </a:rPr>
              <a:t>30 мая</a:t>
            </a:r>
            <a:r>
              <a:rPr lang="ru-RU" dirty="0"/>
              <a:t> 1498 — </a:t>
            </a:r>
            <a:r>
              <a:rPr lang="ru-RU" dirty="0">
                <a:hlinkClick r:id="rId9" tooltip="25 ноября"/>
              </a:rPr>
              <a:t>25 ноября</a:t>
            </a:r>
            <a:r>
              <a:rPr lang="ru-RU" dirty="0"/>
              <a:t> 1500).</a:t>
            </a:r>
          </a:p>
          <a:p>
            <a:r>
              <a:rPr lang="ru-RU" dirty="0"/>
              <a:t>Четвёртое плавание (</a:t>
            </a:r>
            <a:r>
              <a:rPr lang="ru-RU" dirty="0">
                <a:hlinkClick r:id="rId10" tooltip="9 мая"/>
              </a:rPr>
              <a:t>9 мая</a:t>
            </a:r>
            <a:r>
              <a:rPr lang="ru-RU" dirty="0"/>
              <a:t> 1502 — ноябрь 1504).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://nauka.me/wp-content/uploads/2015/11/015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745" y="1268760"/>
            <a:ext cx="383366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01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ladyteawitch.files.wordpress.com/2014/10/nina-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34" y="1052736"/>
            <a:ext cx="8856984" cy="564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new.stihi.ru/pics/2011/06/10/23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34" y="1124744"/>
            <a:ext cx="8856984" cy="564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01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4800" b="1" dirty="0">
                <a:solidFill>
                  <a:srgbClr val="7030A0"/>
                </a:solidFill>
              </a:rPr>
              <a:t>Ферна́н Магелла́н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067944" y="1447800"/>
            <a:ext cx="4896544" cy="45720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 португальский и </a:t>
            </a:r>
            <a:r>
              <a:rPr lang="ru-RU" dirty="0" smtClean="0"/>
              <a:t>испанский</a:t>
            </a:r>
            <a:r>
              <a:rPr lang="ru-RU" dirty="0"/>
              <a:t> </a:t>
            </a:r>
            <a:r>
              <a:rPr lang="ru-RU" b="1" u="sng" dirty="0"/>
              <a:t>мореплаватель</a:t>
            </a:r>
            <a:r>
              <a:rPr lang="ru-RU" b="1" dirty="0"/>
              <a:t> </a:t>
            </a:r>
            <a:endParaRPr lang="ru-RU" b="1" dirty="0" smtClean="0"/>
          </a:p>
          <a:p>
            <a:r>
              <a:rPr lang="ru-RU" dirty="0"/>
              <a:t>Командовал экспедицией, совершившей</a:t>
            </a:r>
            <a:r>
              <a:rPr lang="ru-RU" b="1" dirty="0">
                <a:solidFill>
                  <a:srgbClr val="FF0000"/>
                </a:solidFill>
              </a:rPr>
              <a:t> первое известное кругосветное путешествие. </a:t>
            </a:r>
            <a:r>
              <a:rPr lang="ru-RU" dirty="0"/>
              <a:t>Открыл пролив, позже названный его именем, став первым европейцем, проследовавшим по морю из </a:t>
            </a:r>
            <a:r>
              <a:rPr lang="ru-RU" b="1" dirty="0"/>
              <a:t>Атлантического океана в Тихий.</a:t>
            </a:r>
          </a:p>
        </p:txBody>
      </p:sp>
      <p:pic>
        <p:nvPicPr>
          <p:cNvPr id="4102" name="Picture 6" descr="http://im5.kommersant.ru/Issues.photo/CorpUA/2013/11/27/KKI_015319_03552_1_t218_1638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1" y="2204864"/>
            <a:ext cx="4072207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68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bigslide.ru/images/3/2076/960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8863305" cy="664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58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Фадде́й Фадде́евич Беллинсга́узен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5184576" cy="5221560"/>
          </a:xfrm>
        </p:spPr>
        <p:txBody>
          <a:bodyPr>
            <a:normAutofit fontScale="92500"/>
          </a:bodyPr>
          <a:lstStyle/>
          <a:p>
            <a:r>
              <a:rPr lang="ru-RU" dirty="0"/>
              <a:t>Р</a:t>
            </a:r>
            <a:r>
              <a:rPr lang="ru-RU" dirty="0" smtClean="0"/>
              <a:t>усский </a:t>
            </a:r>
            <a:r>
              <a:rPr lang="ru-RU" dirty="0"/>
              <a:t>мореплаватель, </a:t>
            </a:r>
            <a:r>
              <a:rPr lang="ru-RU" b="1" dirty="0">
                <a:solidFill>
                  <a:srgbClr val="C00000"/>
                </a:solidFill>
              </a:rPr>
              <a:t>адмирал </a:t>
            </a:r>
            <a:r>
              <a:rPr lang="ru-RU" dirty="0"/>
              <a:t>(1843), </a:t>
            </a:r>
            <a:r>
              <a:rPr lang="ru-RU" dirty="0" smtClean="0"/>
              <a:t>первооткрыватель</a:t>
            </a:r>
            <a:r>
              <a:rPr lang="ru-RU" dirty="0"/>
              <a:t> </a:t>
            </a:r>
            <a:r>
              <a:rPr lang="ru-RU" b="1" u="sng" dirty="0">
                <a:solidFill>
                  <a:srgbClr val="002060"/>
                </a:solidFill>
              </a:rPr>
              <a:t>Антарктиды</a:t>
            </a:r>
            <a:r>
              <a:rPr lang="ru-RU" dirty="0" smtClean="0"/>
              <a:t>.</a:t>
            </a:r>
          </a:p>
          <a:p>
            <a:r>
              <a:rPr lang="ru-RU" dirty="0"/>
              <a:t>В 1803 году стали подбирать экипажи для кораблей </a:t>
            </a:r>
            <a:r>
              <a:rPr lang="ru-RU" dirty="0">
                <a:hlinkClick r:id="rId2" tooltip="Крузенштерн, Иван Фёдорович"/>
              </a:rPr>
              <a:t>Ивана </a:t>
            </a:r>
            <a:r>
              <a:rPr lang="ru-RU" dirty="0" smtClean="0">
                <a:hlinkClick r:id="rId2" tooltip="Крузенштерн, Иван Фёдорович"/>
              </a:rPr>
              <a:t>Крузенштерна</a:t>
            </a:r>
            <a:r>
              <a:rPr lang="ru-RU" dirty="0" smtClean="0"/>
              <a:t>, </a:t>
            </a:r>
            <a:r>
              <a:rPr lang="ru-RU" dirty="0"/>
              <a:t>готовившихся выйти в первую российскую кругосветку</a:t>
            </a:r>
            <a:r>
              <a:rPr lang="ru-RU" dirty="0" smtClean="0"/>
              <a:t>.</a:t>
            </a:r>
            <a:r>
              <a:rPr lang="ru-RU" dirty="0"/>
              <a:t> В 1803—1806 годах Беллинсгаузен участвовал в </a:t>
            </a:r>
            <a:r>
              <a:rPr lang="ru-RU" dirty="0">
                <a:hlinkClick r:id="rId3" tooltip="Первое русское кругосветное плавание"/>
              </a:rPr>
              <a:t>первом кругосветном плавании русских судов</a:t>
            </a:r>
            <a:r>
              <a:rPr lang="ru-RU" dirty="0"/>
              <a:t> на </a:t>
            </a:r>
            <a:r>
              <a:rPr lang="ru-RU" dirty="0">
                <a:hlinkClick r:id="rId4" tooltip="Надежда (корабль)"/>
              </a:rPr>
              <a:t>шлюпе «Надежда»</a:t>
            </a:r>
            <a:r>
              <a:rPr lang="ru-RU" dirty="0"/>
              <a:t> под командой </a:t>
            </a:r>
            <a:r>
              <a:rPr lang="ru-RU" u="sng" dirty="0">
                <a:hlinkClick r:id="rId2" tooltip="Крузенштерн, Иван Фёдорович"/>
              </a:rPr>
              <a:t>Ивана Крузенштерна</a:t>
            </a:r>
            <a:r>
              <a:rPr lang="ru-RU" dirty="0"/>
              <a:t>.</a:t>
            </a:r>
          </a:p>
        </p:txBody>
      </p:sp>
      <p:pic>
        <p:nvPicPr>
          <p:cNvPr id="7172" name="Picture 4" descr="https://upload.wikimedia.org/wikipedia/commons/2/2b/Bellinsgauzen_Fadde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79630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47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</a:rPr>
              <a:t>Открытие Антарктиды</a:t>
            </a:r>
            <a:br>
              <a:rPr lang="ru-RU" sz="4400" b="1" dirty="0">
                <a:solidFill>
                  <a:srgbClr val="0070C0"/>
                </a:solidFill>
              </a:rPr>
            </a:b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620688"/>
            <a:ext cx="8435280" cy="5399112"/>
          </a:xfrm>
        </p:spPr>
        <p:txBody>
          <a:bodyPr/>
          <a:lstStyle/>
          <a:p>
            <a:r>
              <a:rPr lang="ru-RU" dirty="0"/>
              <a:t>В 1819—1821 годах был начальником </a:t>
            </a:r>
            <a:r>
              <a:rPr lang="ru-RU" b="1" u="sng" dirty="0">
                <a:solidFill>
                  <a:srgbClr val="002060"/>
                </a:solidFill>
              </a:rPr>
              <a:t>кругосветной антарктической экспедиции</a:t>
            </a:r>
            <a:r>
              <a:rPr lang="ru-RU" b="1" dirty="0">
                <a:solidFill>
                  <a:srgbClr val="002060"/>
                </a:solidFill>
              </a:rPr>
              <a:t>,</a:t>
            </a:r>
            <a:r>
              <a:rPr lang="ru-RU" dirty="0"/>
              <a:t> отправленной в </a:t>
            </a:r>
            <a:r>
              <a:rPr lang="ru-RU" dirty="0" err="1">
                <a:hlinkClick r:id="rId2" tooltip="Южный океан"/>
              </a:rPr>
              <a:t>южнополярные</a:t>
            </a:r>
            <a:r>
              <a:rPr lang="ru-RU" dirty="0">
                <a:hlinkClick r:id="rId2" tooltip="Южный океан"/>
              </a:rPr>
              <a:t> моря</a:t>
            </a:r>
            <a:r>
              <a:rPr lang="ru-RU" dirty="0"/>
              <a:t>. Она состояла из </a:t>
            </a:r>
            <a:r>
              <a:rPr lang="ru-RU" dirty="0">
                <a:hlinkClick r:id="rId3" tooltip="Шлюп (парусный боевой корабль)"/>
              </a:rPr>
              <a:t>шлюпов</a:t>
            </a:r>
            <a:r>
              <a:rPr lang="ru-RU" dirty="0"/>
              <a:t> </a:t>
            </a:r>
            <a:r>
              <a:rPr lang="ru-RU" b="1" dirty="0">
                <a:solidFill>
                  <a:srgbClr val="002060"/>
                </a:solidFill>
              </a:rPr>
              <a:t>«Восток» </a:t>
            </a:r>
            <a:r>
              <a:rPr lang="ru-RU" b="1" dirty="0" smtClean="0">
                <a:solidFill>
                  <a:srgbClr val="002060"/>
                </a:solidFill>
              </a:rPr>
              <a:t>и «</a:t>
            </a:r>
            <a:r>
              <a:rPr lang="ru-RU" b="1" dirty="0">
                <a:solidFill>
                  <a:srgbClr val="002060"/>
                </a:solidFill>
              </a:rPr>
              <a:t>Мирный», </a:t>
            </a:r>
            <a:r>
              <a:rPr lang="ru-RU" dirty="0"/>
              <a:t>последним командовал </a:t>
            </a:r>
            <a:r>
              <a:rPr lang="ru-RU" b="1" dirty="0"/>
              <a:t>Михаил Лазарев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9218" name="Picture 2" descr="http://pbs.twimg.com/media/B8a0oqEIUAEJ-5W.jpg: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80928"/>
            <a:ext cx="5819775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g.fb2gratis.com/images/359/358918/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24" y="2780928"/>
            <a:ext cx="257155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90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uslide.ru/images/3/10027/960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6" y="44624"/>
            <a:ext cx="9004260" cy="671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73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Изобретения </a:t>
            </a:r>
            <a:r>
              <a:rPr lang="en-US" sz="6000" b="1" dirty="0" smtClean="0">
                <a:solidFill>
                  <a:srgbClr val="FF0000"/>
                </a:solidFill>
              </a:rPr>
              <a:t>XIX </a:t>
            </a:r>
            <a:r>
              <a:rPr lang="ru-RU" sz="6000" b="1" dirty="0" smtClean="0">
                <a:solidFill>
                  <a:srgbClr val="FF0000"/>
                </a:solidFill>
              </a:rPr>
              <a:t>века.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://hi-news.ru/wp-content/uploads/2014/10/Exhibition_of_Russian_railway_equipment_1900-1300x8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56084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3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57</TotalTime>
  <Words>51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Тема: « Новое время: встреча Европы и Америки». Отважные путешественники</vt:lpstr>
      <vt:lpstr>Христофо́р Колу́мб</vt:lpstr>
      <vt:lpstr>Презентация PowerPoint</vt:lpstr>
      <vt:lpstr>Ферна́н Магелла́н</vt:lpstr>
      <vt:lpstr>Презентация PowerPoint</vt:lpstr>
      <vt:lpstr>Фадде́й Фадде́евич Беллинсга́узен</vt:lpstr>
      <vt:lpstr>Открытие Антарктиды </vt:lpstr>
      <vt:lpstr>Презентация PowerPoint</vt:lpstr>
      <vt:lpstr>Изобретения XIX века.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Отважные путешественники</dc:title>
  <dc:creator>alex</dc:creator>
  <cp:lastModifiedBy>alex</cp:lastModifiedBy>
  <cp:revision>11</cp:revision>
  <dcterms:created xsi:type="dcterms:W3CDTF">2016-01-25T17:05:59Z</dcterms:created>
  <dcterms:modified xsi:type="dcterms:W3CDTF">2016-02-05T17:52:08Z</dcterms:modified>
</cp:coreProperties>
</file>