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2" r:id="rId5"/>
    <p:sldId id="274" r:id="rId6"/>
    <p:sldId id="275" r:id="rId7"/>
    <p:sldId id="261" r:id="rId8"/>
    <p:sldId id="264" r:id="rId9"/>
    <p:sldId id="263" r:id="rId10"/>
    <p:sldId id="257" r:id="rId11"/>
    <p:sldId id="271" r:id="rId12"/>
    <p:sldId id="272" r:id="rId13"/>
    <p:sldId id="273" r:id="rId14"/>
    <p:sldId id="265" r:id="rId15"/>
    <p:sldId id="266" r:id="rId16"/>
    <p:sldId id="267" r:id="rId17"/>
    <p:sldId id="269" r:id="rId18"/>
    <p:sldId id="268" r:id="rId19"/>
    <p:sldId id="270" r:id="rId20"/>
    <p:sldId id="258" r:id="rId21"/>
    <p:sldId id="278" r:id="rId22"/>
    <p:sldId id="276" r:id="rId23"/>
    <p:sldId id="277" r:id="rId24"/>
    <p:sldId id="260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DA9A1-C7A4-4326-AAE2-3619DD7D3D2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2B18B5-25FC-422C-8B58-8277D8C449A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Средне-</a:t>
          </a:r>
        </a:p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вековье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09C75-92A2-4DCD-8ABC-50E2C05321D1}" type="parTrans" cxnId="{BCD56415-FF2D-446C-8132-2CA20423BA1E}">
      <dgm:prSet/>
      <dgm:spPr/>
      <dgm:t>
        <a:bodyPr/>
        <a:lstStyle/>
        <a:p>
          <a:endParaRPr lang="ru-RU"/>
        </a:p>
      </dgm:t>
    </dgm:pt>
    <dgm:pt modelId="{6A34D7A7-DC8A-47D2-92E6-1873F70769D9}" type="sibTrans" cxnId="{BCD56415-FF2D-446C-8132-2CA20423BA1E}">
      <dgm:prSet/>
      <dgm:spPr/>
      <dgm:t>
        <a:bodyPr/>
        <a:lstStyle/>
        <a:p>
          <a:endParaRPr lang="ru-RU"/>
        </a:p>
      </dgm:t>
    </dgm:pt>
    <dgm:pt modelId="{A3E670E6-5D03-43B5-8D2A-7852D0C6FC4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Когда это было?</a:t>
          </a:r>
          <a:endParaRPr lang="ru-RU" sz="3200" dirty="0"/>
        </a:p>
      </dgm:t>
    </dgm:pt>
    <dgm:pt modelId="{154F11BE-5B08-4C92-ADFC-E7C2B6F50544}" type="parTrans" cxnId="{996945F7-F479-410E-8DC3-6473DA50B8F2}">
      <dgm:prSet/>
      <dgm:spPr/>
      <dgm:t>
        <a:bodyPr/>
        <a:lstStyle/>
        <a:p>
          <a:endParaRPr lang="ru-RU"/>
        </a:p>
      </dgm:t>
    </dgm:pt>
    <dgm:pt modelId="{5559AC9D-AEE1-4BF2-941D-8C1AC58215E0}" type="sibTrans" cxnId="{996945F7-F479-410E-8DC3-6473DA50B8F2}">
      <dgm:prSet/>
      <dgm:spPr/>
      <dgm:t>
        <a:bodyPr/>
        <a:lstStyle/>
        <a:p>
          <a:endParaRPr lang="ru-RU"/>
        </a:p>
      </dgm:t>
    </dgm:pt>
    <dgm:pt modelId="{FA88819C-03F0-4CA7-A4A6-BC14974EA9D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Кто жил?</a:t>
          </a:r>
          <a:endParaRPr lang="ru-RU" dirty="0"/>
        </a:p>
      </dgm:t>
    </dgm:pt>
    <dgm:pt modelId="{AF95CC43-FAD4-45DB-98D8-7D050F5BF4C4}" type="parTrans" cxnId="{2D2F602C-717B-4BD5-821C-C38B18F62936}">
      <dgm:prSet/>
      <dgm:spPr/>
      <dgm:t>
        <a:bodyPr/>
        <a:lstStyle/>
        <a:p>
          <a:endParaRPr lang="ru-RU"/>
        </a:p>
      </dgm:t>
    </dgm:pt>
    <dgm:pt modelId="{1B9E7EB9-E666-44C1-B686-2B5B3A59CACF}" type="sibTrans" cxnId="{2D2F602C-717B-4BD5-821C-C38B18F62936}">
      <dgm:prSet/>
      <dgm:spPr/>
      <dgm:t>
        <a:bodyPr/>
        <a:lstStyle/>
        <a:p>
          <a:endParaRPr lang="ru-RU"/>
        </a:p>
      </dgm:t>
    </dgm:pt>
    <dgm:pt modelId="{93080D9E-7CCE-4E39-815E-62F9FBA8A3E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Как жили?</a:t>
          </a:r>
          <a:endParaRPr lang="ru-RU" dirty="0"/>
        </a:p>
      </dgm:t>
    </dgm:pt>
    <dgm:pt modelId="{A8BE8550-D468-4D21-BBEF-BE57BF4E4DB0}" type="parTrans" cxnId="{78F4148A-FFF9-4249-99F8-C42BF7412EF9}">
      <dgm:prSet/>
      <dgm:spPr/>
      <dgm:t>
        <a:bodyPr/>
        <a:lstStyle/>
        <a:p>
          <a:endParaRPr lang="ru-RU"/>
        </a:p>
      </dgm:t>
    </dgm:pt>
    <dgm:pt modelId="{8D7D1A77-191D-46D1-A5B0-156F0FEF181C}" type="sibTrans" cxnId="{78F4148A-FFF9-4249-99F8-C42BF7412EF9}">
      <dgm:prSet/>
      <dgm:spPr/>
      <dgm:t>
        <a:bodyPr/>
        <a:lstStyle/>
        <a:p>
          <a:endParaRPr lang="ru-RU"/>
        </a:p>
      </dgm:t>
    </dgm:pt>
    <dgm:pt modelId="{74FA45C8-0D14-46DB-8C65-087A01C22EA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Где жили?</a:t>
          </a:r>
          <a:endParaRPr lang="ru-RU" dirty="0"/>
        </a:p>
      </dgm:t>
    </dgm:pt>
    <dgm:pt modelId="{5F14690B-3205-4891-B102-5FE00C019912}" type="parTrans" cxnId="{87F8B5ED-EC52-4EDD-AD50-3646BA8F976C}">
      <dgm:prSet/>
      <dgm:spPr/>
      <dgm:t>
        <a:bodyPr/>
        <a:lstStyle/>
        <a:p>
          <a:endParaRPr lang="ru-RU"/>
        </a:p>
      </dgm:t>
    </dgm:pt>
    <dgm:pt modelId="{73D15194-32A7-4B2D-A409-55228147E57A}" type="sibTrans" cxnId="{87F8B5ED-EC52-4EDD-AD50-3646BA8F976C}">
      <dgm:prSet/>
      <dgm:spPr/>
      <dgm:t>
        <a:bodyPr/>
        <a:lstStyle/>
        <a:p>
          <a:endParaRPr lang="ru-RU"/>
        </a:p>
      </dgm:t>
    </dgm:pt>
    <dgm:pt modelId="{5362DC35-969C-4746-BA1C-CC9392351B9F}" type="pres">
      <dgm:prSet presAssocID="{D55DA9A1-C7A4-4326-AAE2-3619DD7D3D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7B406-45CC-4DF1-96A2-5B7049089E96}" type="pres">
      <dgm:prSet presAssocID="{472B18B5-25FC-422C-8B58-8277D8C449A6}" presName="centerShape" presStyleLbl="node0" presStyleIdx="0" presStyleCnt="1" custScaleX="152507" custScaleY="145910"/>
      <dgm:spPr/>
      <dgm:t>
        <a:bodyPr/>
        <a:lstStyle/>
        <a:p>
          <a:endParaRPr lang="ru-RU"/>
        </a:p>
      </dgm:t>
    </dgm:pt>
    <dgm:pt modelId="{8E4CDD4A-A931-4C15-811B-94EEBC22573B}" type="pres">
      <dgm:prSet presAssocID="{154F11BE-5B08-4C92-ADFC-E7C2B6F50544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72B3EC1-B195-4EAA-B283-315DBB2A3337}" type="pres">
      <dgm:prSet presAssocID="{154F11BE-5B08-4C92-ADFC-E7C2B6F5054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77867AB-D202-4FFF-8399-CA841BF21079}" type="pres">
      <dgm:prSet presAssocID="{A3E670E6-5D03-43B5-8D2A-7852D0C6FC4D}" presName="node" presStyleLbl="node1" presStyleIdx="0" presStyleCnt="4" custScaleX="133205" custScaleY="108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C92B3-1F0D-4CCD-A4C8-5DE435648F38}" type="pres">
      <dgm:prSet presAssocID="{AF95CC43-FAD4-45DB-98D8-7D050F5BF4C4}" presName="parTrans" presStyleLbl="sibTrans2D1" presStyleIdx="1" presStyleCnt="4"/>
      <dgm:spPr/>
      <dgm:t>
        <a:bodyPr/>
        <a:lstStyle/>
        <a:p>
          <a:endParaRPr lang="ru-RU"/>
        </a:p>
      </dgm:t>
    </dgm:pt>
    <dgm:pt modelId="{7F108592-EA37-4CD3-8CC8-7B46F1033B2C}" type="pres">
      <dgm:prSet presAssocID="{AF95CC43-FAD4-45DB-98D8-7D050F5BF4C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B8A4DC4-E287-47DA-8E36-12CE9DB9EBB7}" type="pres">
      <dgm:prSet presAssocID="{FA88819C-03F0-4CA7-A4A6-BC14974EA9D4}" presName="node" presStyleLbl="node1" presStyleIdx="1" presStyleCnt="4" custScaleX="131484" custScaleY="135757" custRadScaleRad="133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31E52-1138-4C91-9960-9822537F70A9}" type="pres">
      <dgm:prSet presAssocID="{A8BE8550-D468-4D21-BBEF-BE57BF4E4DB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68C9E1C-7347-4B00-AF37-66976E75E292}" type="pres">
      <dgm:prSet presAssocID="{A8BE8550-D468-4D21-BBEF-BE57BF4E4DB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F9D5086-5AE5-493F-96AC-C7D3E99548F7}" type="pres">
      <dgm:prSet presAssocID="{93080D9E-7CCE-4E39-815E-62F9FBA8A3EF}" presName="node" presStyleLbl="node1" presStyleIdx="2" presStyleCnt="4" custScaleX="145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B23D0-948D-43D7-ADAD-EAAF3A0C6670}" type="pres">
      <dgm:prSet presAssocID="{5F14690B-3205-4891-B102-5FE00C01991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4A333178-73EF-4C94-B23A-2AEF746EF742}" type="pres">
      <dgm:prSet presAssocID="{5F14690B-3205-4891-B102-5FE00C01991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AFFFBE5-0AF7-49CF-BCE1-BA6CF419657A}" type="pres">
      <dgm:prSet presAssocID="{74FA45C8-0D14-46DB-8C65-087A01C22EAB}" presName="node" presStyleLbl="node1" presStyleIdx="3" presStyleCnt="4" custScaleX="129466" custScaleY="127618" custRadScaleRad="132430" custRadScaleInc="4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8F89B-BC74-47DF-B1FE-51F4E963CC48}" type="presOf" srcId="{472B18B5-25FC-422C-8B58-8277D8C449A6}" destId="{75A7B406-45CC-4DF1-96A2-5B7049089E96}" srcOrd="0" destOrd="0" presId="urn:microsoft.com/office/officeart/2005/8/layout/radial5"/>
    <dgm:cxn modelId="{1236565F-4E62-4078-AC79-5B714A4AEB2C}" type="presOf" srcId="{5F14690B-3205-4891-B102-5FE00C019912}" destId="{B27B23D0-948D-43D7-ADAD-EAAF3A0C6670}" srcOrd="0" destOrd="0" presId="urn:microsoft.com/office/officeart/2005/8/layout/radial5"/>
    <dgm:cxn modelId="{D0B124E0-0E53-4F7E-87F9-683E74D4F1E7}" type="presOf" srcId="{A8BE8550-D468-4D21-BBEF-BE57BF4E4DB0}" destId="{F4431E52-1138-4C91-9960-9822537F70A9}" srcOrd="0" destOrd="0" presId="urn:microsoft.com/office/officeart/2005/8/layout/radial5"/>
    <dgm:cxn modelId="{78F4148A-FFF9-4249-99F8-C42BF7412EF9}" srcId="{472B18B5-25FC-422C-8B58-8277D8C449A6}" destId="{93080D9E-7CCE-4E39-815E-62F9FBA8A3EF}" srcOrd="2" destOrd="0" parTransId="{A8BE8550-D468-4D21-BBEF-BE57BF4E4DB0}" sibTransId="{8D7D1A77-191D-46D1-A5B0-156F0FEF181C}"/>
    <dgm:cxn modelId="{092E5CAA-392D-4FDE-906A-A543A3DDC402}" type="presOf" srcId="{93080D9E-7CCE-4E39-815E-62F9FBA8A3EF}" destId="{3F9D5086-5AE5-493F-96AC-C7D3E99548F7}" srcOrd="0" destOrd="0" presId="urn:microsoft.com/office/officeart/2005/8/layout/radial5"/>
    <dgm:cxn modelId="{DC2B1E5E-050E-4684-96F6-E2FC6E62EAAD}" type="presOf" srcId="{A3E670E6-5D03-43B5-8D2A-7852D0C6FC4D}" destId="{977867AB-D202-4FFF-8399-CA841BF21079}" srcOrd="0" destOrd="0" presId="urn:microsoft.com/office/officeart/2005/8/layout/radial5"/>
    <dgm:cxn modelId="{41EC3351-C492-4E6B-8B89-1B7523234D03}" type="presOf" srcId="{154F11BE-5B08-4C92-ADFC-E7C2B6F50544}" destId="{8E4CDD4A-A931-4C15-811B-94EEBC22573B}" srcOrd="0" destOrd="0" presId="urn:microsoft.com/office/officeart/2005/8/layout/radial5"/>
    <dgm:cxn modelId="{87F8B5ED-EC52-4EDD-AD50-3646BA8F976C}" srcId="{472B18B5-25FC-422C-8B58-8277D8C449A6}" destId="{74FA45C8-0D14-46DB-8C65-087A01C22EAB}" srcOrd="3" destOrd="0" parTransId="{5F14690B-3205-4891-B102-5FE00C019912}" sibTransId="{73D15194-32A7-4B2D-A409-55228147E57A}"/>
    <dgm:cxn modelId="{62917DFA-1516-4D75-B547-0FF650B145B2}" type="presOf" srcId="{A8BE8550-D468-4D21-BBEF-BE57BF4E4DB0}" destId="{768C9E1C-7347-4B00-AF37-66976E75E292}" srcOrd="1" destOrd="0" presId="urn:microsoft.com/office/officeart/2005/8/layout/radial5"/>
    <dgm:cxn modelId="{C455BA8A-1641-437A-94F0-33C535DBF61A}" type="presOf" srcId="{154F11BE-5B08-4C92-ADFC-E7C2B6F50544}" destId="{672B3EC1-B195-4EAA-B283-315DBB2A3337}" srcOrd="1" destOrd="0" presId="urn:microsoft.com/office/officeart/2005/8/layout/radial5"/>
    <dgm:cxn modelId="{C9AFAAC6-71F9-4F4F-9301-641567AAB257}" type="presOf" srcId="{74FA45C8-0D14-46DB-8C65-087A01C22EAB}" destId="{3AFFFBE5-0AF7-49CF-BCE1-BA6CF419657A}" srcOrd="0" destOrd="0" presId="urn:microsoft.com/office/officeart/2005/8/layout/radial5"/>
    <dgm:cxn modelId="{3A679325-A268-4AED-9B51-EA5B34D13F55}" type="presOf" srcId="{FA88819C-03F0-4CA7-A4A6-BC14974EA9D4}" destId="{DB8A4DC4-E287-47DA-8E36-12CE9DB9EBB7}" srcOrd="0" destOrd="0" presId="urn:microsoft.com/office/officeart/2005/8/layout/radial5"/>
    <dgm:cxn modelId="{996945F7-F479-410E-8DC3-6473DA50B8F2}" srcId="{472B18B5-25FC-422C-8B58-8277D8C449A6}" destId="{A3E670E6-5D03-43B5-8D2A-7852D0C6FC4D}" srcOrd="0" destOrd="0" parTransId="{154F11BE-5B08-4C92-ADFC-E7C2B6F50544}" sibTransId="{5559AC9D-AEE1-4BF2-941D-8C1AC58215E0}"/>
    <dgm:cxn modelId="{2D2F602C-717B-4BD5-821C-C38B18F62936}" srcId="{472B18B5-25FC-422C-8B58-8277D8C449A6}" destId="{FA88819C-03F0-4CA7-A4A6-BC14974EA9D4}" srcOrd="1" destOrd="0" parTransId="{AF95CC43-FAD4-45DB-98D8-7D050F5BF4C4}" sibTransId="{1B9E7EB9-E666-44C1-B686-2B5B3A59CACF}"/>
    <dgm:cxn modelId="{B30016E0-7DE4-4CA1-9D6C-5A53D179BB52}" type="presOf" srcId="{D55DA9A1-C7A4-4326-AAE2-3619DD7D3D23}" destId="{5362DC35-969C-4746-BA1C-CC9392351B9F}" srcOrd="0" destOrd="0" presId="urn:microsoft.com/office/officeart/2005/8/layout/radial5"/>
    <dgm:cxn modelId="{6D2C8444-794D-4B9B-BD89-344199D90D03}" type="presOf" srcId="{5F14690B-3205-4891-B102-5FE00C019912}" destId="{4A333178-73EF-4C94-B23A-2AEF746EF742}" srcOrd="1" destOrd="0" presId="urn:microsoft.com/office/officeart/2005/8/layout/radial5"/>
    <dgm:cxn modelId="{8167A831-3246-4255-8096-E44BB036B7D8}" type="presOf" srcId="{AF95CC43-FAD4-45DB-98D8-7D050F5BF4C4}" destId="{7F108592-EA37-4CD3-8CC8-7B46F1033B2C}" srcOrd="1" destOrd="0" presId="urn:microsoft.com/office/officeart/2005/8/layout/radial5"/>
    <dgm:cxn modelId="{BCD56415-FF2D-446C-8132-2CA20423BA1E}" srcId="{D55DA9A1-C7A4-4326-AAE2-3619DD7D3D23}" destId="{472B18B5-25FC-422C-8B58-8277D8C449A6}" srcOrd="0" destOrd="0" parTransId="{D7309C75-92A2-4DCD-8ABC-50E2C05321D1}" sibTransId="{6A34D7A7-DC8A-47D2-92E6-1873F70769D9}"/>
    <dgm:cxn modelId="{E5A7EBC9-DEC3-499F-87F0-F988CB5682D7}" type="presOf" srcId="{AF95CC43-FAD4-45DB-98D8-7D050F5BF4C4}" destId="{7B8C92B3-1F0D-4CCD-A4C8-5DE435648F38}" srcOrd="0" destOrd="0" presId="urn:microsoft.com/office/officeart/2005/8/layout/radial5"/>
    <dgm:cxn modelId="{C191BBB5-A2B6-4E80-9A89-7F549156E485}" type="presParOf" srcId="{5362DC35-969C-4746-BA1C-CC9392351B9F}" destId="{75A7B406-45CC-4DF1-96A2-5B7049089E96}" srcOrd="0" destOrd="0" presId="urn:microsoft.com/office/officeart/2005/8/layout/radial5"/>
    <dgm:cxn modelId="{59B67ECD-C8DB-4F7F-9C02-F874F2EE6875}" type="presParOf" srcId="{5362DC35-969C-4746-BA1C-CC9392351B9F}" destId="{8E4CDD4A-A931-4C15-811B-94EEBC22573B}" srcOrd="1" destOrd="0" presId="urn:microsoft.com/office/officeart/2005/8/layout/radial5"/>
    <dgm:cxn modelId="{AD37A2CC-612C-40C2-9219-43F35D63AB3A}" type="presParOf" srcId="{8E4CDD4A-A931-4C15-811B-94EEBC22573B}" destId="{672B3EC1-B195-4EAA-B283-315DBB2A3337}" srcOrd="0" destOrd="0" presId="urn:microsoft.com/office/officeart/2005/8/layout/radial5"/>
    <dgm:cxn modelId="{F06C8DA0-95DD-4A97-91BE-7A12DC49804E}" type="presParOf" srcId="{5362DC35-969C-4746-BA1C-CC9392351B9F}" destId="{977867AB-D202-4FFF-8399-CA841BF21079}" srcOrd="2" destOrd="0" presId="urn:microsoft.com/office/officeart/2005/8/layout/radial5"/>
    <dgm:cxn modelId="{EE052D68-910D-4504-8E9A-344D1D05E949}" type="presParOf" srcId="{5362DC35-969C-4746-BA1C-CC9392351B9F}" destId="{7B8C92B3-1F0D-4CCD-A4C8-5DE435648F38}" srcOrd="3" destOrd="0" presId="urn:microsoft.com/office/officeart/2005/8/layout/radial5"/>
    <dgm:cxn modelId="{32E3F2F5-B6FC-41C1-98C5-8A06FE3030A1}" type="presParOf" srcId="{7B8C92B3-1F0D-4CCD-A4C8-5DE435648F38}" destId="{7F108592-EA37-4CD3-8CC8-7B46F1033B2C}" srcOrd="0" destOrd="0" presId="urn:microsoft.com/office/officeart/2005/8/layout/radial5"/>
    <dgm:cxn modelId="{73C8CFBF-C68E-47DB-A034-0470092B85C9}" type="presParOf" srcId="{5362DC35-969C-4746-BA1C-CC9392351B9F}" destId="{DB8A4DC4-E287-47DA-8E36-12CE9DB9EBB7}" srcOrd="4" destOrd="0" presId="urn:microsoft.com/office/officeart/2005/8/layout/radial5"/>
    <dgm:cxn modelId="{C23DDE6F-0A58-411F-A9C9-F6AC0B1AA89D}" type="presParOf" srcId="{5362DC35-969C-4746-BA1C-CC9392351B9F}" destId="{F4431E52-1138-4C91-9960-9822537F70A9}" srcOrd="5" destOrd="0" presId="urn:microsoft.com/office/officeart/2005/8/layout/radial5"/>
    <dgm:cxn modelId="{49523671-15C7-46FE-A948-2CA5F439DC8C}" type="presParOf" srcId="{F4431E52-1138-4C91-9960-9822537F70A9}" destId="{768C9E1C-7347-4B00-AF37-66976E75E292}" srcOrd="0" destOrd="0" presId="urn:microsoft.com/office/officeart/2005/8/layout/radial5"/>
    <dgm:cxn modelId="{061B7A9F-75F5-465A-B9ED-D37E684622D4}" type="presParOf" srcId="{5362DC35-969C-4746-BA1C-CC9392351B9F}" destId="{3F9D5086-5AE5-493F-96AC-C7D3E99548F7}" srcOrd="6" destOrd="0" presId="urn:microsoft.com/office/officeart/2005/8/layout/radial5"/>
    <dgm:cxn modelId="{FAC0CA09-F2D8-4805-B685-28199CAFC7BE}" type="presParOf" srcId="{5362DC35-969C-4746-BA1C-CC9392351B9F}" destId="{B27B23D0-948D-43D7-ADAD-EAAF3A0C6670}" srcOrd="7" destOrd="0" presId="urn:microsoft.com/office/officeart/2005/8/layout/radial5"/>
    <dgm:cxn modelId="{EE5C4979-0889-4F0E-8022-086C67A049CF}" type="presParOf" srcId="{B27B23D0-948D-43D7-ADAD-EAAF3A0C6670}" destId="{4A333178-73EF-4C94-B23A-2AEF746EF742}" srcOrd="0" destOrd="0" presId="urn:microsoft.com/office/officeart/2005/8/layout/radial5"/>
    <dgm:cxn modelId="{B23258A7-ED57-4A82-BC6D-8F6AB092BC8F}" type="presParOf" srcId="{5362DC35-969C-4746-BA1C-CC9392351B9F}" destId="{3AFFFBE5-0AF7-49CF-BCE1-BA6CF419657A}" srcOrd="8" destOrd="0" presId="urn:microsoft.com/office/officeart/2005/8/layout/radial5"/>
  </dgm:cxnLst>
  <dgm:bg>
    <a:noFill/>
    <a:effectLst>
      <a:innerShdw blurRad="63500" dist="50800" dir="13500000">
        <a:prstClr val="black">
          <a:alpha val="50000"/>
        </a:prstClr>
      </a:inn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973F-CA59-4D27-B0E8-FC6701F9DB3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nifiga-sebe.ru/index.php?newsid=855" TargetMode="External"/><Relationship Id="rId13" Type="http://schemas.openxmlformats.org/officeDocument/2006/relationships/hyperlink" Target="http://fatefinal.ru/viewtopic.php?id=1143" TargetMode="External"/><Relationship Id="rId18" Type="http://schemas.openxmlformats.org/officeDocument/2006/relationships/hyperlink" Target="http://msdanielswebquests.blogspot.ru/2007/07/castle-builder-webquest.html" TargetMode="External"/><Relationship Id="rId3" Type="http://schemas.openxmlformats.org/officeDocument/2006/relationships/hyperlink" Target="http://russianaxes.ru/srednevekovie-doma.html" TargetMode="External"/><Relationship Id="rId21" Type="http://schemas.openxmlformats.org/officeDocument/2006/relationships/hyperlink" Target="http://happykidshop.ru/products/658--.aspx" TargetMode="External"/><Relationship Id="rId7" Type="http://schemas.openxmlformats.org/officeDocument/2006/relationships/hyperlink" Target="http://www.xrest.ru/original/862818/" TargetMode="External"/><Relationship Id="rId12" Type="http://schemas.openxmlformats.org/officeDocument/2006/relationships/hyperlink" Target="http://pda.privet.ru/blog/3313216" TargetMode="External"/><Relationship Id="rId17" Type="http://schemas.openxmlformats.org/officeDocument/2006/relationships/hyperlink" Target="http://www.zvezda.org.ru/kreposti/" TargetMode="External"/><Relationship Id="rId2" Type="http://schemas.openxmlformats.org/officeDocument/2006/relationships/hyperlink" Target="http://renessans-acad.ru/?page_id=162" TargetMode="External"/><Relationship Id="rId16" Type="http://schemas.openxmlformats.org/officeDocument/2006/relationships/hyperlink" Target="http://read.ru/id/35071/" TargetMode="External"/><Relationship Id="rId20" Type="http://schemas.openxmlformats.org/officeDocument/2006/relationships/hyperlink" Target="http://www.adventist.su/bible_histor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esenya-sheveleva/view/791856/?page=3" TargetMode="External"/><Relationship Id="rId11" Type="http://schemas.openxmlformats.org/officeDocument/2006/relationships/hyperlink" Target="http://raskrashkirus.ru/srednevekovie-ritsari.html" TargetMode="External"/><Relationship Id="rId24" Type="http://schemas.openxmlformats.org/officeDocument/2006/relationships/hyperlink" Target="http://forum.pechatnick.com/viewtopic.php?pid=50301" TargetMode="External"/><Relationship Id="rId5" Type="http://schemas.openxmlformats.org/officeDocument/2006/relationships/hyperlink" Target="http://blogi.mbplp.lodz.pl/filia2/2011/11/22/nasza-recenzja-twj-wybr-listopad-2011/" TargetMode="External"/><Relationship Id="rId15" Type="http://schemas.openxmlformats.org/officeDocument/2006/relationships/hyperlink" Target="http://gru.ucoz.ru/forum/53-491-1" TargetMode="External"/><Relationship Id="rId23" Type="http://schemas.openxmlformats.org/officeDocument/2006/relationships/hyperlink" Target="http://eldisblog.com/post182973508" TargetMode="External"/><Relationship Id="rId10" Type="http://schemas.openxmlformats.org/officeDocument/2006/relationships/hyperlink" Target="http://allday.ru/index.php?newsid=565714" TargetMode="External"/><Relationship Id="rId19" Type="http://schemas.openxmlformats.org/officeDocument/2006/relationships/hyperlink" Target="http://cae2k.com/bhagwan-photos-0/medieval-castle-diagrams.html" TargetMode="External"/><Relationship Id="rId4" Type="http://schemas.openxmlformats.org/officeDocument/2006/relationships/hyperlink" Target="http://www.liveinternet.ru/users/3287612/post169615178/" TargetMode="External"/><Relationship Id="rId9" Type="http://schemas.openxmlformats.org/officeDocument/2006/relationships/hyperlink" Target="http://www.fotoprizer.ru/foto-alboms/alboms/hram-zolotaya-obitel-buddi-shakyamuni-v-respublike-kalmikiya/?q=488&amp;albm=1210" TargetMode="External"/><Relationship Id="rId14" Type="http://schemas.openxmlformats.org/officeDocument/2006/relationships/hyperlink" Target="http://raskrashkirus.ru/risunki-ritsari-i-ih-zamki.html" TargetMode="External"/><Relationship Id="rId22" Type="http://schemas.openxmlformats.org/officeDocument/2006/relationships/hyperlink" Target="http://www.vestnikk.ru/dosug/legends/6353-rycarskie-turnir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91;&#1088;&#1086;&#1082;\Srednevekovaya-muzyka-Tanec-Vozrozhdeniya(muzofon.co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Религии Средневековья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Содержимое 10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700808"/>
            <a:ext cx="2084040" cy="2209082"/>
          </a:xfrm>
        </p:spPr>
      </p:pic>
      <p:pic>
        <p:nvPicPr>
          <p:cNvPr id="4" name="Рисунок 3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2564904"/>
            <a:ext cx="1944216" cy="2627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052736"/>
            <a:ext cx="25811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Христианство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052736"/>
            <a:ext cx="13179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Ислам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1052736"/>
            <a:ext cx="16658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Буддизм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" name="Содержимое 14" descr="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3563888" y="1700808"/>
            <a:ext cx="2453462" cy="2232248"/>
          </a:xfrm>
        </p:spPr>
      </p:pic>
      <p:pic>
        <p:nvPicPr>
          <p:cNvPr id="16" name="Рисунок 15" descr="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4208" y="1700808"/>
            <a:ext cx="2394396" cy="20934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1680" y="4293096"/>
            <a:ext cx="5896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Где распространялись эти веры?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5373216"/>
            <a:ext cx="1728358" cy="954107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По всей 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Европе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5373216"/>
            <a:ext cx="3373039" cy="954107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На Ближнем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Востоке – у арабов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5085184"/>
            <a:ext cx="1800200" cy="138499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В Индии,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Китае,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Японии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4293096"/>
            <a:ext cx="648446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Как назывались здания для молитв?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3861048"/>
            <a:ext cx="1400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Церкви,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соборы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3861048"/>
            <a:ext cx="2603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Мусульманские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мечети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224" y="3861048"/>
            <a:ext cx="2105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Буддистские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храмы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94_5046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260648"/>
            <a:ext cx="2272384" cy="15121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229200"/>
            <a:ext cx="8784976" cy="13967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Многие вещи, ставшие нам привычными впервые появились в средние века.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Были изобретены порох и огнестрельное оружие.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furniture_09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404664"/>
            <a:ext cx="1828800" cy="1008112"/>
          </a:xfrm>
        </p:spPr>
      </p:pic>
      <p:pic>
        <p:nvPicPr>
          <p:cNvPr id="8" name="Рисунок 7" descr="114785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240" y="2132856"/>
            <a:ext cx="2016819" cy="2222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216" y="4336648"/>
            <a:ext cx="2350323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Фарфоровая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посуда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1556792"/>
            <a:ext cx="10823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Вилка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3" name="Рисунок 12" descr="Turkish-Soap-125g-Olive-Oil-Soap-from-Turkey-unscented-Be-norma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5936" y="2564904"/>
            <a:ext cx="1819279" cy="1819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7984" y="4653136"/>
            <a:ext cx="10823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Мыло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6" name="Рисунок 15" descr="1265952722_bezimeni-5.jpg"/>
          <p:cNvPicPr>
            <a:picLocks noChangeAspect="1"/>
          </p:cNvPicPr>
          <p:nvPr/>
        </p:nvPicPr>
        <p:blipFill>
          <a:blip r:embed="rId6" cstate="email"/>
          <a:srcRect r="2381"/>
          <a:stretch>
            <a:fillRect/>
          </a:stretch>
        </p:blipFill>
        <p:spPr>
          <a:xfrm>
            <a:off x="323528" y="332656"/>
            <a:ext cx="2952328" cy="950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0" y="1484784"/>
            <a:ext cx="1736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Пуговицы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9" name="Рисунок 18" descr="m05029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43608" y="2060848"/>
            <a:ext cx="1440160" cy="23773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1560" y="4365104"/>
            <a:ext cx="2337499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Механические</a:t>
            </a:r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 часы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484784"/>
            <a:ext cx="9412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Очки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 animBg="1"/>
      <p:bldP spid="2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Изобретение книгопечатания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23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980728"/>
            <a:ext cx="4042554" cy="5400600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96752"/>
            <a:ext cx="468052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Немец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Иоганн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Гутенберг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из Майнца (Германия)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первым нашёл способ создать книгу. Хотя Иоганн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Гутенберг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и жители Майнца старались сохранить свое изобретение в тайне, секрет их вскоре стал известен всей Европе.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770038"/>
            <a:ext cx="4248472" cy="5035226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548680"/>
            <a:ext cx="486003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Иоганн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Гутенберг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догадался, что текст можно оттиснуть на пергаментной бумаге с помощью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разборного шрифта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смазанного краской. Таким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спосо-бом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легко изготовить сотни печатных книг вместо того, чтобы переписывать каждую от руки. 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Рыцари Средневековья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052736"/>
            <a:ext cx="4464496" cy="3723389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4725144"/>
            <a:ext cx="9036496" cy="21328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Рыцарь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– воин на коне, закованный в латы, в шлеме, с мечом и щитом.  Для рыцаря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счита-лись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обязательными моральные нормы: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сме-лость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верность долгу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CC0066"/>
                </a:solidFill>
                <a:latin typeface="Comic Sans MS" pitchFamily="66" charset="0"/>
              </a:rPr>
              <a:t>благородство по </a:t>
            </a:r>
            <a:r>
              <a:rPr lang="ru-RU" dirty="0" err="1" smtClean="0">
                <a:solidFill>
                  <a:srgbClr val="CC0066"/>
                </a:solidFill>
                <a:latin typeface="Comic Sans MS" pitchFamily="66" charset="0"/>
              </a:rPr>
              <a:t>отно-шению</a:t>
            </a:r>
            <a:r>
              <a:rPr lang="ru-RU" dirty="0" smtClean="0">
                <a:solidFill>
                  <a:srgbClr val="CC0066"/>
                </a:solidFill>
                <a:latin typeface="Comic Sans MS" pitchFamily="66" charset="0"/>
              </a:rPr>
              <a:t> к женщине.</a:t>
            </a:r>
            <a:endParaRPr lang="ru-RU" dirty="0">
              <a:solidFill>
                <a:srgbClr val="CC0066"/>
              </a:solidFill>
            </a:endParaRPr>
          </a:p>
        </p:txBody>
      </p:sp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3888" y="2204864"/>
            <a:ext cx="1944216" cy="2627317"/>
          </a:xfrm>
          <a:prstGeom prst="rect">
            <a:avLst/>
          </a:prstGeo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64088" y="1124744"/>
            <a:ext cx="3346819" cy="3384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437112"/>
            <a:ext cx="91440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Жили рыцари в замках.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Замок – это дворец и крепость феодала.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Их строили на высоком холме, обрывистом утёсе, острове посреди реки. Замки говорили о силе и могуществе своих владельцев 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служили надёжной защитой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2" name="Содержимое 11" descr="12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332656"/>
            <a:ext cx="5568619" cy="4176464"/>
          </a:xfrm>
          <a:effectLst>
            <a:softEdge rad="317500"/>
          </a:effectLst>
        </p:spPr>
      </p:pic>
      <p:pic>
        <p:nvPicPr>
          <p:cNvPr id="16" name="Рисунок 15" descr="av-12481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404664"/>
            <a:ext cx="185290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Укрепительные сооружения замков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2706" y="764704"/>
            <a:ext cx="7105632" cy="4032448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669160"/>
            <a:ext cx="9144000" cy="21888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Замки были окружены глубоким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рвом с водой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  У ворот был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подъёмный мост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 В жилище вели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тя-жёлые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дубовые ворота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окованные железом. Вход в замок преграждала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металлическая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решёт-ка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с острыми зубьями наверху.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1844824"/>
            <a:ext cx="1944216" cy="262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Работа по учебнику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916832"/>
            <a:ext cx="2185854" cy="2880320"/>
          </a:xfrm>
          <a:prstGeom prst="rect">
            <a:avLst/>
          </a:prstGeom>
          <a:ln w="76200" cap="sq" cmpd="thickThin">
            <a:solidFill>
              <a:srgbClr val="FF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484784"/>
            <a:ext cx="5400600" cy="3960440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Прочитайте 2 абзац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на с. 19 учебника и ответьте на вопросы: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514350" indent="-514350"/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Удобным ли жилищем были замки?</a:t>
            </a:r>
          </a:p>
          <a:p>
            <a:pPr marL="514350" indent="-514350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Чем занимались обитатели замка?</a:t>
            </a:r>
          </a:p>
        </p:txBody>
      </p:sp>
      <p:pic>
        <p:nvPicPr>
          <p:cNvPr id="7" name="Рисунок 6" descr="School_Clip_Art_15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4365104"/>
            <a:ext cx="1774466" cy="2231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908720"/>
            <a:ext cx="468052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Замки были не очень удобным жилищем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        В них было сыро, холодно, гуляли сквозняки. Первые замки не имели стёкол в окнах и водопровода. Помещения освещались факелами из веток дерева или пучков тростника.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6" name="Содержимое 15" descr="20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1" y="476672"/>
            <a:ext cx="4752528" cy="5904656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Чем занимались обитатели замка?</a:t>
            </a:r>
            <a:endParaRPr lang="ru-RU" dirty="0"/>
          </a:p>
        </p:txBody>
      </p:sp>
      <p:pic>
        <p:nvPicPr>
          <p:cNvPr id="5" name="Содержимое 4" descr="замок (NXPowerLite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t="6522"/>
          <a:stretch>
            <a:fillRect/>
          </a:stretch>
        </p:blipFill>
        <p:spPr>
          <a:xfrm>
            <a:off x="395536" y="1412776"/>
            <a:ext cx="5163440" cy="360040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496" y="5229200"/>
            <a:ext cx="8712968" cy="15121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Женщины проводили время за рукоделием. Хозяин охотился, принимал гостей, устраивал рыцарские турниры.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908720"/>
            <a:ext cx="3121451" cy="420504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Повторение Д/З</a:t>
            </a:r>
            <a:endParaRPr lang="ru-RU" sz="3600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125538"/>
            <a:ext cx="6400800" cy="388778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1.На </a:t>
            </a:r>
            <a:r>
              <a:rPr lang="ru-RU" b="1" dirty="0">
                <a:solidFill>
                  <a:srgbClr val="FF0000"/>
                </a:solidFill>
              </a:rPr>
              <a:t>берегах какой реки возникло Египетское государство?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2.Что </a:t>
            </a:r>
            <a:r>
              <a:rPr lang="ru-RU" b="1" dirty="0">
                <a:solidFill>
                  <a:srgbClr val="FF0000"/>
                </a:solidFill>
              </a:rPr>
              <a:t>такое иероглиф?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3.Как </a:t>
            </a:r>
            <a:r>
              <a:rPr lang="ru-RU" b="1" dirty="0">
                <a:solidFill>
                  <a:srgbClr val="FF0000"/>
                </a:solidFill>
              </a:rPr>
              <a:t>называется самая большая пирамида в Египте?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4.Назовите </a:t>
            </a:r>
            <a:r>
              <a:rPr lang="ru-RU" b="1" dirty="0">
                <a:solidFill>
                  <a:srgbClr val="FF0000"/>
                </a:solidFill>
              </a:rPr>
              <a:t>столицу древней Греции.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5.Столицей </a:t>
            </a:r>
            <a:r>
              <a:rPr lang="ru-RU" b="1" dirty="0">
                <a:solidFill>
                  <a:srgbClr val="FF0000"/>
                </a:solidFill>
              </a:rPr>
              <a:t>какого государства является Рим?</a:t>
            </a:r>
          </a:p>
        </p:txBody>
      </p:sp>
      <p:pic>
        <p:nvPicPr>
          <p:cNvPr id="29700" name="Picture 4" descr="учите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3325"/>
            <a:ext cx="1835150" cy="1844675"/>
          </a:xfrm>
          <a:prstGeom prst="rect">
            <a:avLst/>
          </a:prstGeom>
          <a:noFill/>
        </p:spPr>
      </p:pic>
      <p:pic>
        <p:nvPicPr>
          <p:cNvPr id="5" name="Рисунок 4" descr="AG00218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0042"/>
            <a:ext cx="16097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ПОДВЕДЁМ ИТОГИ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19872" y="1340768"/>
            <a:ext cx="5400600" cy="4392488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Назовите религии, которые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распростра-нились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в Средние века.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Что было изобретено в Средние века?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Как называется эпоха Средневековья?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23528" y="2276872"/>
            <a:ext cx="3024336" cy="2218754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существительное, выражающее  тему. 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прилагательных, выражающих главную мысль.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глагола, описывающие действия в рамках темы.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фраза, несущая определенный смысл.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в форме существительного (ассоциация с первым словом).</a:t>
            </a:r>
          </a:p>
          <a:p>
            <a:endParaRPr lang="ru-RU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85720" y="5857892"/>
            <a:ext cx="8642350" cy="7921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71806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ученые узнают о жизни людей в Средневековье?</a:t>
            </a:r>
          </a:p>
          <a:p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с 20</a:t>
            </a:r>
          </a:p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 с. 7 №1, с. 8 №3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лариса\Desktop\анимация\799667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2143140" cy="1857364"/>
          </a:xfrm>
          <a:prstGeom prst="rect">
            <a:avLst/>
          </a:prstGeom>
          <a:noFill/>
        </p:spPr>
      </p:pic>
      <p:pic>
        <p:nvPicPr>
          <p:cNvPr id="5" name="Рисунок 4" descr="Рисунок1h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3974084"/>
            <a:ext cx="1928826" cy="1793595"/>
          </a:xfrm>
          <a:prstGeom prst="rect">
            <a:avLst/>
          </a:prstGeom>
        </p:spPr>
      </p:pic>
      <p:pic>
        <p:nvPicPr>
          <p:cNvPr id="6" name="Рисунок 5" descr="School_Clip_Art_15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4071942"/>
            <a:ext cx="1774466" cy="2231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500306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лариса\Desktop\анимация\1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071834" cy="2071702"/>
          </a:xfrm>
          <a:prstGeom prst="rect">
            <a:avLst/>
          </a:prstGeom>
          <a:noFill/>
        </p:spPr>
      </p:pic>
      <p:pic>
        <p:nvPicPr>
          <p:cNvPr id="2051" name="Picture 3" descr="C:\Users\лариса\Desktop\анимация\084381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3286124"/>
            <a:ext cx="2214578" cy="2214578"/>
          </a:xfrm>
          <a:prstGeom prst="rect">
            <a:avLst/>
          </a:prstGeom>
          <a:noFill/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14282" y="5715016"/>
            <a:ext cx="8642350" cy="7921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8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 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6064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u="sng" dirty="0" smtClean="0">
                <a:hlinkClick r:id="rId2"/>
              </a:rPr>
              <a:t>http://renessans-acad.ru/?page_id=162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http://russianaxes.ru/srednevekovie-doma.html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http://www.liveinternet.ru/users/3287612/post169615178/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u="sng" dirty="0" smtClean="0">
                <a:hlinkClick r:id="rId5"/>
              </a:rPr>
              <a:t>http://blogi.mbplp.lodz.pl/filia2/2011/11/22/nasza-recenzja-twj-wybr-listopad-2011/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http://fotki.yandex.ru/users/esenya-sheveleva/view/791856/?page=3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http://www.xrest.ru/original/862818/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http://nifiga-sebe.ru/index.php?newsid=855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http://www.fotoprizer.ru/foto-alboms/alboms/hram-zolotaya-obitel-buddi-shakyamuni-v-respublike-kalmikiya/?q=488&amp;albm=1210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http://allday.ru/index.php?newsid=565714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http://raskrashkirus.ru/srednevekovie-ritsari.html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http://pda.privet.ru/blog/3313216</a:t>
            </a:r>
            <a:endParaRPr lang="ru-RU" dirty="0" smtClean="0"/>
          </a:p>
          <a:p>
            <a:pPr lvl="0"/>
            <a:r>
              <a:rPr lang="ru-RU" u="sng" dirty="0" smtClean="0">
                <a:hlinkClick r:id="rId13"/>
              </a:rPr>
              <a:t>http://fatefinal.ru/viewtopic.php?id=1143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http://raskrashkirus.ru/risunki-ritsari-i-ih-zamki.html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15"/>
              </a:rPr>
              <a:t>http://gru.ucoz.ru/forum/53-491-1</a:t>
            </a:r>
            <a:endParaRPr lang="ru-RU" dirty="0" smtClean="0"/>
          </a:p>
          <a:p>
            <a:pPr lvl="0"/>
            <a:r>
              <a:rPr lang="ru-RU" u="sng" dirty="0" smtClean="0">
                <a:hlinkClick r:id="rId16"/>
              </a:rPr>
              <a:t>http://read.ru/id/35071/</a:t>
            </a:r>
            <a:endParaRPr lang="ru-RU" dirty="0" smtClean="0"/>
          </a:p>
          <a:p>
            <a:pPr lvl="0"/>
            <a:r>
              <a:rPr lang="ru-RU" u="sng" dirty="0" smtClean="0">
                <a:hlinkClick r:id="rId17"/>
              </a:rPr>
              <a:t>http://www.zvezda.org.ru/kreposti/</a:t>
            </a:r>
            <a:endParaRPr lang="ru-RU" dirty="0" smtClean="0"/>
          </a:p>
          <a:p>
            <a:pPr lvl="0"/>
            <a:r>
              <a:rPr lang="ru-RU" u="sng" dirty="0" smtClean="0">
                <a:hlinkClick r:id="rId18"/>
              </a:rPr>
              <a:t>http://msdanielswebquests.blogspot.ru/2007/07/castle-builder-webquest.html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9"/>
              </a:rPr>
              <a:t>http://cae2k.com/bhagwan-photos-0/medieval-castle-diagrams.html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0"/>
              </a:rPr>
              <a:t>http://www.adventist.su/bible_history.htm</a:t>
            </a:r>
            <a:endParaRPr lang="ru-RU" dirty="0" smtClean="0"/>
          </a:p>
          <a:p>
            <a:pPr lvl="0"/>
            <a:r>
              <a:rPr lang="ru-RU" u="sng" dirty="0" smtClean="0">
                <a:hlinkClick r:id="rId21"/>
              </a:rPr>
              <a:t>http://happykidshop.ru/products/658--.aspx</a:t>
            </a:r>
            <a:endParaRPr lang="ru-RU" dirty="0" smtClean="0"/>
          </a:p>
          <a:p>
            <a:pPr lvl="0"/>
            <a:r>
              <a:rPr lang="ru-RU" u="sng" dirty="0" smtClean="0">
                <a:hlinkClick r:id="rId22"/>
              </a:rPr>
              <a:t>http://www.vestnikk.ru/dosug/legends/6353-rycarskie-turniry.html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3"/>
              </a:rPr>
              <a:t>http://eldisblog.com/post182973508</a:t>
            </a:r>
            <a:endParaRPr lang="ru-RU" dirty="0" smtClean="0"/>
          </a:p>
          <a:p>
            <a:pPr lvl="0"/>
            <a:r>
              <a:rPr lang="ru-RU" u="sng" dirty="0" smtClean="0">
                <a:hlinkClick r:id="rId24"/>
              </a:rPr>
              <a:t>http://forum.pechatnick.com/viewtopic.php?pid=50301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7223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981075"/>
            <a:ext cx="7777162" cy="3887788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Назовите самый знаменитый храм Акрополя.</a:t>
            </a:r>
          </a:p>
          <a:p>
            <a:r>
              <a:rPr lang="ru-RU" sz="3500" b="1" dirty="0">
                <a:solidFill>
                  <a:srgbClr val="FF0000"/>
                </a:solidFill>
              </a:rPr>
              <a:t>Какие древние постройки в городе Риме, которые сохранились до наших дней.</a:t>
            </a:r>
          </a:p>
          <a:p>
            <a:r>
              <a:rPr lang="ru-RU" sz="3500" b="1" dirty="0">
                <a:solidFill>
                  <a:srgbClr val="FF0000"/>
                </a:solidFill>
              </a:rPr>
              <a:t>Какой город погребён под слоем пепла при извержении вулкана Везувий?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24" name="Picture 4" descr="час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786322"/>
            <a:ext cx="2214546" cy="1812722"/>
          </a:xfrm>
          <a:prstGeom prst="rect">
            <a:avLst/>
          </a:prstGeom>
          <a:noFill/>
        </p:spPr>
      </p:pic>
      <p:pic>
        <p:nvPicPr>
          <p:cNvPr id="5" name="Picture 5" descr="с книго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00570"/>
            <a:ext cx="2514605" cy="18777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 - копи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2204864"/>
            <a:ext cx="8784976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619508"/>
            <a:ext cx="16561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Древний мир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619508"/>
            <a:ext cx="1553823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Средние века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978" y="694437"/>
            <a:ext cx="1271502" cy="646331"/>
          </a:xfrm>
          <a:prstGeom prst="wedgeRectCallout">
            <a:avLst>
              <a:gd name="adj1" fmla="val 33960"/>
              <a:gd name="adj2" fmla="val 138291"/>
            </a:avLst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Новейшее </a:t>
            </a:r>
          </a:p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время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622" y="3573016"/>
            <a:ext cx="1439818" cy="46166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Наша эра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59632" y="1988840"/>
            <a:ext cx="0" cy="158417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08304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44408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15816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790" y="3645024"/>
            <a:ext cx="1136850" cy="120032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До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нашей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эры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6" name="AutoShape 265"/>
          <p:cNvSpPr>
            <a:spLocks noChangeAspect="1" noChangeArrowheads="1"/>
          </p:cNvSpPr>
          <p:nvPr/>
        </p:nvSpPr>
        <p:spPr bwMode="auto">
          <a:xfrm>
            <a:off x="899592" y="3429000"/>
            <a:ext cx="719137" cy="719137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Р.Х.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Вспомните,</a:t>
            </a:r>
            <a:r>
              <a:rPr kumimoji="0" lang="ru-RU" sz="3200" b="1" i="0" u="none" strike="noStrike" kern="1200" normalizeH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на какие эпохи учёные делят историю человечества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3429000"/>
            <a:ext cx="3913251" cy="523220"/>
          </a:xfrm>
          <a:prstGeom prst="rect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первобытная история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4077072"/>
            <a:ext cx="4330032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история Древнего мира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4725144"/>
            <a:ext cx="4204997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история Средних веков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5373216"/>
            <a:ext cx="451918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история Нового времени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6021288"/>
            <a:ext cx="5208477" cy="52322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  <a:latin typeface="Comic Sans MS" pitchFamily="66" charset="0"/>
              </a:rPr>
              <a:t>история Новейшего времени</a:t>
            </a:r>
            <a:endParaRPr lang="ru-RU" sz="28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1412776"/>
            <a:ext cx="900000" cy="646331"/>
          </a:xfrm>
          <a:prstGeom prst="rect">
            <a:avLst/>
          </a:prstGeom>
          <a:ln>
            <a:solidFill>
              <a:srgbClr val="0082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23B"/>
                </a:solidFill>
              </a:rPr>
              <a:t>Новое </a:t>
            </a:r>
          </a:p>
          <a:p>
            <a:r>
              <a:rPr lang="ru-RU" b="1" dirty="0" smtClean="0">
                <a:solidFill>
                  <a:srgbClr val="00823B"/>
                </a:solidFill>
              </a:rPr>
              <a:t>время</a:t>
            </a:r>
            <a:endParaRPr lang="ru-RU" b="1" dirty="0">
              <a:solidFill>
                <a:srgbClr val="0082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7" grpId="0" animBg="1"/>
      <p:bldP spid="26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Средневековье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endParaRPr lang="ru-RU" sz="1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люди, иные времена…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это, безусловно, интересно.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говорят про Средние века,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приоткроем тайные завесы…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1857388" cy="1857388"/>
          </a:xfrm>
          <a:prstGeom prst="rect">
            <a:avLst/>
          </a:prstGeom>
          <a:noFill/>
        </p:spPr>
      </p:pic>
      <p:pic>
        <p:nvPicPr>
          <p:cNvPr id="6" name="Srednevekovaya-muzyka-Tanec-Vozrozhdeniy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07246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Средневековье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642910" y="1357298"/>
          <a:ext cx="807249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071547"/>
            <a:ext cx="2214578" cy="192882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5072074"/>
            <a:ext cx="2057181" cy="157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Когда это было….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5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642918"/>
            <a:ext cx="5064784" cy="331236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4941168"/>
            <a:ext cx="8784976" cy="17567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Тысячу лет –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 конца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V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века до конца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XV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века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– продолжалась эпоха, которую историки называют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Средними веками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или Средневековьем.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1340768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3861048"/>
            <a:ext cx="9144000" cy="29249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Многое изменилось в жизни людей в средние века.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Выросли и расцвели города, были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проло-жены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дороги, прорыты каналы. Оживлённые торговые пути пролегли из города в город, из страны в страну. Многие современные города возникли в Средневековье:                          Москва, Берлин, Амстердам, Копенгаген.</a:t>
            </a: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9234" y="260648"/>
            <a:ext cx="4908830" cy="3600400"/>
          </a:xfrm>
          <a:effectLst>
            <a:softEdge rad="127000"/>
          </a:effectLst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260648"/>
            <a:ext cx="3801984" cy="360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Работа по учебнику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2185854" cy="2880320"/>
          </a:xfrm>
          <a:prstGeom prst="rect">
            <a:avLst/>
          </a:prstGeom>
          <a:ln w="76200" cap="sq" cmpd="thickThin">
            <a:solidFill>
              <a:srgbClr val="FF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484784"/>
            <a:ext cx="5400600" cy="4824536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Прочитайте текст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на с. 16 учебника и ответьте на вопросы: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514350" indent="-514350"/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Какие веры возникли в Средневековье?</a:t>
            </a:r>
          </a:p>
          <a:p>
            <a:pPr marL="514350" indent="-514350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Где распространялись эти веры?</a:t>
            </a:r>
          </a:p>
          <a:p>
            <a:pPr marL="514350" indent="-514350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Как назывались здания для молитв у каждой веры?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chool_Clip_Art_15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3861048"/>
            <a:ext cx="1774466" cy="2231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3,875;462"/>
  <p:tag name="КОНЕЧНОЕ ПОЛОЖЕНИЕ" val="284,25;338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3,875;462"/>
  <p:tag name="КОНЕЧНОЕ ПОЛОЖЕНИЕ" val="284,25;338,87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398</Words>
  <Application>Microsoft Office PowerPoint</Application>
  <PresentationFormat>Экран (4:3)</PresentationFormat>
  <Paragraphs>145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Повторение Д/З</vt:lpstr>
      <vt:lpstr> </vt:lpstr>
      <vt:lpstr> </vt:lpstr>
      <vt:lpstr>Средневековье</vt:lpstr>
      <vt:lpstr>Средневековье</vt:lpstr>
      <vt:lpstr>Когда это было….</vt:lpstr>
      <vt:lpstr>Слайд 8</vt:lpstr>
      <vt:lpstr>Работа по учебнику</vt:lpstr>
      <vt:lpstr>Религии Средневековья</vt:lpstr>
      <vt:lpstr>Слайд 11</vt:lpstr>
      <vt:lpstr>Изобретение книгопечатания</vt:lpstr>
      <vt:lpstr>Слайд 13</vt:lpstr>
      <vt:lpstr>Рыцари Средневековья</vt:lpstr>
      <vt:lpstr>Слайд 15</vt:lpstr>
      <vt:lpstr>Укрепительные сооружения замков</vt:lpstr>
      <vt:lpstr>Работа по учебнику</vt:lpstr>
      <vt:lpstr>Слайд 18</vt:lpstr>
      <vt:lpstr>Чем занимались обитатели замка?</vt:lpstr>
      <vt:lpstr>ПОДВЕДЁМ ИТОГИ</vt:lpstr>
      <vt:lpstr>Синквейн</vt:lpstr>
      <vt:lpstr>Домашнее задание</vt:lpstr>
      <vt:lpstr>Слайд 23</vt:lpstr>
      <vt:lpstr>Слайд 24</vt:lpstr>
      <vt:lpstr>ИСТОЧНИКИ: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Galina</cp:lastModifiedBy>
  <cp:revision>60</cp:revision>
  <dcterms:created xsi:type="dcterms:W3CDTF">2012-11-01T03:41:58Z</dcterms:created>
  <dcterms:modified xsi:type="dcterms:W3CDTF">2016-02-05T06:38:58Z</dcterms:modified>
</cp:coreProperties>
</file>