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74" r:id="rId2"/>
    <p:sldId id="277" r:id="rId3"/>
    <p:sldId id="275" r:id="rId4"/>
    <p:sldId id="276" r:id="rId5"/>
    <p:sldId id="278" r:id="rId6"/>
    <p:sldId id="270" r:id="rId7"/>
    <p:sldId id="256" r:id="rId8"/>
    <p:sldId id="273" r:id="rId9"/>
    <p:sldId id="267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92" autoAdjust="0"/>
    <p:restoredTop sz="94660"/>
  </p:normalViewPr>
  <p:slideViewPr>
    <p:cSldViewPr>
      <p:cViewPr varScale="1">
        <p:scale>
          <a:sx n="105" d="100"/>
          <a:sy n="105" d="100"/>
        </p:scale>
        <p:origin x="5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CFB24-9842-4BB4-BC84-86EB071440A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6E5CA-DBF3-4EA9-A6E1-ED32E07F4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991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6E5CA-DBF3-4EA9-A6E1-ED32E07F469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103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61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54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409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218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0058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041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756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56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51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22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01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60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2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88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58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31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50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20688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1)упакованные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вещи, которые берет с собой пассажир в дорогу.  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2) вещи, предметы, отправляемые и перевозимые отдельно от пассажира (в специальном вагоне, в специальном помещении теплохода, самолета ...).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80160" y="4005064"/>
            <a:ext cx="344677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</a:t>
            </a:r>
            <a:r>
              <a:rPr lang="ru-RU" sz="8800" b="1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</a:t>
            </a:r>
            <a:r>
              <a:rPr lang="ru-RU" sz="8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га</a:t>
            </a:r>
            <a:r>
              <a:rPr lang="ru-RU" sz="8800" b="1" u="sng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ж</a:t>
            </a:r>
            <a:endParaRPr lang="ru-RU" sz="8800" b="1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399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730250"/>
            <a:ext cx="8218488" cy="1157288"/>
          </a:xfrm>
        </p:spPr>
        <p:txBody>
          <a:bodyPr>
            <a:normAutofit fontScale="90000"/>
          </a:bodyPr>
          <a:lstStyle/>
          <a:p>
            <a:r>
              <a:rPr lang="ru-RU" altLang="ru-RU" sz="2400" b="1" dirty="0" smtClean="0">
                <a:solidFill>
                  <a:schemeClr val="tx1"/>
                </a:solidFill>
              </a:rPr>
              <a:t>В </a:t>
            </a:r>
            <a:r>
              <a:rPr lang="ru-RU" altLang="ru-RU" sz="2400" b="1" dirty="0">
                <a:solidFill>
                  <a:schemeClr val="tx1"/>
                </a:solidFill>
              </a:rPr>
              <a:t>стародавнее давнее  </a:t>
            </a:r>
            <a:br>
              <a:rPr lang="ru-RU" altLang="ru-RU" sz="2400" b="1" dirty="0">
                <a:solidFill>
                  <a:schemeClr val="tx1"/>
                </a:solidFill>
              </a:rPr>
            </a:br>
            <a:r>
              <a:rPr lang="ru-RU" altLang="ru-RU" sz="2400" b="1" dirty="0">
                <a:solidFill>
                  <a:schemeClr val="tx1"/>
                </a:solidFill>
              </a:rPr>
              <a:t>Жило-было первобытное </a:t>
            </a:r>
            <a:br>
              <a:rPr lang="ru-RU" altLang="ru-RU" sz="2400" b="1" dirty="0">
                <a:solidFill>
                  <a:schemeClr val="tx1"/>
                </a:solidFill>
              </a:rPr>
            </a:br>
            <a:r>
              <a:rPr lang="ru-RU" altLang="ru-RU" sz="2400" b="1" dirty="0">
                <a:solidFill>
                  <a:schemeClr val="tx1"/>
                </a:solidFill>
              </a:rPr>
              <a:t>Не умели дикари писать </a:t>
            </a:r>
            <a:br>
              <a:rPr lang="ru-RU" altLang="ru-RU" sz="2400" b="1" dirty="0">
                <a:solidFill>
                  <a:schemeClr val="tx1"/>
                </a:solidFill>
              </a:rPr>
            </a:br>
            <a:r>
              <a:rPr lang="ru-RU" altLang="ru-RU" sz="2400" b="1" dirty="0">
                <a:solidFill>
                  <a:schemeClr val="tx1"/>
                </a:solidFill>
              </a:rPr>
              <a:t>Не понимали: зачем корове </a:t>
            </a:r>
            <a:br>
              <a:rPr lang="ru-RU" altLang="ru-RU" sz="2400" b="1" dirty="0">
                <a:solidFill>
                  <a:schemeClr val="tx1"/>
                </a:solidFill>
              </a:rPr>
            </a:br>
            <a:r>
              <a:rPr lang="ru-RU" altLang="ru-RU" sz="2400" b="1" dirty="0">
                <a:solidFill>
                  <a:schemeClr val="tx1"/>
                </a:solidFill>
              </a:rPr>
              <a:t/>
            </a:r>
            <a:br>
              <a:rPr lang="ru-RU" altLang="ru-RU" sz="2400" b="1" dirty="0">
                <a:solidFill>
                  <a:schemeClr val="tx1"/>
                </a:solidFill>
              </a:rPr>
            </a:br>
            <a:r>
              <a:rPr lang="ru-RU" altLang="ru-RU" sz="2400" b="1" dirty="0">
                <a:solidFill>
                  <a:schemeClr val="tx1"/>
                </a:solidFill>
              </a:rPr>
              <a:t>С утра до вечера чесали они </a:t>
            </a:r>
            <a:br>
              <a:rPr lang="ru-RU" altLang="ru-RU" sz="2400" b="1" dirty="0">
                <a:solidFill>
                  <a:schemeClr val="tx1"/>
                </a:solidFill>
              </a:rPr>
            </a:br>
            <a:r>
              <a:rPr lang="ru-RU" altLang="ru-RU" sz="2400" b="1" dirty="0">
                <a:solidFill>
                  <a:schemeClr val="tx1"/>
                </a:solidFill>
              </a:rPr>
              <a:t>Не знали, как в булку превратить простое </a:t>
            </a:r>
            <a:br>
              <a:rPr lang="ru-RU" altLang="ru-RU" sz="2400" b="1" dirty="0">
                <a:solidFill>
                  <a:schemeClr val="tx1"/>
                </a:solidFill>
              </a:rPr>
            </a:br>
            <a:r>
              <a:rPr lang="ru-RU" altLang="ru-RU" sz="2400" b="1" dirty="0">
                <a:solidFill>
                  <a:schemeClr val="tx1"/>
                </a:solidFill>
              </a:rPr>
              <a:t>Не понимали, что из искры появится </a:t>
            </a:r>
            <a:br>
              <a:rPr lang="ru-RU" altLang="ru-RU" sz="2400" b="1" dirty="0">
                <a:solidFill>
                  <a:schemeClr val="tx1"/>
                </a:solidFill>
              </a:rPr>
            </a:br>
            <a:r>
              <a:rPr lang="ru-RU" altLang="ru-RU" sz="2400" b="1" dirty="0">
                <a:solidFill>
                  <a:schemeClr val="tx1"/>
                </a:solidFill>
              </a:rPr>
              <a:t>Что на ветру вождь развевает </a:t>
            </a:r>
            <a:br>
              <a:rPr lang="ru-RU" altLang="ru-RU" sz="2400" b="1" dirty="0">
                <a:solidFill>
                  <a:schemeClr val="tx1"/>
                </a:solidFill>
              </a:rPr>
            </a:br>
            <a:r>
              <a:rPr lang="ru-RU" altLang="ru-RU" sz="2400" b="1" dirty="0">
                <a:solidFill>
                  <a:schemeClr val="tx1"/>
                </a:solidFill>
              </a:rPr>
              <a:t/>
            </a:r>
            <a:br>
              <a:rPr lang="ru-RU" altLang="ru-RU" sz="2400" b="1" dirty="0">
                <a:solidFill>
                  <a:schemeClr val="tx1"/>
                </a:solidFill>
              </a:rPr>
            </a:br>
            <a:r>
              <a:rPr lang="ru-RU" altLang="ru-RU" sz="2400" b="1" dirty="0">
                <a:solidFill>
                  <a:schemeClr val="tx1"/>
                </a:solidFill>
              </a:rPr>
              <a:t>Удивительное было это </a:t>
            </a:r>
            <a:br>
              <a:rPr lang="ru-RU" altLang="ru-RU" sz="2400" b="1" dirty="0">
                <a:solidFill>
                  <a:schemeClr val="tx1"/>
                </a:solidFill>
              </a:rPr>
            </a:br>
            <a:r>
              <a:rPr lang="ru-RU" altLang="ru-RU" sz="2400" b="1" dirty="0">
                <a:solidFill>
                  <a:schemeClr val="tx1"/>
                </a:solidFill>
              </a:rPr>
              <a:t>Они гадали: зачем лошадке </a:t>
            </a:r>
            <a:br>
              <a:rPr lang="ru-RU" altLang="ru-RU" sz="2400" b="1" dirty="0">
                <a:solidFill>
                  <a:schemeClr val="tx1"/>
                </a:solidFill>
              </a:rPr>
            </a:br>
            <a:r>
              <a:rPr lang="ru-RU" altLang="ru-RU" sz="2400" b="1" dirty="0">
                <a:solidFill>
                  <a:schemeClr val="tx1"/>
                </a:solidFill>
              </a:rPr>
              <a:t>Угнетало дикарей заботы </a:t>
            </a:r>
            <a:br>
              <a:rPr lang="ru-RU" altLang="ru-RU" sz="2400" b="1" dirty="0">
                <a:solidFill>
                  <a:schemeClr val="tx1"/>
                </a:solidFill>
              </a:rPr>
            </a:br>
            <a:r>
              <a:rPr lang="ru-RU" altLang="ru-RU" sz="2400" b="1" dirty="0">
                <a:solidFill>
                  <a:schemeClr val="tx1"/>
                </a:solidFill>
              </a:rPr>
              <a:t>Да, нелегко им было жить в то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601149" y="668338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время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011863" y="11255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707904" y="1035050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племя</a:t>
            </a:r>
            <a:r>
              <a:rPr lang="ru-RU" alt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842386" y="1351027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имя,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088098" y="1717739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вымя.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247654" y="2338961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темя.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940425" y="2715419"/>
            <a:ext cx="1223963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семя</a:t>
            </a:r>
            <a:r>
              <a:rPr lang="ru-RU" alt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  <a:br>
              <a:rPr lang="ru-RU" alt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endParaRPr lang="ru-RU" alt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256212" y="3036952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пламя,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351953" y="3411443"/>
            <a:ext cx="143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знамя</a:t>
            </a:r>
            <a:r>
              <a:rPr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3606451" y="4016883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племя</a:t>
            </a:r>
            <a:r>
              <a:rPr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109244" y="4393723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стремя</a:t>
            </a:r>
            <a:r>
              <a:rPr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847921" y="4725144"/>
            <a:ext cx="12239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бремя</a:t>
            </a:r>
            <a:r>
              <a:rPr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  <a:br>
              <a:rPr lang="ru-RU" alt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endParaRPr lang="ru-RU" altLang="ru-RU" sz="24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459902" y="5059381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время</a:t>
            </a:r>
            <a:r>
              <a:rPr lang="ru-RU" alt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99169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3" grpId="0"/>
      <p:bldP spid="12295" grpId="0"/>
      <p:bldP spid="12296" grpId="0"/>
      <p:bldP spid="12297" grpId="0"/>
      <p:bldP spid="12298" grpId="0"/>
      <p:bldP spid="12299" grpId="0"/>
      <p:bldP spid="12300" grpId="0"/>
      <p:bldP spid="12301" grpId="0"/>
      <p:bldP spid="12302" grpId="0"/>
      <p:bldP spid="12303" grpId="0"/>
      <p:bldP spid="12304" grpId="0"/>
      <p:bldP spid="123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772816"/>
            <a:ext cx="79208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</a:rPr>
              <a:t>Багаж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</a:rPr>
              <a:t> — м. франц. поклажа, пожитки, вещи, скарб, имущество, кладь, особенно дорожная.  </a:t>
            </a:r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</a:rPr>
              <a:t>(словарь В. Даля)</a:t>
            </a:r>
            <a:endParaRPr lang="ru-RU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</a:rPr>
              <a:t>Багаж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</a:rPr>
              <a:t> — Вещи, груз пассажиров, упакованные для отправки, перевозки </a:t>
            </a:r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</a:rPr>
              <a:t>(толковый словарь С. Ожегова)</a:t>
            </a:r>
            <a:endParaRPr lang="ru-RU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</a:rPr>
              <a:t>Багаж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</a:rPr>
              <a:t> — Запас знаний, 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сведений.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</a:rPr>
              <a:t>(толковый словарь С. Ожегова)</a:t>
            </a:r>
            <a:endParaRPr lang="ru-RU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332656"/>
            <a:ext cx="46858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Значение слова 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65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К истокам слова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Слово заимствовано из французского языка. Древнескандинавское слово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багги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— «узел» французы превратили в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баг –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«пакет». От слова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баг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произвели слово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багаж,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что означало «разные тюки с вещами». А у нас это слово   приобрело и другие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значения, например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 кладь,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перевозимая отдельно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от ее хозяина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пассажира.</a:t>
            </a:r>
          </a:p>
        </p:txBody>
      </p:sp>
      <p:pic>
        <p:nvPicPr>
          <p:cNvPr id="3" name="Picture 2" descr="http://www.walland.ru/fotos/1324259464_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396746"/>
            <a:ext cx="2915816" cy="2461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941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988840"/>
            <a:ext cx="32221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Arial" charset="0"/>
              <a:buNone/>
              <a:defRPr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багаж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багажник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багажный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548680"/>
            <a:ext cx="5150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Однокоренные</a:t>
            </a:r>
            <a:r>
              <a:rPr lang="ru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слова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24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404664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багаж</a:t>
            </a: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вещи</a:t>
            </a: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вязанка</a:t>
            </a:r>
          </a:p>
          <a:p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груз</a:t>
            </a:r>
          </a:p>
          <a:p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имущество</a:t>
            </a: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кладь</a:t>
            </a:r>
          </a:p>
          <a:p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клажа</a:t>
            </a: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куча</a:t>
            </a:r>
          </a:p>
          <a:p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ноша</a:t>
            </a:r>
          </a:p>
          <a:p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обуза</a:t>
            </a: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охапка</a:t>
            </a:r>
          </a:p>
          <a:p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поклажа</a:t>
            </a: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6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548680"/>
            <a:ext cx="4536504" cy="4525962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600" dirty="0"/>
              <a:t>  </a:t>
            </a:r>
            <a:endParaRPr lang="ru-RU" altLang="ru-RU" sz="3600" dirty="0"/>
          </a:p>
          <a:p>
            <a:pPr algn="ctr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ru-RU" altLang="ru-RU" sz="4400" b="1" dirty="0"/>
              <a:t>ч  у  л</a:t>
            </a:r>
          </a:p>
          <a:p>
            <a:pPr algn="ctr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ru-RU" altLang="ru-RU" sz="4400" b="1" dirty="0"/>
              <a:t> </a:t>
            </a:r>
          </a:p>
          <a:p>
            <a:pPr algn="ctr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ru-RU" altLang="ru-RU" sz="4400" b="1" dirty="0"/>
              <a:t>п  и  ц ы т</a:t>
            </a:r>
          </a:p>
          <a:p>
            <a:pPr algn="ctr">
              <a:lnSpc>
                <a:spcPct val="50000"/>
              </a:lnSpc>
              <a:buFont typeface="Wingdings" panose="05000000000000000000" pitchFamily="2" charset="2"/>
              <a:buNone/>
            </a:pPr>
            <a:endParaRPr lang="ru-RU" altLang="ru-RU" sz="4400" b="1" dirty="0"/>
          </a:p>
          <a:p>
            <a:pPr algn="ctr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ru-RU" altLang="ru-RU" sz="4400" b="1" dirty="0"/>
              <a:t>   х  а  д о  л  о</a:t>
            </a:r>
          </a:p>
          <a:p>
            <a:pPr algn="ctr">
              <a:lnSpc>
                <a:spcPct val="50000"/>
              </a:lnSpc>
              <a:buFont typeface="Wingdings" panose="05000000000000000000" pitchFamily="2" charset="2"/>
              <a:buNone/>
            </a:pPr>
            <a:endParaRPr lang="ru-RU" altLang="ru-RU" sz="4400" b="1" dirty="0"/>
          </a:p>
          <a:p>
            <a:pPr algn="ctr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ru-RU" altLang="ru-RU" sz="4400" b="1" dirty="0"/>
              <a:t>   л  и  у  ч</a:t>
            </a:r>
          </a:p>
          <a:p>
            <a:pPr algn="ctr">
              <a:lnSpc>
                <a:spcPct val="50000"/>
              </a:lnSpc>
              <a:buFont typeface="Wingdings" panose="05000000000000000000" pitchFamily="2" charset="2"/>
              <a:buNone/>
            </a:pPr>
            <a:endParaRPr lang="ru-RU" altLang="ru-RU" sz="4400" b="1" dirty="0"/>
          </a:p>
          <a:p>
            <a:pPr algn="ctr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ru-RU" altLang="ru-RU" sz="4400" b="1" dirty="0"/>
              <a:t>  ц и п т а </a:t>
            </a:r>
          </a:p>
          <a:p>
            <a:pPr algn="ctr">
              <a:lnSpc>
                <a:spcPct val="50000"/>
              </a:lnSpc>
              <a:buFont typeface="Wingdings" panose="05000000000000000000" pitchFamily="2" charset="2"/>
              <a:buNone/>
            </a:pPr>
            <a:endParaRPr lang="ru-RU" altLang="ru-RU" sz="4400" b="1" dirty="0"/>
          </a:p>
          <a:p>
            <a:pPr algn="ctr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ru-RU" altLang="ru-RU" sz="4400" b="1" dirty="0"/>
              <a:t>д  о  х  о  л</a:t>
            </a:r>
            <a:endParaRPr lang="ru-RU" altLang="ru-RU" sz="5400" dirty="0"/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5400" dirty="0"/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5400" dirty="0"/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5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5400" dirty="0"/>
              <a:t>  </a:t>
            </a:r>
          </a:p>
          <a:p>
            <a:pPr>
              <a:lnSpc>
                <a:spcPct val="80000"/>
              </a:lnSpc>
            </a:pPr>
            <a:endParaRPr lang="ru-RU" altLang="ru-RU" sz="5400" dirty="0"/>
          </a:p>
          <a:p>
            <a:pPr>
              <a:lnSpc>
                <a:spcPct val="80000"/>
              </a:lnSpc>
            </a:pPr>
            <a:endParaRPr lang="ru-RU" altLang="ru-RU" sz="1600" dirty="0"/>
          </a:p>
          <a:p>
            <a:pPr>
              <a:lnSpc>
                <a:spcPct val="80000"/>
              </a:lnSpc>
            </a:pPr>
            <a:endParaRPr lang="ru-RU" altLang="ru-RU" sz="1600" dirty="0"/>
          </a:p>
          <a:p>
            <a:pPr>
              <a:lnSpc>
                <a:spcPct val="80000"/>
              </a:lnSpc>
            </a:pPr>
            <a:endParaRPr lang="ru-RU" altLang="ru-RU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5580112" y="530416"/>
            <a:ext cx="1236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луч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0112" y="1361413"/>
            <a:ext cx="20441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птицы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2348880"/>
            <a:ext cx="23134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холода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1151" y="4243645"/>
            <a:ext cx="19127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птица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45459" y="5157192"/>
            <a:ext cx="1984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холод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45459" y="3256178"/>
            <a:ext cx="16065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лучи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844447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513" y="0"/>
            <a:ext cx="9233513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1412776"/>
            <a:ext cx="6336704" cy="1752600"/>
          </a:xfrm>
        </p:spPr>
        <p:txBody>
          <a:bodyPr>
            <a:noAutofit/>
          </a:bodyPr>
          <a:lstStyle/>
          <a:p>
            <a:pPr algn="l"/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урока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4400" b="1" i="1" dirty="0">
              <a:solidFill>
                <a:srgbClr val="FFFF00"/>
              </a:solidFill>
            </a:endParaRPr>
          </a:p>
          <a:p>
            <a:pPr algn="l"/>
            <a:r>
              <a:rPr lang="ru-RU" sz="4000" b="1" i="1" dirty="0" smtClean="0">
                <a:solidFill>
                  <a:srgbClr val="FFFF00"/>
                </a:solidFill>
              </a:rPr>
              <a:t>Изменение </a:t>
            </a:r>
            <a:r>
              <a:rPr lang="ru-RU" sz="4000" b="1" i="1" dirty="0">
                <a:solidFill>
                  <a:srgbClr val="FFFF00"/>
                </a:solidFill>
              </a:rPr>
              <a:t>имён существительных по числам.</a:t>
            </a:r>
          </a:p>
        </p:txBody>
      </p:sp>
    </p:spTree>
    <p:extLst>
      <p:ext uri="{BB962C8B-B14F-4D97-AF65-F5344CB8AC3E}">
        <p14:creationId xmlns:p14="http://schemas.microsoft.com/office/powerpoint/2010/main" val="28788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772816"/>
            <a:ext cx="818365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Обувь, мебель, ножницы, мёд, </a:t>
            </a:r>
          </a:p>
          <a:p>
            <a:r>
              <a:rPr lang="ru-RU" sz="4000" b="1" dirty="0" smtClean="0"/>
              <a:t>охота, каникулы, очки, сахар, </a:t>
            </a:r>
          </a:p>
          <a:p>
            <a:r>
              <a:rPr lang="ru-RU" sz="4000" b="1" dirty="0" smtClean="0"/>
              <a:t>золото, сани, брюки, помощь,</a:t>
            </a:r>
          </a:p>
          <a:p>
            <a:r>
              <a:rPr lang="ru-RU" sz="4000" b="1" dirty="0" smtClean="0"/>
              <a:t> темнота, весы.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21283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404664"/>
            <a:ext cx="2400267" cy="18002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94" y="3356992"/>
            <a:ext cx="1995216" cy="332402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199755"/>
            <a:ext cx="1656184" cy="248126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034" y="1196752"/>
            <a:ext cx="2293638" cy="149761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392" y="3665694"/>
            <a:ext cx="1950720" cy="270662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976" y="2064980"/>
            <a:ext cx="1691680" cy="169168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808" y="4343555"/>
            <a:ext cx="1801620" cy="23215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496" y="1483576"/>
            <a:ext cx="3404624" cy="2269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31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300</TotalTime>
  <Words>224</Words>
  <Application>Microsoft Office PowerPoint</Application>
  <PresentationFormat>Экран (4:3)</PresentationFormat>
  <Paragraphs>68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 стародавнее давнее   Жило-было первобытное  Не умели дикари писать  Не понимали: зачем корове   С утра до вечера чесали они  Не знали, как в булку превратить простое  Не понимали, что из искры появится  Что на ветру вождь развевает   Удивительное было это  Они гадали: зачем лошадке  Угнетало дикарей заботы  Да, нелегко им было жить в то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Изменение имён существительных по числам.</dc:title>
  <dc:creator>Маша)</dc:creator>
  <cp:lastModifiedBy>1</cp:lastModifiedBy>
  <cp:revision>36</cp:revision>
  <dcterms:created xsi:type="dcterms:W3CDTF">2013-04-18T16:52:02Z</dcterms:created>
  <dcterms:modified xsi:type="dcterms:W3CDTF">2016-01-22T04:43:02Z</dcterms:modified>
</cp:coreProperties>
</file>