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5" r:id="rId6"/>
    <p:sldId id="269" r:id="rId7"/>
    <p:sldId id="271" r:id="rId8"/>
    <p:sldId id="272" r:id="rId9"/>
    <p:sldId id="273" r:id="rId10"/>
    <p:sldId id="275" r:id="rId11"/>
    <p:sldId id="276" r:id="rId12"/>
    <p:sldId id="278" r:id="rId13"/>
    <p:sldId id="279" r:id="rId14"/>
    <p:sldId id="281" r:id="rId15"/>
    <p:sldId id="257" r:id="rId16"/>
    <p:sldId id="282" r:id="rId17"/>
    <p:sldId id="283" r:id="rId18"/>
    <p:sldId id="284" r:id="rId1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AD5C3E8-9582-4273-97EF-94003D0B20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5E8043-C1D6-4A77-B93B-D0EF5AED2BA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526AB-DE61-47DE-B622-7396084CF9AF}" type="slidenum">
              <a:rPr lang="ru-RU"/>
              <a:pPr/>
              <a:t>15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2DA5F6-3FB0-464C-BD97-310BB5B1E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EE30B5-16D6-4E76-AB6D-4B92CE7437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CD0503-AA57-481F-9DD5-67D895DA3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42819D-5EA2-4215-B67C-06A001C1D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0E48FB-69E9-487F-95D1-6AD42B2598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FD62D8-E002-4E32-90E5-7D48381856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37A802-CF47-4EAF-94C7-3A06449788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B87660-F17F-4591-A2F3-5BAD76DE94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984ACB-2243-4C1D-AA49-C62977911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0D1552-8090-4B17-B81F-EC6234601A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8730D1-09F0-4BE7-AE98-8E018329DF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BA0C2B8E-FA7C-463B-BB5F-A02D7AE5F2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1840" y="1187549"/>
            <a:ext cx="8569325" cy="216024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Оценивание результатов духовно-нравственного развития обучающихся.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76016" y="5147989"/>
            <a:ext cx="7056437" cy="1368152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Дядькина О.В.</a:t>
            </a:r>
          </a:p>
          <a:p>
            <a:pPr algn="r">
              <a:lnSpc>
                <a:spcPct val="100000"/>
              </a:lnSpc>
            </a:pPr>
            <a:r>
              <a:rPr lang="ru-RU" sz="2400" b="1" dirty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читель начальных классов </a:t>
            </a:r>
          </a:p>
          <a:p>
            <a:pPr algn="r">
              <a:lnSpc>
                <a:spcPct val="100000"/>
              </a:lnSpc>
            </a:pPr>
            <a:r>
              <a:rPr lang="ru-RU" sz="2400" b="1" dirty="0" smtClean="0">
                <a:ln w="1905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МБОУ «Гимназия №1»</a:t>
            </a:r>
            <a:endParaRPr lang="ru-RU" sz="2400" b="1" dirty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0402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838" y="4652968"/>
            <a:ext cx="3452635" cy="258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10402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1" y="4494217"/>
            <a:ext cx="3452636" cy="258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104026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151" y="1557324"/>
            <a:ext cx="3572272" cy="267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«Природа – наш дом»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00883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18" y="1557324"/>
            <a:ext cx="3334122" cy="250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D:\Фото\1 в класс 2010 год день здоровья\детские работы\DSC004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5101" y="2986083"/>
            <a:ext cx="4022113" cy="3016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«Природа – наш дом»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:\DCIM\104_PANA\P104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4" y="1637155"/>
            <a:ext cx="4550123" cy="341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фотографии\фото с телефона 29 05 2012\201111A0\23112011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97" y="3541711"/>
            <a:ext cx="4574727" cy="3430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«Красота спасет мир»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фотографии\фото с телефона 29 05 2012\201112A0\24122011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6051" y="1398573"/>
            <a:ext cx="5149010" cy="3861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D:\фотографии\фото с телефона 29 05 2012\201204A0\250420121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92918" y="1557324"/>
            <a:ext cx="3545810" cy="5318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35" y="287316"/>
            <a:ext cx="9072563" cy="125994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«Красота спасет мир»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P10703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68" y="1477949"/>
            <a:ext cx="4040828" cy="3030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10807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615" y="1477948"/>
            <a:ext cx="4154419" cy="311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108069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543" y="4097339"/>
            <a:ext cx="4521387" cy="3005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904408" y="2555701"/>
            <a:ext cx="2376647" cy="28051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1511920" y="2555701"/>
            <a:ext cx="2376647" cy="28051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1439912" y="2699717"/>
            <a:ext cx="2520280" cy="23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 eaLnBrk="0" hangingPunct="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СЛОВАХ</a:t>
            </a:r>
          </a:p>
          <a:p>
            <a:pPr algn="ctr" eaLnBrk="0" hangingPunct="0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Осознание ценностей, оценка поступков, высказывание своей позиции</a:t>
            </a:r>
            <a:endParaRPr lang="en-US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888184" y="2843733"/>
            <a:ext cx="938058" cy="130719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5218823" y="3639844"/>
            <a:ext cx="945059" cy="131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96296" y="2843733"/>
            <a:ext cx="939808" cy="130719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168104" y="755501"/>
            <a:ext cx="3456384" cy="208823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600152" y="1259557"/>
            <a:ext cx="2520280" cy="616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Принятие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048424" y="2699717"/>
            <a:ext cx="2119382" cy="15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pPr algn="ctr" eaLnBrk="0" hangingPunct="0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ДЕЛЕ</a:t>
            </a:r>
          </a:p>
          <a:p>
            <a:pPr algn="ctr" eaLnBrk="0" hangingPunct="0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Проявляться в действиях, поступках</a:t>
            </a:r>
            <a:endParaRPr lang="en-US" sz="16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14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264" y="1187549"/>
            <a:ext cx="3384376" cy="5182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872" y="1331566"/>
          <a:ext cx="8136914" cy="3679896"/>
        </p:xfrm>
        <a:graphic>
          <a:graphicData uri="http://schemas.openxmlformats.org/drawingml/2006/table">
            <a:tbl>
              <a:tblPr/>
              <a:tblGrid>
                <a:gridCol w="366808"/>
                <a:gridCol w="366808"/>
                <a:gridCol w="366808"/>
                <a:gridCol w="366808"/>
                <a:gridCol w="366808"/>
                <a:gridCol w="366808"/>
                <a:gridCol w="433946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  <a:gridCol w="366808"/>
              </a:tblGrid>
              <a:tr h="93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Код респондента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Характеристики нравственно – ценностных ориентаций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0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Патриотизм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Толерантность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(терпимость)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Стыдли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Чест</a:t>
                      </a: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Справед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ливость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Добро-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жела-тель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Эмпатия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(сочувствие)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Установка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 ЗОЖ  и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безопасность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кл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204" marR="4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5816" y="0"/>
            <a:ext cx="8569325" cy="827509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наблюдений на основе метода независимых характеристик «Нравственно – ценностные ориентации»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08064" y="5003973"/>
            <a:ext cx="7056437" cy="2088232"/>
          </a:xfrm>
        </p:spPr>
        <p:txBody>
          <a:bodyPr/>
          <a:lstStyle/>
          <a:p>
            <a:pPr algn="r"/>
            <a:r>
              <a:rPr lang="ru-RU" sz="1400" b="1" u="sng" dirty="0" smtClean="0"/>
              <a:t>Оценка результатов:</a:t>
            </a:r>
            <a:endParaRPr lang="ru-RU" sz="1400" dirty="0" smtClean="0"/>
          </a:p>
          <a:p>
            <a:pPr algn="r"/>
            <a:r>
              <a:rPr lang="ru-RU" sz="1400" dirty="0" smtClean="0"/>
              <a:t>Оценки от </a:t>
            </a:r>
            <a:r>
              <a:rPr lang="ru-RU" sz="1400" b="1" dirty="0" smtClean="0"/>
              <a:t>0 до 3 баллов</a:t>
            </a:r>
            <a:r>
              <a:rPr lang="ru-RU" sz="1400" dirty="0" smtClean="0"/>
              <a:t>  выставляют 1-3 наблюдателя каждый: классный руководитель, воспитатель, психолог, другие педагоги. Выводится средняя оценка.</a:t>
            </a:r>
          </a:p>
          <a:p>
            <a:pPr lvl="0" algn="r"/>
            <a:r>
              <a:rPr lang="ru-RU" sz="1400" dirty="0" smtClean="0"/>
              <a:t>этого качества в ребенке нет, 3 – качество хорошо сформировано (высокий уровень).</a:t>
            </a:r>
          </a:p>
          <a:p>
            <a:pPr lvl="0" algn="r"/>
            <a:r>
              <a:rPr lang="ru-RU" sz="1400" dirty="0" smtClean="0"/>
              <a:t>Оценки выставляются в ноябре 1 класса и в конце 4. Проводится сравнительный анализ.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5816" y="323453"/>
            <a:ext cx="9069387" cy="6336704"/>
          </a:xfrm>
        </p:spPr>
        <p:txBody>
          <a:bodyPr/>
          <a:lstStyle/>
          <a:p>
            <a:r>
              <a:rPr lang="ru-RU" sz="2000" b="1" u="sng" dirty="0" smtClean="0"/>
              <a:t>Задание на оценку усвоения нормы взаимопомощи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«Посуда»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Моральная дилемма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(норма взаимопомощи в конфликте с личными интересами)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u="sng" dirty="0" smtClean="0"/>
              <a:t>«Портфель»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Задание на выявление уровня моральной </a:t>
            </a:r>
            <a:r>
              <a:rPr lang="ru-RU" sz="2000" b="1" u="sng" dirty="0" err="1" smtClean="0"/>
              <a:t>децентрации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(Ж. Пиаже) </a:t>
            </a:r>
            <a:r>
              <a:rPr lang="ru-RU" sz="2000" b="1" i="1" u="sng" dirty="0" smtClean="0"/>
              <a:t>«Булочка»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u="sng" dirty="0" smtClean="0"/>
              <a:t>Задание на учет мотивов героев в решении моральной дилеммы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(модифицированная задача Ж. Пиаже, 2006) «Чашки»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Направления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воспитательной работы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defTabSz="1006194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– гражданин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006194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Жизнь дана на добрые дела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006194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  для себя и для других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006194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здоровом теле – здоровый дух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006194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«Природа – наш 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defTabSz="1006194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«Красота спасет 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«Я – гражданин»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IMG_09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68" y="1319197"/>
            <a:ext cx="3175354" cy="238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09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1" y="4720754"/>
            <a:ext cx="4258194" cy="239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16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89" y="1239822"/>
            <a:ext cx="3175353" cy="238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17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221" y="4414841"/>
            <a:ext cx="3387044" cy="2540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E:\фото\DSCF34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020" y="2271703"/>
            <a:ext cx="3095969" cy="2321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«Я – гражданин»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P10207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1" y="1319198"/>
            <a:ext cx="3731037" cy="2797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10207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35" y="4277242"/>
            <a:ext cx="3651656" cy="2738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getImage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394" y="2033577"/>
            <a:ext cx="4551338" cy="341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«Жизнь дана на добрые дела»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H:\ФОТО 3-г\День рождения класса в Галактике\SDC13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19" y="1319577"/>
            <a:ext cx="3928939" cy="2946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H:\ФОТО 3-г\День рождения класса в Галактике\SDC13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616" y="1319634"/>
            <a:ext cx="3862038" cy="289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:\DCIM\103_PANA\P10309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8" y="4414841"/>
            <a:ext cx="3770171" cy="2827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H:\DCIM\103_PANA\P10309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000" y="4571017"/>
            <a:ext cx="3755501" cy="250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«Труд для себя и для других»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H:\3-в фото\Тальцы\P1040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479" y="4335466"/>
            <a:ext cx="3981343" cy="2985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2" descr="H:\3-в фото\Тальцы\P10407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123" y="1477949"/>
            <a:ext cx="3492175" cy="261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9" name="Picture 3" descr="H:\ФОТО 3-г\на фабрике мороженого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69" y="1478687"/>
            <a:ext cx="4664622" cy="3498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819" y="4097340"/>
            <a:ext cx="4300162" cy="3224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8"/>
            <a:ext cx="9072563" cy="9370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«В здоровом теле – здоровый дух»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SDC114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86" y="1398573"/>
            <a:ext cx="3889807" cy="291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User\Pictures\2012-03-25\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3586" y="4333786"/>
            <a:ext cx="3810423" cy="2857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5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697" y="1477948"/>
            <a:ext cx="4323622" cy="576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«В здоровом теле – здоровый дух»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Папа, мама и я - дружная семья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2" y="1319198"/>
            <a:ext cx="3752890" cy="2814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45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51" y="4494217"/>
            <a:ext cx="3704578" cy="2778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D:\Фото\1 в класс 2010 год день здоровья\открытый урок\SDC119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610470">
            <a:off x="4643393" y="2827332"/>
            <a:ext cx="4833400" cy="2716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 descr="H:\ФОТО 3-г\Мама, папа, я-спортивная семья 3-а и 3-г\DSC000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2639">
            <a:off x="467712" y="708724"/>
            <a:ext cx="5001810" cy="3750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0" name="Picture 8" descr="H:\P1010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788" y="3065459"/>
            <a:ext cx="5721652" cy="4232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292</Words>
  <Application>Microsoft Office PowerPoint</Application>
  <PresentationFormat>Произвольный</PresentationFormat>
  <Paragraphs>85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Оценивание результатов духовно-нравственного развития обучающихся.</vt:lpstr>
      <vt:lpstr>Направления  воспитательной работы</vt:lpstr>
      <vt:lpstr>«Я – гражданин»</vt:lpstr>
      <vt:lpstr>«Я – гражданин»</vt:lpstr>
      <vt:lpstr>«Жизнь дана на добрые дела»</vt:lpstr>
      <vt:lpstr>«Труд для себя и для других»</vt:lpstr>
      <vt:lpstr>«В здоровом теле – здоровый дух»</vt:lpstr>
      <vt:lpstr>«В здоровом теле – здоровый дух»</vt:lpstr>
      <vt:lpstr>Презентация PowerPoint</vt:lpstr>
      <vt:lpstr>«Природа – наш дом»</vt:lpstr>
      <vt:lpstr>«Природа – наш дом»</vt:lpstr>
      <vt:lpstr>«Красота спасет мир»</vt:lpstr>
      <vt:lpstr>«Красота спасет мир»</vt:lpstr>
      <vt:lpstr>Презентация PowerPoint</vt:lpstr>
      <vt:lpstr>Презентация PowerPoint</vt:lpstr>
      <vt:lpstr>  Карта наблюдений на основе метода независимых характеристик «Нравственно – ценностные ориентации» </vt:lpstr>
      <vt:lpstr>Задание на оценку усвоения нормы взаимопомощи «Посуда»  Моральная дилемма (норма взаимопомощи в конфликте с личными интересами) «Портфель»  Задание на выявление уровня моральной децентрации (Ж. Пиаже) «Булочка»  Задание на учет мотивов героев в решении моральной дилеммы (модифицированная задача Ж. Пиаже, 2006) «Чашки»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 результатов духовно-нравственного развития обучающихся.</dc:title>
  <dc:creator>Светлана Дядькина</dc:creator>
  <cp:lastModifiedBy>Светлана Дядькина</cp:lastModifiedBy>
  <cp:revision>11</cp:revision>
  <cp:lastPrinted>1601-01-01T00:00:00Z</cp:lastPrinted>
  <dcterms:created xsi:type="dcterms:W3CDTF">2010-10-10T19:34:18Z</dcterms:created>
  <dcterms:modified xsi:type="dcterms:W3CDTF">2016-02-03T17:00:59Z</dcterms:modified>
</cp:coreProperties>
</file>