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39BEA7-3CA6-4470-9536-E94AFA84771F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7BDCD1-F42A-4455-8538-A14964B3E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990656" cy="324035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Растения Новгородской области,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занесенные в Красную Книгу Российской Федерации.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4534272" cy="122413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700" dirty="0" err="1" smtClean="0">
                <a:solidFill>
                  <a:srgbClr val="002060"/>
                </a:solidFill>
              </a:rPr>
              <a:t>Тройнова</a:t>
            </a:r>
            <a:r>
              <a:rPr lang="ru-RU" sz="1700" dirty="0" smtClean="0">
                <a:solidFill>
                  <a:srgbClr val="002060"/>
                </a:solidFill>
              </a:rPr>
              <a:t> Виктория Борисовна</a:t>
            </a:r>
          </a:p>
          <a:p>
            <a:pPr algn="l">
              <a:spcBef>
                <a:spcPts val="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l">
              <a:spcBef>
                <a:spcPts val="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ГОБОУ </a:t>
            </a:r>
            <a:r>
              <a:rPr lang="ru-RU" sz="1700" smtClean="0">
                <a:solidFill>
                  <a:srgbClr val="002060"/>
                </a:solidFill>
              </a:rPr>
              <a:t>ЦППРК </a:t>
            </a:r>
            <a:endParaRPr lang="ru-RU" sz="1700" dirty="0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700" dirty="0" smtClean="0">
                <a:solidFill>
                  <a:srgbClr val="002060"/>
                </a:solidFill>
              </a:rPr>
              <a:t>Великий Новгород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трышник обожже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240360" cy="53521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610669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Ятрышник обожженный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3100" b="0" dirty="0" smtClean="0">
                <a:solidFill>
                  <a:srgbClr val="002060"/>
                </a:solidFill>
              </a:rPr>
              <a:t>Численность вида сокращается из-за сбора его в качестве декоративного, при хозяйственном использовании земель. С целью охраны он внесен в Красные книги Украины, Латвии, Эстонии, России.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50_html_m70396c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47974" y="2636912"/>
            <a:ext cx="2556474" cy="37167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Ряд видов растений Новгородской области взяты под особую охрану.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Занесены в Красную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книгу Новгородской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области.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нерин башмачок настоящ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9"/>
            <a:ext cx="4274839" cy="28427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/>
            </a:r>
            <a:br>
              <a:rPr lang="ru-RU" sz="36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FF0000"/>
                </a:solidFill>
              </a:rPr>
              <a:t/>
            </a:r>
            <a:br>
              <a:rPr lang="ru-RU" sz="36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FF0000"/>
                </a:solidFill>
              </a:rPr>
              <a:t/>
            </a:r>
            <a:br>
              <a:rPr lang="ru-RU" sz="36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FF0000"/>
                </a:solidFill>
              </a:rPr>
              <a:t/>
            </a:r>
            <a:br>
              <a:rPr lang="ru-RU" sz="36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FF0000"/>
                </a:solidFill>
              </a:rPr>
              <a:t>Венерин башмачок</a:t>
            </a:r>
            <a:br>
              <a:rPr lang="ru-RU" sz="3600" b="0" dirty="0" smtClean="0">
                <a:solidFill>
                  <a:srgbClr val="FF0000"/>
                </a:solidFill>
              </a:rPr>
            </a:br>
            <a:r>
              <a:rPr lang="ru-RU" sz="2800" b="0" dirty="0" smtClean="0">
                <a:solidFill>
                  <a:srgbClr val="002060"/>
                </a:solidFill>
              </a:rPr>
              <a:t>- одна из красивейших орхидей умеренного пояса, поэтому она издавна уничтожалась как при сборе на букеты, так и при выкопке корневищ для переноса растения в сады любителей. </a:t>
            </a:r>
            <a:endParaRPr lang="ru-RU" sz="28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яной орех плавающ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7309" y="3645024"/>
            <a:ext cx="4246974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7715200" cy="5040560"/>
          </a:xfrm>
        </p:spPr>
        <p:txBody>
          <a:bodyPr/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Водяной орех плавающий,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или </a:t>
            </a:r>
            <a:r>
              <a:rPr lang="ru-RU" sz="3200" b="0" dirty="0" err="1" smtClean="0">
                <a:solidFill>
                  <a:srgbClr val="002060"/>
                </a:solidFill>
              </a:rPr>
              <a:t>Чили́м</a:t>
            </a:r>
            <a:r>
              <a:rPr lang="ru-RU" sz="3200" b="0" dirty="0" smtClean="0">
                <a:solidFill>
                  <a:srgbClr val="002060"/>
                </a:solidFill>
              </a:rPr>
              <a:t>, или </a:t>
            </a:r>
            <a:r>
              <a:rPr lang="ru-RU" sz="3200" b="0" dirty="0" err="1" smtClean="0">
                <a:solidFill>
                  <a:srgbClr val="002060"/>
                </a:solidFill>
              </a:rPr>
              <a:t>Рогу́льник</a:t>
            </a:r>
            <a:r>
              <a:rPr lang="ru-RU" sz="3200" b="0" dirty="0" smtClean="0">
                <a:solidFill>
                  <a:srgbClr val="002060"/>
                </a:solidFill>
              </a:rPr>
              <a:t> </a:t>
            </a:r>
            <a:r>
              <a:rPr lang="ru-RU" sz="3200" b="0" dirty="0" err="1" smtClean="0">
                <a:solidFill>
                  <a:srgbClr val="002060"/>
                </a:solidFill>
              </a:rPr>
              <a:t>пла́вающий</a:t>
            </a:r>
            <a:r>
              <a:rPr lang="ru-RU" sz="3200" b="0" dirty="0" smtClean="0">
                <a:solidFill>
                  <a:srgbClr val="002060"/>
                </a:solidFill>
              </a:rPr>
              <a:t>, </a:t>
            </a:r>
            <a:r>
              <a:rPr lang="ru-RU" sz="3200" b="0" dirty="0" err="1" smtClean="0">
                <a:solidFill>
                  <a:srgbClr val="002060"/>
                </a:solidFill>
              </a:rPr>
              <a:t>или</a:t>
            </a:r>
            <a:r>
              <a:rPr lang="ru-RU" sz="3200" b="0" dirty="0" smtClean="0">
                <a:solidFill>
                  <a:srgbClr val="002060"/>
                </a:solidFill>
              </a:rPr>
              <a:t> Чёртов орех.</a:t>
            </a:r>
            <a:br>
              <a:rPr lang="ru-RU" sz="3200" b="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Растёт в озёрах, заводях и старицах медленно текущих</a:t>
            </a:r>
            <a:br>
              <a:rPr lang="ru-RU" sz="3200" b="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рек, вырастает </a:t>
            </a:r>
            <a:br>
              <a:rPr lang="ru-RU" sz="3200" b="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до 5 м в длину.  </a:t>
            </a:r>
            <a:r>
              <a:rPr lang="ru-RU" sz="3600" b="0" dirty="0" smtClean="0">
                <a:solidFill>
                  <a:srgbClr val="002060"/>
                </a:solidFill>
              </a:rPr>
              <a:t/>
            </a:r>
            <a:br>
              <a:rPr lang="ru-RU" sz="3600" b="0" dirty="0" smtClean="0">
                <a:solidFill>
                  <a:srgbClr val="002060"/>
                </a:solidFill>
              </a:rPr>
            </a:br>
            <a:endParaRPr lang="ru-RU" sz="36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жевик коралловидны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3941" y="2924944"/>
            <a:ext cx="4625487" cy="34691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 fontScale="90000"/>
          </a:bodyPr>
          <a:lstStyle/>
          <a:p>
            <a:r>
              <a:rPr lang="ru-RU" sz="4400" b="0" dirty="0" err="1" smtClean="0">
                <a:solidFill>
                  <a:srgbClr val="FF0000"/>
                </a:solidFill>
              </a:rPr>
              <a:t>Ежовик</a:t>
            </a:r>
            <a:r>
              <a:rPr lang="ru-RU" sz="4400" b="0" dirty="0" smtClean="0">
                <a:solidFill>
                  <a:srgbClr val="FF0000"/>
                </a:solidFill>
              </a:rPr>
              <a:t> коралловидный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2700" b="0" dirty="0" smtClean="0">
                <a:solidFill>
                  <a:srgbClr val="002060"/>
                </a:solidFill>
              </a:rPr>
              <a:t>- съедобный гриб. Плодовые тела неправильной формы, состоят из коралловидных «веточек». Верхняя поверхность светло-бежевая или желтоватая, с возрастом приобретает более темный оттенок. На нижней поверхности расположены </a:t>
            </a:r>
            <a:br>
              <a:rPr lang="ru-RU" sz="2700" b="0" dirty="0" smtClean="0">
                <a:solidFill>
                  <a:srgbClr val="002060"/>
                </a:solidFill>
              </a:rPr>
            </a:br>
            <a:r>
              <a:rPr lang="ru-RU" sz="2700" b="0" dirty="0" smtClean="0">
                <a:solidFill>
                  <a:srgbClr val="002060"/>
                </a:solidFill>
              </a:rPr>
              <a:t>многочисленные </a:t>
            </a:r>
            <a:br>
              <a:rPr lang="ru-RU" sz="2700" b="0" dirty="0" smtClean="0">
                <a:solidFill>
                  <a:srgbClr val="002060"/>
                </a:solidFill>
              </a:rPr>
            </a:br>
            <a:r>
              <a:rPr lang="ru-RU" sz="2700" b="0" dirty="0" smtClean="0">
                <a:solidFill>
                  <a:srgbClr val="002060"/>
                </a:solidFill>
              </a:rPr>
              <a:t>тонкие разветвленные</a:t>
            </a:r>
            <a:br>
              <a:rPr lang="ru-RU" sz="2700" b="0" dirty="0" smtClean="0">
                <a:solidFill>
                  <a:srgbClr val="002060"/>
                </a:solidFill>
              </a:rPr>
            </a:br>
            <a:r>
              <a:rPr lang="ru-RU" sz="2700" b="0" dirty="0" smtClean="0">
                <a:solidFill>
                  <a:srgbClr val="002060"/>
                </a:solidFill>
              </a:rPr>
              <a:t>свисающие вниз</a:t>
            </a:r>
            <a:br>
              <a:rPr lang="ru-RU" sz="2700" b="0" dirty="0" smtClean="0">
                <a:solidFill>
                  <a:srgbClr val="002060"/>
                </a:solidFill>
              </a:rPr>
            </a:br>
            <a:r>
              <a:rPr lang="ru-RU" sz="2700" b="0" dirty="0" err="1" smtClean="0">
                <a:solidFill>
                  <a:srgbClr val="002060"/>
                </a:solidFill>
              </a:rPr>
              <a:t>шипики</a:t>
            </a:r>
            <a:r>
              <a:rPr lang="ru-RU" sz="2700" b="0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липсо лукович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13422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6178698"/>
          </a:xfrm>
        </p:spPr>
        <p:txBody>
          <a:bodyPr>
            <a:normAutofit fontScale="90000"/>
          </a:bodyPr>
          <a:lstStyle/>
          <a:p>
            <a:r>
              <a:rPr lang="ru-RU" sz="4900" b="0" dirty="0" smtClean="0">
                <a:solidFill>
                  <a:srgbClr val="FF0000"/>
                </a:solidFill>
              </a:rPr>
              <a:t>Калипсо луковичная </a:t>
            </a:r>
            <a:br>
              <a:rPr lang="ru-RU" sz="49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FF0000"/>
                </a:solidFill>
              </a:rPr>
              <a:t/>
            </a:r>
            <a:br>
              <a:rPr lang="ru-RU" sz="36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Цветок с приятным нежным запахом. Распространен в тенистых мшистых хвойных лесах, часто среди поваленных деревьев, иногда на заболоченных участках.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бария легоч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611335"/>
            <a:ext cx="4132890" cy="275580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err="1" smtClean="0">
                <a:solidFill>
                  <a:srgbClr val="FF0000"/>
                </a:solidFill>
              </a:rPr>
              <a:t>Лобария</a:t>
            </a:r>
            <a:r>
              <a:rPr lang="ru-RU" sz="4400" b="0" dirty="0" smtClean="0">
                <a:solidFill>
                  <a:srgbClr val="FF0000"/>
                </a:solidFill>
              </a:rPr>
              <a:t> легочная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- лишайник. Раньше, из-за сходства внешнего облика этого лишайника с тканью лёгкого, его применяли при лечении лёгочных болезней. В настоящее время 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используют только 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в парфюмерной 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промышленности.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обелия Дортм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264282"/>
            <a:ext cx="4176539" cy="31231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Лобелия </a:t>
            </a:r>
            <a:r>
              <a:rPr lang="ru-RU" sz="4400" b="0" dirty="0" err="1" smtClean="0">
                <a:solidFill>
                  <a:srgbClr val="FF0000"/>
                </a:solidFill>
              </a:rPr>
              <a:t>Дортмана</a:t>
            </a:r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редкое прибрежно-водное растение. Является индикатором чистоты воды.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дбородник безлист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7"/>
            <a:ext cx="4234415" cy="31758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err="1" smtClean="0">
                <a:solidFill>
                  <a:srgbClr val="FF0000"/>
                </a:solidFill>
              </a:rPr>
              <a:t>Надбородник</a:t>
            </a:r>
            <a:r>
              <a:rPr lang="ru-RU" sz="4400" b="0" dirty="0" smtClean="0">
                <a:solidFill>
                  <a:srgbClr val="FF0000"/>
                </a:solidFill>
              </a:rPr>
              <a:t> 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smtClean="0">
                <a:solidFill>
                  <a:srgbClr val="FF0000"/>
                </a:solidFill>
              </a:rPr>
              <a:t>безлистный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4400" b="0" dirty="0" smtClean="0">
                <a:solidFill>
                  <a:srgbClr val="FF0000"/>
                </a:solidFill>
              </a:rPr>
              <a:t/>
            </a:r>
            <a:br>
              <a:rPr lang="ru-RU" sz="4400" b="0" dirty="0" smtClean="0">
                <a:solidFill>
                  <a:srgbClr val="FF000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Жизненные циклы 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r>
              <a:rPr lang="ru-RU" sz="3600" b="0" dirty="0" err="1" smtClean="0">
                <a:solidFill>
                  <a:srgbClr val="002060"/>
                </a:solidFill>
              </a:rPr>
              <a:t>надбородников</a:t>
            </a:r>
            <a:r>
              <a:rPr lang="ru-RU" sz="3600" b="0" dirty="0" smtClean="0">
                <a:solidFill>
                  <a:srgbClr val="002060"/>
                </a:solidFill>
              </a:rPr>
              <a:t> </a:t>
            </a:r>
            <a:br>
              <a:rPr lang="ru-RU" sz="3600" b="0" dirty="0" smtClean="0">
                <a:solidFill>
                  <a:srgbClr val="002060"/>
                </a:solidFill>
              </a:rPr>
            </a:br>
            <a:r>
              <a:rPr lang="ru-RU" sz="3600" b="0" dirty="0" smtClean="0">
                <a:solidFill>
                  <a:srgbClr val="002060"/>
                </a:solidFill>
              </a:rPr>
              <a:t>до сих пор изучены очень слабо. Иногда эти растения годами не подают признаков жизни. Более того, они часто даже цветут под землей!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36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Растения Новгородской области,  занесенные в Красную Книгу Российской Федерации.</vt:lpstr>
      <vt:lpstr>Ряд видов растений Новгородской области взяты под особую охрану. Занесены в Красную книгу Новгородской  области. </vt:lpstr>
      <vt:lpstr>    Венерин башмачок - одна из красивейших орхидей умеренного пояса, поэтому она издавна уничтожалась как при сборе на букеты, так и при выкопке корневищ для переноса растения в сады любителей. </vt:lpstr>
      <vt:lpstr>Водяной орех плавающий, или Чили́м, или Рогу́льник пла́вающий, или Чёртов орех. Растёт в озёрах, заводях и старицах медленно текущих рек, вырастает  до 5 м в длину.   </vt:lpstr>
      <vt:lpstr>Ежовик коралловидный - съедобный гриб. Плодовые тела неправильной формы, состоят из коралловидных «веточек». Верхняя поверхность светло-бежевая или желтоватая, с возрастом приобретает более темный оттенок. На нижней поверхности расположены  многочисленные  тонкие разветвленные свисающие вниз шипики.  </vt:lpstr>
      <vt:lpstr>Калипсо луковичная   Цветок с приятным нежным запахом. Распространен в тенистых мшистых хвойных лесах, часто среди поваленных деревьев, иногда на заболоченных участках. </vt:lpstr>
      <vt:lpstr>  Лобария легочная  - лишайник. Раньше, из-за сходства внешнего облика этого лишайника с тканью лёгкого, его применяли при лечении лёгочных болезней. В настоящее время  используют только  в парфюмерной  промышленности.    </vt:lpstr>
      <vt:lpstr>Лобелия Дортмана редкое прибрежно-водное растение. Является индикатором чистоты воды.   </vt:lpstr>
      <vt:lpstr> Надбородник  безлистный  Жизненные циклы  надбородников  до сих пор изучены очень слабо. Иногда эти растения годами не подают признаков жизни. Более того, они часто даже цветут под землей!  </vt:lpstr>
      <vt:lpstr>Ятрышник обожженный  Численность вида сокращается из-за сбора его в качестве декоративного, при хозяйственном использовании земель. С целью охраны он внесен в Красные книги Украины, Латвии, Эстонии, России.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Новгородской области,  занесенные в Красную Книгу Российской Федерации.</dc:title>
  <dc:creator>Тамара</dc:creator>
  <cp:lastModifiedBy>Тамара</cp:lastModifiedBy>
  <cp:revision>9</cp:revision>
  <dcterms:created xsi:type="dcterms:W3CDTF">2013-08-06T11:55:25Z</dcterms:created>
  <dcterms:modified xsi:type="dcterms:W3CDTF">2016-02-03T19:06:29Z</dcterms:modified>
</cp:coreProperties>
</file>