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5"/>
  </p:notesMasterIdLst>
  <p:sldIdLst>
    <p:sldId id="258" r:id="rId3"/>
    <p:sldId id="275" r:id="rId4"/>
    <p:sldId id="273" r:id="rId5"/>
    <p:sldId id="262" r:id="rId6"/>
    <p:sldId id="272" r:id="rId7"/>
    <p:sldId id="269" r:id="rId8"/>
    <p:sldId id="259" r:id="rId9"/>
    <p:sldId id="260" r:id="rId10"/>
    <p:sldId id="267" r:id="rId11"/>
    <p:sldId id="268" r:id="rId12"/>
    <p:sldId id="263" r:id="rId13"/>
    <p:sldId id="270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333" autoAdjust="0"/>
    <p:restoredTop sz="94600"/>
  </p:normalViewPr>
  <p:slideViewPr>
    <p:cSldViewPr>
      <p:cViewPr varScale="1">
        <p:scale>
          <a:sx n="73" d="100"/>
          <a:sy n="73" d="100"/>
        </p:scale>
        <p:origin x="-139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5BA5796-91B4-4716-BBEF-F3126FD470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CF8654-4C3E-47DD-8C8B-A234E38199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D3F5B0-793D-4F26-99C3-C80FCA614A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59DF1-0388-4F40-A126-58F94484E3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91202-2E7C-4793-95A4-DE16008D08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DAB013-CA38-4862-AE84-08C63D6364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75758-8022-435B-AEDE-4EE8C3DB5C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55BA28-39DE-4BB6-988B-49E6BC18F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FB1350-9967-4ECA-AA98-15D3B10D21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FB1317-E4E1-44AE-9F67-F4A96B690E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9A8FD-0C01-4D27-B3F3-4828AD0A5E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14EAA-B270-4937-AFCE-5E4B36EC7C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F107B-540A-4260-9915-C38EC99CEF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E03CEB-EF0A-416D-80C2-5A759A81C4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854F9B-BFF3-492E-80AB-4C518A2FD2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BC594-23EE-44F3-B256-AEE1F3AED8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12CCF-FF4F-4478-955A-36DBF8AF5D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65C1E-BF45-460E-B832-B2FB66FCDD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88928B-0149-433B-9D7B-9AF72A7488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769413-6AA2-4882-8A62-9AFA0404C2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1F9DCD-5A47-4709-B4F3-04C644A553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6C1F4F-7265-4B33-9664-74AADB43B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1181E1-DE42-494A-830A-195D5EF48A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3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89BE7CD-65EA-459C-B5EA-7CF2E5917D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B3348D8-B9B6-43FF-ABF0-9D659C479F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sa\Documents\&#1082;&#1086;&#1085;&#1089;&#1087;&#1077;&#1082;&#1090;&#1099;%20&#1091;&#1088;&#1086;&#1082;&#1086;&#1074;\&#1088;&#1091;&#1089;&#1089;&#1082;&#1080;&#1081;%20&#1103;&#1079;&#1099;&#1082;\4%20&#1082;&#1083;&#1072;&#1089;&#1089;\&#1088;&#1091;&#1089;&#1089;&#1082;&#1080;&#1081;%20&#1103;&#1079;&#1099;&#1082;\78-\&#1086;&#1090;&#1082;&#1088;&#1099;&#1090;&#1099;&#1081;%20&#1091;&#1088;&#1086;&#1082;%204&#1041;\priboy\&#1055;&#1056;&#1048;&#1041;&#1054;&#1049;%20&#1048;%20&#1050;&#1056;&#1048;&#1050;%20&#1063;&#1040;&#1045;&#1050;.mp3" TargetMode="Externa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0" y="1142984"/>
            <a:ext cx="9144000" cy="1714512"/>
          </a:xfrm>
        </p:spPr>
        <p:txBody>
          <a:bodyPr/>
          <a:lstStyle/>
          <a:p>
            <a:pPr algn="ctr" eaLnBrk="1" hangingPunct="1"/>
            <a:r>
              <a:rPr lang="ru-RU" sz="4400" b="1" dirty="0" smtClean="0">
                <a:solidFill>
                  <a:srgbClr val="FF0000"/>
                </a:solidFill>
              </a:rPr>
              <a:t>Тема урока: </a:t>
            </a:r>
            <a:br>
              <a:rPr lang="ru-RU" sz="4400" b="1" dirty="0" smtClean="0">
                <a:solidFill>
                  <a:srgbClr val="FF0000"/>
                </a:solidFill>
              </a:rPr>
            </a:br>
            <a:r>
              <a:rPr lang="ru-RU" sz="4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 такое местоимение?</a:t>
            </a: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4000496" y="3714752"/>
            <a:ext cx="4357692" cy="2668586"/>
          </a:xfrm>
        </p:spPr>
        <p:txBody>
          <a:bodyPr/>
          <a:lstStyle/>
          <a:p>
            <a:pPr algn="r" eaLnBrk="1" hangingPunct="1">
              <a:buNone/>
            </a:pPr>
            <a:r>
              <a:rPr lang="ru-RU" dirty="0" smtClean="0"/>
              <a:t>Урок разработала </a:t>
            </a:r>
          </a:p>
          <a:p>
            <a:pPr algn="r" eaLnBrk="1" hangingPunct="1">
              <a:buNone/>
            </a:pPr>
            <a:r>
              <a:rPr lang="ru-RU" dirty="0" smtClean="0"/>
              <a:t>Трофимова Ольга Анатольевна </a:t>
            </a:r>
          </a:p>
          <a:p>
            <a:pPr algn="r">
              <a:buNone/>
            </a:pPr>
            <a:r>
              <a:rPr lang="ru-RU" dirty="0" smtClean="0"/>
              <a:t>учитель начальных классов МБОУ </a:t>
            </a:r>
            <a:r>
              <a:rPr lang="ru-RU" smtClean="0"/>
              <a:t>СОШ </a:t>
            </a:r>
            <a:r>
              <a:rPr lang="ru-RU" smtClean="0"/>
              <a:t>№</a:t>
            </a:r>
            <a:r>
              <a:rPr lang="ru-RU" dirty="0" smtClean="0"/>
              <a:t>155 </a:t>
            </a:r>
          </a:p>
          <a:p>
            <a:pPr algn="r" eaLnBrk="1" hangingPunct="1">
              <a:buNone/>
            </a:pPr>
            <a:r>
              <a:rPr lang="ru-RU" dirty="0" smtClean="0"/>
              <a:t>г. о. Самара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3286124"/>
            <a:ext cx="7929618" cy="1143008"/>
          </a:xfrm>
        </p:spPr>
        <p:txBody>
          <a:bodyPr/>
          <a:lstStyle/>
          <a:p>
            <a:pPr>
              <a:buNone/>
            </a:pPr>
            <a:endParaRPr lang="ru-RU" sz="3200" dirty="0" smtClean="0"/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Она – в</a:t>
            </a:r>
            <a:r>
              <a:rPr lang="ru-RU" sz="3200" u="sng" dirty="0" smtClean="0">
                <a:solidFill>
                  <a:srgbClr val="FF0000"/>
                </a:solidFill>
              </a:rPr>
              <a:t>место имени </a:t>
            </a:r>
            <a:r>
              <a:rPr lang="ru-RU" sz="3200" u="sng" dirty="0" smtClean="0"/>
              <a:t>существительного</a:t>
            </a:r>
          </a:p>
          <a:p>
            <a:pPr>
              <a:buNone/>
            </a:pPr>
            <a:endParaRPr lang="ru-RU" sz="3200" u="sng" dirty="0" smtClean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357290" y="285728"/>
            <a:ext cx="7305695" cy="868346"/>
          </a:xfrm>
        </p:spPr>
        <p:txBody>
          <a:bodyPr/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МЕСТОИМЕНИЕ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1857364"/>
            <a:ext cx="72866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dirty="0" smtClean="0">
                <a:solidFill>
                  <a:srgbClr val="FF0000"/>
                </a:solidFill>
              </a:rPr>
              <a:t> Чайка </a:t>
            </a:r>
            <a:r>
              <a:rPr lang="ru-RU" sz="3200" dirty="0" smtClean="0"/>
              <a:t>обитает на морях </a:t>
            </a:r>
            <a:r>
              <a:rPr lang="ru-RU" sz="3200" smtClean="0"/>
              <a:t>и на реках</a:t>
            </a:r>
            <a:r>
              <a:rPr lang="ru-RU" sz="3200" dirty="0" smtClean="0"/>
              <a:t>. </a:t>
            </a:r>
          </a:p>
          <a:p>
            <a:pPr>
              <a:buNone/>
            </a:pPr>
            <a:r>
              <a:rPr lang="ru-RU" sz="3200" dirty="0" smtClean="0">
                <a:solidFill>
                  <a:srgbClr val="FF0000"/>
                </a:solidFill>
              </a:rPr>
              <a:t>  Она </a:t>
            </a:r>
            <a:r>
              <a:rPr lang="ru-RU" sz="3200" dirty="0" smtClean="0"/>
              <a:t>питается рыбой.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28662" y="3714752"/>
            <a:ext cx="609070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Чайка – имя  существительное</a:t>
            </a:r>
            <a:endParaRPr lang="ru-RU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9" y="1643050"/>
            <a:ext cx="8072494" cy="4483113"/>
          </a:xfrm>
        </p:spPr>
        <p:txBody>
          <a:bodyPr/>
          <a:lstStyle/>
          <a:p>
            <a:pPr algn="ctr">
              <a:buNone/>
            </a:pPr>
            <a:r>
              <a:rPr lang="ru-RU" sz="3600" i="1" dirty="0" smtClean="0">
                <a:solidFill>
                  <a:srgbClr val="FF0000"/>
                </a:solidFill>
              </a:rPr>
              <a:t>Я о себе такого мнения:</a:t>
            </a:r>
            <a:endParaRPr lang="ru-RU" sz="36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3600" i="1" dirty="0" smtClean="0">
                <a:solidFill>
                  <a:srgbClr val="FF0000"/>
                </a:solidFill>
              </a:rPr>
              <a:t>Огромна роль местоимения!</a:t>
            </a:r>
            <a:endParaRPr lang="ru-RU" sz="36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3600" i="1" dirty="0" smtClean="0">
                <a:solidFill>
                  <a:srgbClr val="FF0000"/>
                </a:solidFill>
              </a:rPr>
              <a:t>Я делу отдаюсь сполна,</a:t>
            </a:r>
            <a:endParaRPr lang="ru-RU" sz="36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3600" i="1" dirty="0" smtClean="0">
                <a:solidFill>
                  <a:srgbClr val="FF0000"/>
                </a:solidFill>
              </a:rPr>
              <a:t>Я заменяю имена!</a:t>
            </a:r>
            <a:endParaRPr lang="ru-RU" sz="3600" dirty="0" smtClean="0">
              <a:solidFill>
                <a:srgbClr val="FF0000"/>
              </a:solidFill>
            </a:endParaRPr>
          </a:p>
          <a:p>
            <a:pPr algn="ctr"/>
            <a:endParaRPr lang="ru-RU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7" y="274638"/>
            <a:ext cx="7000924" cy="796908"/>
          </a:xfrm>
        </p:spPr>
        <p:txBody>
          <a:bodyPr/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Памятка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600200"/>
            <a:ext cx="8501122" cy="4525963"/>
          </a:xfrm>
        </p:spPr>
        <p:txBody>
          <a:bodyPr/>
          <a:lstStyle/>
          <a:p>
            <a:r>
              <a:rPr lang="ru-RU" sz="3200" b="1" i="1" dirty="0" smtClean="0"/>
              <a:t>Местоимение</a:t>
            </a:r>
            <a:r>
              <a:rPr lang="ru-RU" sz="3200" i="1" dirty="0" smtClean="0"/>
              <a:t> - это  _______________ , которая не называет _______________, а указывает на него. </a:t>
            </a:r>
          </a:p>
          <a:p>
            <a:endParaRPr lang="ru-RU" sz="3200" i="1" dirty="0" smtClean="0"/>
          </a:p>
          <a:p>
            <a:r>
              <a:rPr lang="ru-RU" sz="3200" i="1" dirty="0" smtClean="0"/>
              <a:t>Слова __________________________________</a:t>
            </a:r>
          </a:p>
          <a:p>
            <a:pPr>
              <a:buNone/>
            </a:pPr>
            <a:r>
              <a:rPr lang="ru-RU" sz="3200" i="1" dirty="0" smtClean="0"/>
              <a:t>    - это     </a:t>
            </a:r>
            <a:r>
              <a:rPr lang="ru-RU" sz="3200" b="1" i="1" dirty="0" smtClean="0"/>
              <a:t>местоимения.</a:t>
            </a:r>
            <a:endParaRPr lang="ru-RU" sz="3200" i="1" dirty="0" smtClean="0"/>
          </a:p>
          <a:p>
            <a:pPr>
              <a:buNone/>
            </a:pPr>
            <a:r>
              <a:rPr lang="ru-RU" sz="3200" i="1" dirty="0" smtClean="0"/>
              <a:t> 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357818" y="1571612"/>
            <a:ext cx="29289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часть речи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29256" y="2071678"/>
            <a:ext cx="30003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предмет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0100" y="4214818"/>
            <a:ext cx="7500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я,  ты,  мы,  вы,  он,  она,  оно, они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Девиз: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ru-RU" sz="6000" b="1" dirty="0" smtClean="0">
                <a:solidFill>
                  <a:srgbClr val="7030A0"/>
                </a:solidFill>
              </a:rPr>
              <a:t>«Учитесь </a:t>
            </a:r>
          </a:p>
          <a:p>
            <a:pPr algn="ctr" eaLnBrk="1" hangingPunct="1">
              <a:buFontTx/>
              <a:buNone/>
            </a:pPr>
            <a:r>
              <a:rPr lang="ru-RU" sz="6000" b="1" dirty="0" smtClean="0">
                <a:solidFill>
                  <a:srgbClr val="7030A0"/>
                </a:solidFill>
              </a:rPr>
              <a:t>тайны</a:t>
            </a:r>
          </a:p>
          <a:p>
            <a:pPr algn="ctr" eaLnBrk="1" hangingPunct="1">
              <a:buFontTx/>
              <a:buNone/>
            </a:pPr>
            <a:r>
              <a:rPr lang="ru-RU" sz="6000" b="1" dirty="0" smtClean="0">
                <a:solidFill>
                  <a:srgbClr val="7030A0"/>
                </a:solidFill>
              </a:rPr>
              <a:t> открывать».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267893799_spanish_gale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66668" y="428605"/>
            <a:ext cx="8507724" cy="6143668"/>
          </a:xfrm>
          <a:prstGeom prst="rect">
            <a:avLst/>
          </a:prstGeom>
          <a:effectLst>
            <a:softEdge rad="6350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74638"/>
            <a:ext cx="7858181" cy="725470"/>
          </a:xfrm>
        </p:spPr>
        <p:txBody>
          <a:bodyPr/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Узнайте букву по её элементам</a:t>
            </a:r>
            <a:endParaRPr lang="ru-RU" sz="3600" b="1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85919" y="1600201"/>
            <a:ext cx="5214973" cy="3971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857356" y="1928802"/>
            <a:ext cx="521497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85918" y="1785926"/>
            <a:ext cx="5214974" cy="278608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8215370" cy="796908"/>
          </a:xfrm>
        </p:spPr>
        <p:txBody>
          <a:bodyPr/>
          <a:lstStyle/>
          <a:p>
            <a:endParaRPr lang="ru-RU" sz="4000" b="1" dirty="0">
              <a:solidFill>
                <a:srgbClr val="FFFF00"/>
              </a:solidFill>
            </a:endParaRPr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85919" y="1600201"/>
            <a:ext cx="5214973" cy="3971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857356" y="1928802"/>
            <a:ext cx="521497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9" y="274638"/>
            <a:ext cx="8215370" cy="868346"/>
          </a:xfrm>
        </p:spPr>
        <p:txBody>
          <a:bodyPr/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Расшифруйте слова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643050"/>
            <a:ext cx="7305695" cy="4454525"/>
          </a:xfrm>
        </p:spPr>
        <p:txBody>
          <a:bodyPr/>
          <a:lstStyle/>
          <a:p>
            <a:r>
              <a:rPr lang="ru-RU" sz="2800" dirty="0" err="1" smtClean="0"/>
              <a:t>лакооб</a:t>
            </a:r>
            <a:endParaRPr lang="ru-RU" sz="2800" dirty="0" smtClean="0"/>
          </a:p>
          <a:p>
            <a:r>
              <a:rPr lang="ru-RU" sz="2800" dirty="0" err="1" smtClean="0"/>
              <a:t>яцсме</a:t>
            </a:r>
            <a:endParaRPr lang="ru-RU" sz="2800" dirty="0" smtClean="0"/>
          </a:p>
          <a:p>
            <a:r>
              <a:rPr lang="ru-RU" sz="2800" dirty="0" err="1" smtClean="0"/>
              <a:t>ертев</a:t>
            </a:r>
            <a:endParaRPr lang="ru-RU" sz="2800" dirty="0" smtClean="0"/>
          </a:p>
          <a:p>
            <a:r>
              <a:rPr lang="ru-RU" sz="2800" dirty="0" err="1" smtClean="0"/>
              <a:t>лемьет</a:t>
            </a:r>
            <a:endParaRPr lang="ru-RU" sz="2800" dirty="0" smtClean="0"/>
          </a:p>
          <a:p>
            <a:r>
              <a:rPr lang="ru-RU" sz="2800" dirty="0" err="1" smtClean="0"/>
              <a:t>тёйжлы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6072198" y="1571612"/>
            <a:ext cx="1785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облако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6143636" y="2071678"/>
            <a:ext cx="2500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месяц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6143636" y="2643182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ветер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6143636" y="3143248"/>
            <a:ext cx="2071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метель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6143636" y="3714752"/>
            <a:ext cx="1714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жёлтый</a:t>
            </a:r>
            <a:endParaRPr lang="ru-RU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0" y="642938"/>
            <a:ext cx="9144000" cy="642922"/>
          </a:xfrm>
        </p:spPr>
        <p:txBody>
          <a:bodyPr/>
          <a:lstStyle/>
          <a:p>
            <a:pPr algn="ctr" eaLnBrk="1" hangingPunct="1"/>
            <a:r>
              <a:rPr lang="ru-RU" sz="3600" b="1" dirty="0" smtClean="0">
                <a:solidFill>
                  <a:srgbClr val="FF0000"/>
                </a:solidFill>
              </a:rPr>
              <a:t>Распределите слова в группы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79" y="1857364"/>
          <a:ext cx="8715438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7775"/>
                <a:gridCol w="3195661"/>
                <a:gridCol w="254200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Имена существительные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Имена прилага</a:t>
                      </a:r>
                      <a:r>
                        <a:rPr lang="ru-RU" sz="2400" baseline="0" dirty="0" smtClean="0"/>
                        <a:t>тельные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Глаголы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весна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тёплая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появилась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птицы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зелёная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прилетают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солнце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первые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наступила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травка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яркое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светит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28662" y="5143512"/>
            <a:ext cx="7358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Ты, они, вы, она  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267893799_spanish_gale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effectLst>
            <a:softEdge rad="635000"/>
          </a:effectLst>
        </p:spPr>
      </p:pic>
      <p:pic>
        <p:nvPicPr>
          <p:cNvPr id="5" name="ПРИБОЙ И КРИК ЧАЕК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928662" y="6000768"/>
            <a:ext cx="203200" cy="203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00298" y="3214686"/>
            <a:ext cx="2643206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и</a:t>
            </a:r>
            <a:r>
              <a:rPr lang="ru-RU" sz="2000" b="1" dirty="0" smtClean="0"/>
              <a:t>мя существительное</a:t>
            </a:r>
            <a:endParaRPr lang="ru-RU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286380" y="3643314"/>
            <a:ext cx="2286016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и</a:t>
            </a:r>
            <a:r>
              <a:rPr lang="ru-RU" sz="2000" b="1" dirty="0" smtClean="0"/>
              <a:t>мя прилагательное</a:t>
            </a:r>
            <a:endParaRPr lang="ru-RU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429256" y="2000240"/>
            <a:ext cx="1500198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глагол</a:t>
            </a:r>
            <a:endParaRPr lang="ru-RU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143240" y="1500174"/>
            <a:ext cx="1785950" cy="7078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н</a:t>
            </a:r>
            <a:r>
              <a:rPr lang="ru-RU" sz="2000" b="1" dirty="0" smtClean="0"/>
              <a:t>овая часть речи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711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14290"/>
            <a:ext cx="6286544" cy="785818"/>
          </a:xfrm>
        </p:spPr>
        <p:txBody>
          <a:bodyPr/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Сравните тексты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2714620"/>
            <a:ext cx="7929618" cy="2714644"/>
          </a:xfrm>
        </p:spPr>
        <p:txBody>
          <a:bodyPr/>
          <a:lstStyle/>
          <a:p>
            <a:endParaRPr lang="ru-RU" sz="2800" dirty="0" smtClean="0"/>
          </a:p>
          <a:p>
            <a:pPr indent="-216000">
              <a:buNone/>
            </a:pPr>
            <a:endParaRPr lang="ru-RU" dirty="0" smtClean="0"/>
          </a:p>
          <a:p>
            <a:pPr indent="-216000">
              <a:spcBef>
                <a:spcPct val="0"/>
              </a:spcBef>
            </a:pPr>
            <a:r>
              <a:rPr lang="ru-RU" sz="2800" kern="1200" dirty="0" smtClean="0">
                <a:latin typeface="Arial" charset="0"/>
                <a:cs typeface="Arial" charset="0"/>
              </a:rPr>
              <a:t>Она  обитает  на морях и  на реках.</a:t>
            </a:r>
          </a:p>
          <a:p>
            <a:pPr indent="-216000">
              <a:spcBef>
                <a:spcPct val="0"/>
              </a:spcBef>
              <a:buNone/>
            </a:pPr>
            <a:r>
              <a:rPr lang="ru-RU" sz="2800" kern="1200" dirty="0" smtClean="0">
                <a:latin typeface="Arial" charset="0"/>
                <a:cs typeface="Arial" charset="0"/>
              </a:rPr>
              <a:t>  Она питается рыбой.</a:t>
            </a:r>
          </a:p>
          <a:p>
            <a:pPr indent="-216000">
              <a:spcBef>
                <a:spcPct val="0"/>
              </a:spcBef>
              <a:buNone/>
            </a:pPr>
            <a:r>
              <a:rPr lang="ru-RU" sz="2800" kern="1200" dirty="0" smtClean="0">
                <a:latin typeface="Arial" charset="0"/>
                <a:cs typeface="Arial" charset="0"/>
              </a:rPr>
              <a:t>  Она бывает  белого или серого цвета.</a:t>
            </a:r>
          </a:p>
          <a:p>
            <a:pPr>
              <a:buNone/>
            </a:pPr>
            <a:r>
              <a:rPr lang="ru-RU" sz="2800" dirty="0" smtClean="0"/>
              <a:t>   </a:t>
            </a: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702" y="214290"/>
            <a:ext cx="2109264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702" y="5143512"/>
            <a:ext cx="2269988" cy="1395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785786" y="1643050"/>
            <a:ext cx="735808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/>
              <a:t> Чайка  обитает  на морах и на реках. </a:t>
            </a:r>
          </a:p>
          <a:p>
            <a:r>
              <a:rPr lang="ru-RU" sz="2800" dirty="0" smtClean="0"/>
              <a:t>   Чайка питается рыбой.</a:t>
            </a:r>
          </a:p>
          <a:p>
            <a:r>
              <a:rPr lang="ru-RU" sz="2800" dirty="0" smtClean="0"/>
              <a:t>   Чайка бывает  белого или серого цвета.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heme/theme1.xml><?xml version="1.0" encoding="utf-8"?>
<a:theme xmlns:a="http://schemas.openxmlformats.org/drawingml/2006/main" name="40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Тема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A18100"/>
        </a:accent1>
        <a:accent2>
          <a:srgbClr val="916D00"/>
        </a:accent2>
        <a:accent3>
          <a:srgbClr val="FFE2AA"/>
        </a:accent3>
        <a:accent4>
          <a:srgbClr val="000000"/>
        </a:accent4>
        <a:accent5>
          <a:srgbClr val="CDC1AA"/>
        </a:accent5>
        <a:accent6>
          <a:srgbClr val="836200"/>
        </a:accent6>
        <a:hlink>
          <a:srgbClr val="735C00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A66708"/>
        </a:accent1>
        <a:accent2>
          <a:srgbClr val="6E6E00"/>
        </a:accent2>
        <a:accent3>
          <a:srgbClr val="FFE2AA"/>
        </a:accent3>
        <a:accent4>
          <a:srgbClr val="000000"/>
        </a:accent4>
        <a:accent5>
          <a:srgbClr val="D0B8AA"/>
        </a:accent5>
        <a:accent6>
          <a:srgbClr val="636300"/>
        </a:accent6>
        <a:hlink>
          <a:srgbClr val="6E5800"/>
        </a:hlink>
        <a:folHlink>
          <a:srgbClr val="2B591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3D6399"/>
        </a:accent1>
        <a:accent2>
          <a:srgbClr val="735C00"/>
        </a:accent2>
        <a:accent3>
          <a:srgbClr val="FFE2AA"/>
        </a:accent3>
        <a:accent4>
          <a:srgbClr val="000000"/>
        </a:accent4>
        <a:accent5>
          <a:srgbClr val="AFB7CA"/>
        </a:accent5>
        <a:accent6>
          <a:srgbClr val="685300"/>
        </a:accent6>
        <a:hlink>
          <a:srgbClr val="913A5C"/>
        </a:hlink>
        <a:folHlink>
          <a:srgbClr val="5742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198019"/>
        </a:accent1>
        <a:accent2>
          <a:srgbClr val="994545"/>
        </a:accent2>
        <a:accent3>
          <a:srgbClr val="FFE2AA"/>
        </a:accent3>
        <a:accent4>
          <a:srgbClr val="000000"/>
        </a:accent4>
        <a:accent5>
          <a:srgbClr val="ABC0AB"/>
        </a:accent5>
        <a:accent6>
          <a:srgbClr val="8A3E3E"/>
        </a:accent6>
        <a:hlink>
          <a:srgbClr val="574E85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18100"/>
        </a:accent1>
        <a:accent2>
          <a:srgbClr val="916D00"/>
        </a:accent2>
        <a:accent3>
          <a:srgbClr val="FFFFFF"/>
        </a:accent3>
        <a:accent4>
          <a:srgbClr val="000000"/>
        </a:accent4>
        <a:accent5>
          <a:srgbClr val="CDC1AA"/>
        </a:accent5>
        <a:accent6>
          <a:srgbClr val="836200"/>
        </a:accent6>
        <a:hlink>
          <a:srgbClr val="735C00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66708"/>
        </a:accent1>
        <a:accent2>
          <a:srgbClr val="6E6E00"/>
        </a:accent2>
        <a:accent3>
          <a:srgbClr val="FFFFFF"/>
        </a:accent3>
        <a:accent4>
          <a:srgbClr val="000000"/>
        </a:accent4>
        <a:accent5>
          <a:srgbClr val="D0B8AA"/>
        </a:accent5>
        <a:accent6>
          <a:srgbClr val="636300"/>
        </a:accent6>
        <a:hlink>
          <a:srgbClr val="6E5800"/>
        </a:hlink>
        <a:folHlink>
          <a:srgbClr val="2B591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8F8F8"/>
        </a:lt1>
        <a:dk2>
          <a:srgbClr val="000000"/>
        </a:dk2>
        <a:lt2>
          <a:srgbClr val="CCCCCC"/>
        </a:lt2>
        <a:accent1>
          <a:srgbClr val="3D6399"/>
        </a:accent1>
        <a:accent2>
          <a:srgbClr val="735C00"/>
        </a:accent2>
        <a:accent3>
          <a:srgbClr val="FBFBFB"/>
        </a:accent3>
        <a:accent4>
          <a:srgbClr val="000000"/>
        </a:accent4>
        <a:accent5>
          <a:srgbClr val="AFB7CA"/>
        </a:accent5>
        <a:accent6>
          <a:srgbClr val="685300"/>
        </a:accent6>
        <a:hlink>
          <a:srgbClr val="913A5C"/>
        </a:hlink>
        <a:folHlink>
          <a:srgbClr val="5742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198019"/>
        </a:accent1>
        <a:accent2>
          <a:srgbClr val="994545"/>
        </a:accent2>
        <a:accent3>
          <a:srgbClr val="FFFFFF"/>
        </a:accent3>
        <a:accent4>
          <a:srgbClr val="000000"/>
        </a:accent4>
        <a:accent5>
          <a:srgbClr val="ABC0AB"/>
        </a:accent5>
        <a:accent6>
          <a:srgbClr val="8A3E3E"/>
        </a:accent6>
        <a:hlink>
          <a:srgbClr val="574E85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FFCC00"/>
      </a:lt1>
      <a:dk2>
        <a:srgbClr val="000000"/>
      </a:dk2>
      <a:lt2>
        <a:srgbClr val="CCCCCC"/>
      </a:lt2>
      <a:accent1>
        <a:srgbClr val="A66708"/>
      </a:accent1>
      <a:accent2>
        <a:srgbClr val="6E6E00"/>
      </a:accent2>
      <a:accent3>
        <a:srgbClr val="FFE2AA"/>
      </a:accent3>
      <a:accent4>
        <a:srgbClr val="000000"/>
      </a:accent4>
      <a:accent5>
        <a:srgbClr val="D0B8AA"/>
      </a:accent5>
      <a:accent6>
        <a:srgbClr val="636300"/>
      </a:accent6>
      <a:hlink>
        <a:srgbClr val="6E5800"/>
      </a:hlink>
      <a:folHlink>
        <a:srgbClr val="2B5912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A18100"/>
        </a:accent1>
        <a:accent2>
          <a:srgbClr val="916D00"/>
        </a:accent2>
        <a:accent3>
          <a:srgbClr val="FFE2AA"/>
        </a:accent3>
        <a:accent4>
          <a:srgbClr val="000000"/>
        </a:accent4>
        <a:accent5>
          <a:srgbClr val="CDC1AA"/>
        </a:accent5>
        <a:accent6>
          <a:srgbClr val="836200"/>
        </a:accent6>
        <a:hlink>
          <a:srgbClr val="735C00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A66708"/>
        </a:accent1>
        <a:accent2>
          <a:srgbClr val="6E6E00"/>
        </a:accent2>
        <a:accent3>
          <a:srgbClr val="FFE2AA"/>
        </a:accent3>
        <a:accent4>
          <a:srgbClr val="000000"/>
        </a:accent4>
        <a:accent5>
          <a:srgbClr val="D0B8AA"/>
        </a:accent5>
        <a:accent6>
          <a:srgbClr val="636300"/>
        </a:accent6>
        <a:hlink>
          <a:srgbClr val="6E5800"/>
        </a:hlink>
        <a:folHlink>
          <a:srgbClr val="2B591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3D6399"/>
        </a:accent1>
        <a:accent2>
          <a:srgbClr val="735C00"/>
        </a:accent2>
        <a:accent3>
          <a:srgbClr val="FFE2AA"/>
        </a:accent3>
        <a:accent4>
          <a:srgbClr val="000000"/>
        </a:accent4>
        <a:accent5>
          <a:srgbClr val="AFB7CA"/>
        </a:accent5>
        <a:accent6>
          <a:srgbClr val="685300"/>
        </a:accent6>
        <a:hlink>
          <a:srgbClr val="913A5C"/>
        </a:hlink>
        <a:folHlink>
          <a:srgbClr val="5742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198019"/>
        </a:accent1>
        <a:accent2>
          <a:srgbClr val="994545"/>
        </a:accent2>
        <a:accent3>
          <a:srgbClr val="FFE2AA"/>
        </a:accent3>
        <a:accent4>
          <a:srgbClr val="000000"/>
        </a:accent4>
        <a:accent5>
          <a:srgbClr val="ABC0AB"/>
        </a:accent5>
        <a:accent6>
          <a:srgbClr val="8A3E3E"/>
        </a:accent6>
        <a:hlink>
          <a:srgbClr val="574E85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18100"/>
        </a:accent1>
        <a:accent2>
          <a:srgbClr val="916D00"/>
        </a:accent2>
        <a:accent3>
          <a:srgbClr val="FFFFFF"/>
        </a:accent3>
        <a:accent4>
          <a:srgbClr val="000000"/>
        </a:accent4>
        <a:accent5>
          <a:srgbClr val="CDC1AA"/>
        </a:accent5>
        <a:accent6>
          <a:srgbClr val="836200"/>
        </a:accent6>
        <a:hlink>
          <a:srgbClr val="735C00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66708"/>
        </a:accent1>
        <a:accent2>
          <a:srgbClr val="6E6E00"/>
        </a:accent2>
        <a:accent3>
          <a:srgbClr val="FFFFFF"/>
        </a:accent3>
        <a:accent4>
          <a:srgbClr val="000000"/>
        </a:accent4>
        <a:accent5>
          <a:srgbClr val="D0B8AA"/>
        </a:accent5>
        <a:accent6>
          <a:srgbClr val="636300"/>
        </a:accent6>
        <a:hlink>
          <a:srgbClr val="6E5800"/>
        </a:hlink>
        <a:folHlink>
          <a:srgbClr val="2B591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8F8F8"/>
        </a:lt1>
        <a:dk2>
          <a:srgbClr val="000000"/>
        </a:dk2>
        <a:lt2>
          <a:srgbClr val="CCCCCC"/>
        </a:lt2>
        <a:accent1>
          <a:srgbClr val="3D6399"/>
        </a:accent1>
        <a:accent2>
          <a:srgbClr val="735C00"/>
        </a:accent2>
        <a:accent3>
          <a:srgbClr val="FBFBFB"/>
        </a:accent3>
        <a:accent4>
          <a:srgbClr val="000000"/>
        </a:accent4>
        <a:accent5>
          <a:srgbClr val="AFB7CA"/>
        </a:accent5>
        <a:accent6>
          <a:srgbClr val="685300"/>
        </a:accent6>
        <a:hlink>
          <a:srgbClr val="913A5C"/>
        </a:hlink>
        <a:folHlink>
          <a:srgbClr val="5742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198019"/>
        </a:accent1>
        <a:accent2>
          <a:srgbClr val="994545"/>
        </a:accent2>
        <a:accent3>
          <a:srgbClr val="FFFFFF"/>
        </a:accent3>
        <a:accent4>
          <a:srgbClr val="000000"/>
        </a:accent4>
        <a:accent5>
          <a:srgbClr val="ABC0AB"/>
        </a:accent5>
        <a:accent6>
          <a:srgbClr val="8A3E3E"/>
        </a:accent6>
        <a:hlink>
          <a:srgbClr val="574E85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40</Template>
  <TotalTime>2971</TotalTime>
  <Words>203</Words>
  <Application>Microsoft PowerPoint</Application>
  <PresentationFormat>Экран (4:3)</PresentationFormat>
  <Paragraphs>86</Paragraphs>
  <Slides>12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40</vt:lpstr>
      <vt:lpstr>1_Default Design</vt:lpstr>
      <vt:lpstr>Тема урока:  Что такое местоимение?</vt:lpstr>
      <vt:lpstr>Девиз:</vt:lpstr>
      <vt:lpstr>Слайд 3</vt:lpstr>
      <vt:lpstr>Узнайте букву по её элементам</vt:lpstr>
      <vt:lpstr>Слайд 5</vt:lpstr>
      <vt:lpstr>Расшифруйте слова</vt:lpstr>
      <vt:lpstr>Распределите слова в группы</vt:lpstr>
      <vt:lpstr>Слайд 8</vt:lpstr>
      <vt:lpstr>Сравните тексты</vt:lpstr>
      <vt:lpstr>МЕСТОИМЕНИЕ</vt:lpstr>
      <vt:lpstr>Слайд 11</vt:lpstr>
      <vt:lpstr>Памятка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keywords>шаблон для презентации</cp:keywords>
  <cp:lastModifiedBy>Ольга</cp:lastModifiedBy>
  <cp:revision>126</cp:revision>
  <dcterms:created xsi:type="dcterms:W3CDTF">2015-04-06T18:26:50Z</dcterms:created>
  <dcterms:modified xsi:type="dcterms:W3CDTF">2016-02-02T12:32:17Z</dcterms:modified>
</cp:coreProperties>
</file>