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A"/>
    <a:srgbClr val="433456"/>
    <a:srgbClr val="0057C0"/>
    <a:srgbClr val="503E66"/>
    <a:srgbClr val="725892"/>
    <a:srgbClr val="FFCC00"/>
    <a:srgbClr val="F66C2E"/>
    <a:srgbClr val="FB9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E333C1-F1E0-4935-8243-A1DF5DBF06B6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3C139B-4C6D-44F8-A962-26FB175CF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46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D7AE24-96B8-4D8B-B8EE-8A95E3C8DD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7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34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09FC-A811-467B-A8F9-5FD0BF1CBEB7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CCFE-A9CA-4599-A0B4-3B34770DA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A5F0-499C-4B7B-99AF-4AB73154F58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CA8A-6577-416B-8A92-A059DB820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A1DD-D065-4891-9666-956A873E258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27D9-EA88-4346-AD30-1FE701DB6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6E81-AAC6-4940-8B3A-847F92356C08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496E-8D8A-468B-AE4C-EDBD98878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A7EF-2CEF-48E3-8048-D459BD82077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A1D3-B2FF-4013-8391-83FEB7E56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77-BF69-4318-B49F-DA9EEC1D5EC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7346-FCC8-4715-BEAC-B5CD2F830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  <a:lvl2pPr>
              <a:defRPr sz="2000">
                <a:solidFill>
                  <a:srgbClr val="FFC000"/>
                </a:solidFill>
              </a:defRPr>
            </a:lvl2pPr>
            <a:lvl3pPr>
              <a:defRPr sz="1800">
                <a:solidFill>
                  <a:srgbClr val="FFC000"/>
                </a:solidFill>
              </a:defRPr>
            </a:lvl3pPr>
            <a:lvl4pPr>
              <a:defRPr sz="1600">
                <a:solidFill>
                  <a:srgbClr val="FFC000"/>
                </a:solidFill>
              </a:defRPr>
            </a:lvl4pPr>
            <a:lvl5pPr>
              <a:defRPr sz="1600">
                <a:solidFill>
                  <a:srgbClr val="FFC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4A98-1F6D-4609-B797-B6728E8F195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E9DA-1FC8-48A5-8789-1A17131D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07F1-C5EE-4FC3-91C6-0650C3B770F5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96C3-376B-4711-8FFE-A37AE1EFC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26F9-E876-462C-99BC-CE853CDCA17D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8F7F-60CA-4556-8E93-9994D3A3F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4ACD-BE69-4C92-A7D6-23CFF1CEE451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8665-1327-4BAD-B5D9-6F6AE3408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2653-49C4-4816-9727-13C814E2AA47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BD3A-A1A5-4499-87CE-703A1AF9B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A1AA30-4F1E-4073-8D1F-2C2C647A73F3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51EE2F-55F0-47E9-BAB7-641C0B98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377A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00377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714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Использование информационных технологий в начальной школе.</a:t>
            </a:r>
            <a:endParaRPr lang="ru-RU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143375" y="4786313"/>
            <a:ext cx="4757738" cy="1752600"/>
          </a:xfrm>
        </p:spPr>
        <p:txBody>
          <a:bodyPr/>
          <a:lstStyle/>
          <a:p>
            <a:r>
              <a:rPr lang="ru-RU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«Гимназия №1»</a:t>
            </a:r>
          </a:p>
          <a:p>
            <a:r>
              <a:rPr lang="ru-RU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Дядькина Ольга Владимировна</a:t>
            </a:r>
          </a:p>
          <a:p>
            <a:endParaRPr lang="ru-RU" smtClean="0"/>
          </a:p>
        </p:txBody>
      </p:sp>
      <p:pic>
        <p:nvPicPr>
          <p:cNvPr id="4100" name="Picture 4" descr="D:\Фото\анимашки\e8e0b09cdb92d5b01a5721403d268a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929063"/>
            <a:ext cx="29289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13787" cy="64404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smtClean="0"/>
              <a:t>   </a:t>
            </a:r>
            <a:r>
              <a:rPr lang="ru-RU" sz="4000" b="1" i="1" smtClean="0">
                <a:solidFill>
                  <a:srgbClr val="FF0066"/>
                </a:solidFill>
                <a:latin typeface="Century" pitchFamily="18" charset="0"/>
              </a:rPr>
              <a:t>АВАРИЯ.</a:t>
            </a:r>
            <a:endParaRPr lang="ru-RU" sz="4000" i="1" smtClean="0">
              <a:solidFill>
                <a:srgbClr val="FF0066"/>
              </a:solidFill>
              <a:latin typeface="Century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         </a:t>
            </a:r>
            <a:r>
              <a:rPr lang="ru-RU" sz="2000" smtClean="0">
                <a:latin typeface="Bookman Old Style" pitchFamily="18" charset="0"/>
              </a:rPr>
              <a:t>Это было в воскресенье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У слона на дне рожденья.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Гости пели, веселились,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В хороводе так кружились,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Так кружились, так вертелись,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Что на части разлетелись.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Раз – два – три – четыре – пять,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Помоги гостей собрать. (10 животных)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          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 rot="-722805">
            <a:off x="11113" y="652463"/>
            <a:ext cx="5580062" cy="547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0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Собиралки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50825" y="4652963"/>
            <a:ext cx="576263" cy="5032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ЖИ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292725" y="5445125"/>
            <a:ext cx="647700" cy="57626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БРА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635375" y="5373688"/>
            <a:ext cx="647700" cy="5032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КРО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1547813" y="5229225"/>
            <a:ext cx="647700" cy="57626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ПАН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3203575" y="6021388"/>
            <a:ext cx="576263" cy="5032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КО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1403350" y="5949950"/>
            <a:ext cx="719138" cy="64611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ЕНА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2339975" y="5949950"/>
            <a:ext cx="719138" cy="57626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МОТ</a:t>
            </a: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395288" y="5373688"/>
            <a:ext cx="503237" cy="5032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КО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3995738" y="6021388"/>
            <a:ext cx="504825" cy="5032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ГЕ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4500563" y="5445125"/>
            <a:ext cx="503237" cy="503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БЕ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4859338" y="4797425"/>
            <a:ext cx="647700" cy="57467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РАФ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755650" y="6092825"/>
            <a:ext cx="504825" cy="503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ЗЕ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2700338" y="5300663"/>
            <a:ext cx="719137" cy="6477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БРАЗ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3203575" y="4797425"/>
            <a:ext cx="577850" cy="503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КО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2268538" y="4724400"/>
            <a:ext cx="647700" cy="57467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ДИЛ</a:t>
            </a: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6659563" y="6021388"/>
            <a:ext cx="503237" cy="5048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ЛА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4067175" y="4797425"/>
            <a:ext cx="574675" cy="43021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ГО</a:t>
            </a: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6156325" y="5445125"/>
            <a:ext cx="574675" cy="5016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АН</a:t>
            </a: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1187450" y="4652963"/>
            <a:ext cx="647700" cy="5762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РИЛ</a:t>
            </a: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7019925" y="5373688"/>
            <a:ext cx="790575" cy="6477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ШИМ</a:t>
            </a: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7885113" y="5805488"/>
            <a:ext cx="792162" cy="5762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МУР</a:t>
            </a:r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>
            <a:off x="5651500" y="6021388"/>
            <a:ext cx="503238" cy="43021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ЛЕ</a:t>
            </a:r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6588125" y="4797425"/>
            <a:ext cx="504825" cy="5048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ПА</a:t>
            </a:r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7235825" y="4724400"/>
            <a:ext cx="504825" cy="5048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ТИ</a:t>
            </a:r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7885113" y="4724400"/>
            <a:ext cx="503237" cy="43338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ЛО</a:t>
            </a:r>
          </a:p>
        </p:txBody>
      </p:sp>
      <p:sp>
        <p:nvSpPr>
          <p:cNvPr id="32798" name="AutoShape 30"/>
          <p:cNvSpPr>
            <a:spLocks noChangeArrowheads="1"/>
          </p:cNvSpPr>
          <p:nvPr/>
        </p:nvSpPr>
        <p:spPr bwMode="auto">
          <a:xfrm>
            <a:off x="4787900" y="6021388"/>
            <a:ext cx="504825" cy="5016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ГИ</a:t>
            </a:r>
          </a:p>
        </p:txBody>
      </p:sp>
      <p:sp>
        <p:nvSpPr>
          <p:cNvPr id="32799" name="AutoShape 31"/>
          <p:cNvSpPr>
            <a:spLocks noChangeArrowheads="1"/>
          </p:cNvSpPr>
          <p:nvPr/>
        </p:nvSpPr>
        <p:spPr bwMode="auto">
          <a:xfrm>
            <a:off x="5795963" y="4797425"/>
            <a:ext cx="503237" cy="5032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entury Gothic" pitchFamily="34" charset="0"/>
              </a:rPr>
              <a:t>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  <p:bldP spid="32797" grpId="0" animBg="1"/>
      <p:bldP spid="32798" grpId="0" animBg="1"/>
      <p:bldP spid="327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827088" y="3141663"/>
            <a:ext cx="7751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800" b="1">
                <a:solidFill>
                  <a:srgbClr val="0000CC"/>
                </a:solidFill>
                <a:latin typeface="Book Antiqua" pitchFamily="18" charset="0"/>
              </a:rPr>
              <a:t>Узнавание фразеологизмов по картинкам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35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ru-RU" sz="2800" b="1">
                <a:solidFill>
                  <a:srgbClr val="0000CC"/>
                </a:solidFill>
                <a:latin typeface="Book Antiqua" pitchFamily="18" charset="0"/>
              </a:rPr>
              <a:t>Подбор фразеологизмов по определённым</a:t>
            </a:r>
          </a:p>
          <a:p>
            <a:pPr algn="ctr"/>
            <a:r>
              <a:rPr lang="ru-RU" sz="2800" b="1">
                <a:solidFill>
                  <a:srgbClr val="0000CC"/>
                </a:solidFill>
                <a:latin typeface="Book Antiqua" pitchFamily="18" charset="0"/>
              </a:rPr>
              <a:t> признакам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000099"/>
                </a:solidFill>
                <a:latin typeface="Book Antiqua" pitchFamily="18" charset="0"/>
              </a:rPr>
              <a:t> построенных по модели: прил. + сущ.;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042988" y="1557338"/>
            <a:ext cx="677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0099"/>
                </a:solidFill>
                <a:latin typeface="Book Antiqua" pitchFamily="18" charset="0"/>
              </a:rPr>
              <a:t>имеющих в составе имена числительные;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042988" y="1989138"/>
            <a:ext cx="721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0099"/>
                </a:solidFill>
                <a:latin typeface="Book Antiqua" pitchFamily="18" charset="0"/>
              </a:rPr>
              <a:t>имеющих в составе старинные меры длины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000099"/>
                </a:solidFill>
                <a:latin typeface="Book Antiqua" pitchFamily="18" charset="0"/>
              </a:rPr>
              <a:t>   или веса;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042988" y="2708275"/>
            <a:ext cx="549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0099"/>
                </a:solidFill>
                <a:latin typeface="Book Antiqua" pitchFamily="18" charset="0"/>
              </a:rPr>
              <a:t>имеющих в составе местоимения</a:t>
            </a: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395288" y="3644900"/>
            <a:ext cx="3744912" cy="29527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4932363" y="3644900"/>
            <a:ext cx="3744912" cy="29527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611188" y="4581525"/>
            <a:ext cx="3313112" cy="158432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7596" name="Object 2"/>
          <p:cNvGraphicFramePr>
            <a:graphicFrameLocks noChangeAspect="1"/>
          </p:cNvGraphicFramePr>
          <p:nvPr/>
        </p:nvGraphicFramePr>
        <p:xfrm>
          <a:off x="971550" y="3789363"/>
          <a:ext cx="2879725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3" imgW="6633360" imgH="5313240" progId="">
                  <p:embed/>
                </p:oleObj>
              </mc:Choice>
              <mc:Fallback>
                <p:oleObj name="CorelDRAW" r:id="rId3" imgW="6633360" imgH="5313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692"/>
                      <a:stretch>
                        <a:fillRect/>
                      </a:stretch>
                    </p:blipFill>
                    <p:spPr bwMode="auto">
                      <a:xfrm>
                        <a:off x="971550" y="3789363"/>
                        <a:ext cx="2879725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8" name="Oval 14"/>
          <p:cNvSpPr>
            <a:spLocks noChangeArrowheads="1"/>
          </p:cNvSpPr>
          <p:nvPr/>
        </p:nvSpPr>
        <p:spPr bwMode="auto">
          <a:xfrm rot="2062820">
            <a:off x="611188" y="4868863"/>
            <a:ext cx="288925" cy="730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 rot="-1342809">
            <a:off x="749300" y="4408488"/>
            <a:ext cx="144463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 rot="4977401">
            <a:off x="807244" y="4202907"/>
            <a:ext cx="325437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 rot="7604711">
            <a:off x="3436144" y="4852194"/>
            <a:ext cx="325438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7603" name="Object 3"/>
          <p:cNvGraphicFramePr>
            <a:graphicFrameLocks noChangeAspect="1"/>
          </p:cNvGraphicFramePr>
          <p:nvPr/>
        </p:nvGraphicFramePr>
        <p:xfrm>
          <a:off x="6156325" y="4437063"/>
          <a:ext cx="240347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5" imgW="6528960" imgH="4952160" progId="">
                  <p:embed/>
                </p:oleObj>
              </mc:Choice>
              <mc:Fallback>
                <p:oleObj name="CorelDRAW" r:id="rId5" imgW="6528960" imgH="49521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437063"/>
                        <a:ext cx="2403475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4"/>
          <p:cNvGraphicFramePr>
            <a:graphicFrameLocks noChangeAspect="1"/>
          </p:cNvGraphicFramePr>
          <p:nvPr/>
        </p:nvGraphicFramePr>
        <p:xfrm>
          <a:off x="5292725" y="4221163"/>
          <a:ext cx="13144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7" imgW="2879280" imgH="3948480" progId="">
                  <p:embed/>
                </p:oleObj>
              </mc:Choice>
              <mc:Fallback>
                <p:oleObj name="CorelDRAW" r:id="rId7" imgW="2879280" imgH="3948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221163"/>
                        <a:ext cx="131445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  <p:bldP spid="67589" grpId="0"/>
      <p:bldP spid="67590" grpId="0"/>
      <p:bldP spid="67591" grpId="0"/>
      <p:bldP spid="67592" grpId="0"/>
      <p:bldP spid="67593" grpId="0" animBg="1"/>
      <p:bldP spid="67594" grpId="0" animBg="1"/>
      <p:bldP spid="67597" grpId="0" animBg="1"/>
      <p:bldP spid="67598" grpId="0" animBg="1"/>
      <p:bldP spid="67600" grpId="0" animBg="1"/>
      <p:bldP spid="67601" grpId="0" animBg="1"/>
      <p:bldP spid="676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0825" y="0"/>
            <a:ext cx="856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u="sng">
                <a:solidFill>
                  <a:srgbClr val="0000CC"/>
                </a:solidFill>
                <a:latin typeface="Monotype Corsiva" pitchFamily="66" charset="0"/>
              </a:rPr>
              <a:t>Задания творческого характера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85280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66"/>
                </a:solidFill>
                <a:latin typeface="Book Antiqua" pitchFamily="18" charset="0"/>
              </a:rPr>
              <a:t>Настало .  .  .  утро. </a:t>
            </a:r>
          </a:p>
          <a:p>
            <a:pPr algn="ctr"/>
            <a:r>
              <a:rPr lang="ru-RU" sz="5400" b="1">
                <a:solidFill>
                  <a:srgbClr val="000066"/>
                </a:solidFill>
                <a:latin typeface="Book Antiqua" pitchFamily="18" charset="0"/>
              </a:rPr>
              <a:t>Светит .  .  .  солнце. </a:t>
            </a:r>
          </a:p>
          <a:p>
            <a:pPr algn="ctr"/>
            <a:r>
              <a:rPr lang="ru-RU" sz="5400" b="1">
                <a:solidFill>
                  <a:srgbClr val="000066"/>
                </a:solidFill>
                <a:latin typeface="Book Antiqua" pitchFamily="18" charset="0"/>
              </a:rPr>
              <a:t>По низкому .  .  .  плывут</a:t>
            </a:r>
          </a:p>
          <a:p>
            <a:pPr algn="ctr"/>
            <a:r>
              <a:rPr lang="ru-RU" sz="5400" b="1">
                <a:solidFill>
                  <a:srgbClr val="000066"/>
                </a:solidFill>
                <a:latin typeface="Book Antiqua" pitchFamily="18" charset="0"/>
              </a:rPr>
              <a:t> .  .  .    .    .  .  .  сильный </a:t>
            </a:r>
          </a:p>
          <a:p>
            <a:pPr algn="ctr"/>
            <a:r>
              <a:rPr lang="ru-RU" sz="5400" b="1">
                <a:solidFill>
                  <a:srgbClr val="000066"/>
                </a:solidFill>
                <a:latin typeface="Book Antiqua" pitchFamily="18" charset="0"/>
              </a:rPr>
              <a:t>ветер .  .  .  разноцветные</a:t>
            </a:r>
          </a:p>
          <a:p>
            <a:pPr algn="ctr"/>
            <a:r>
              <a:rPr lang="ru-RU" sz="5400" b="1">
                <a:solidFill>
                  <a:srgbClr val="000066"/>
                </a:solidFill>
                <a:latin typeface="Book Antiqua" pitchFamily="18" charset="0"/>
              </a:rPr>
              <a:t> листья. </a:t>
            </a:r>
          </a:p>
          <a:p>
            <a:pPr algn="ctr"/>
            <a:r>
              <a:rPr lang="ru-RU" sz="5400" b="1">
                <a:solidFill>
                  <a:srgbClr val="000066"/>
                </a:solidFill>
                <a:latin typeface="Book Antiqua" pitchFamily="18" charset="0"/>
              </a:rPr>
              <a:t>Наступает .  .  .  пора .  .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55650" y="0"/>
            <a:ext cx="741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u="sng">
                <a:solidFill>
                  <a:srgbClr val="0000CC"/>
                </a:solidFill>
                <a:latin typeface="Monotype Corsiva" pitchFamily="66" charset="0"/>
              </a:rPr>
              <a:t>Деформированные тексты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79388" y="1125538"/>
            <a:ext cx="8713787" cy="22320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660066"/>
                </a:solidFill>
                <a:latin typeface="Book Antiqua" pitchFamily="18" charset="0"/>
              </a:rPr>
              <a:t>в земле, дверка,  что, за, круглая</a:t>
            </a:r>
          </a:p>
          <a:p>
            <a:pPr algn="ctr"/>
            <a:r>
              <a:rPr lang="ru-RU" sz="3600" b="1">
                <a:solidFill>
                  <a:srgbClr val="660066"/>
                </a:solidFill>
                <a:latin typeface="Book Antiqua" pitchFamily="18" charset="0"/>
              </a:rPr>
              <a:t>вход, в, гнездо, это, осиное</a:t>
            </a:r>
          </a:p>
          <a:p>
            <a:pPr algn="ctr"/>
            <a:r>
              <a:rPr lang="ru-RU" sz="3600" b="1">
                <a:solidFill>
                  <a:srgbClr val="660066"/>
                </a:solidFill>
                <a:latin typeface="Book Antiqua" pitchFamily="18" charset="0"/>
              </a:rPr>
              <a:t>большую, под, нору, осы, </a:t>
            </a:r>
          </a:p>
          <a:p>
            <a:pPr algn="ctr"/>
            <a:r>
              <a:rPr lang="ru-RU" sz="3600" b="1">
                <a:solidFill>
                  <a:srgbClr val="660066"/>
                </a:solidFill>
                <a:latin typeface="Book Antiqua" pitchFamily="18" charset="0"/>
              </a:rPr>
              <a:t>землёй, вырыли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79388" y="3644900"/>
            <a:ext cx="8712200" cy="30241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660066"/>
                </a:solidFill>
                <a:latin typeface="Book Antiqua" pitchFamily="18" charset="0"/>
              </a:rPr>
              <a:t>идуясружьёмполесувижунаполянке</a:t>
            </a:r>
          </a:p>
          <a:p>
            <a:pPr algn="ctr"/>
            <a:r>
              <a:rPr lang="ru-RU" sz="3600" b="1">
                <a:solidFill>
                  <a:srgbClr val="660066"/>
                </a:solidFill>
                <a:latin typeface="Book Antiqua" pitchFamily="18" charset="0"/>
              </a:rPr>
              <a:t>маленькийкотёночекходитхвосткоро</a:t>
            </a:r>
          </a:p>
          <a:p>
            <a:pPr algn="ctr"/>
            <a:r>
              <a:rPr lang="ru-RU" sz="3600" b="1">
                <a:solidFill>
                  <a:srgbClr val="660066"/>
                </a:solidFill>
                <a:latin typeface="Book Antiqua" pitchFamily="18" charset="0"/>
              </a:rPr>
              <a:t>ткиймордочкапучеглазаяглазаглупы</a:t>
            </a:r>
          </a:p>
          <a:p>
            <a:pPr algn="ctr"/>
            <a:r>
              <a:rPr lang="ru-RU" sz="3600" b="1">
                <a:solidFill>
                  <a:srgbClr val="660066"/>
                </a:solidFill>
                <a:latin typeface="Book Antiqua" pitchFamily="18" charset="0"/>
              </a:rPr>
              <a:t>есхватилонвротдлиннуюсоломинкуа</a:t>
            </a:r>
          </a:p>
          <a:p>
            <a:pPr algn="ctr"/>
            <a:r>
              <a:rPr lang="ru-RU" sz="3600" b="1">
                <a:solidFill>
                  <a:srgbClr val="660066"/>
                </a:solidFill>
                <a:latin typeface="Book Antiqua" pitchFamily="18" charset="0"/>
              </a:rPr>
              <a:t>самупалнаспину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animBg="1"/>
      <p:bldP spid="276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07157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i="1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Природная зона</a:t>
            </a:r>
            <a:endParaRPr lang="ru-RU" sz="5400" i="1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Picture 4" descr="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3357586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big_img_713_5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452" y="1571612"/>
            <a:ext cx="343245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6dvs034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339"/>
            <a:ext cx="3357586" cy="239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9008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4000504"/>
            <a:ext cx="346474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ustyn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2643182"/>
            <a:ext cx="4143404" cy="2883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Chevron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бортничество</a:t>
            </a:r>
            <a:endParaRPr lang="ru-RU" dirty="0" smtClean="0"/>
          </a:p>
        </p:txBody>
      </p:sp>
      <p:pic>
        <p:nvPicPr>
          <p:cNvPr id="4" name="Picture 9" descr="ме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500188"/>
            <a:ext cx="3724275" cy="2911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email">
            <a:lum bright="12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28625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2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15063" y="242887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72375" y="15001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625" y="15001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929563" y="214313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6000" y="485775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7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71500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8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786063" y="5572125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9" descr="D:\Фото\анимашки\насекомые\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92918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0" descr="D:\Фото\анимашки\насекомые\butterfly1-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52863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Chevron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Верования славян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Перун</a:t>
            </a: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2249">
            <a:off x="857250" y="2357438"/>
            <a:ext cx="3071813" cy="4248150"/>
          </a:xfr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Даждьбог</a:t>
            </a:r>
            <a:endParaRPr lang="ru-RU" sz="3200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80px-Даждьбог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330762">
            <a:off x="5072063" y="2286000"/>
            <a:ext cx="3189287" cy="4248150"/>
          </a:xfrm>
          <a:ln w="38100" cap="sq">
            <a:solidFill>
              <a:srgbClr val="00B05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57250" y="3929063"/>
            <a:ext cx="3071813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i="1" smtClean="0">
                <a:latin typeface="Times New Roman" pitchFamily="18" charset="0"/>
                <a:cs typeface="Times New Roman" pitchFamily="18" charset="0"/>
              </a:rPr>
              <a:t>Тест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Чем измеряют температуру воздуха?</a:t>
            </a:r>
          </a:p>
          <a:p>
            <a:pPr marL="514350" indent="-514350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1) барометром            4) угольником  </a:t>
            </a:r>
          </a:p>
          <a:p>
            <a:pPr marL="514350" indent="-514350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2) линейкой                 5) градусником</a:t>
            </a:r>
          </a:p>
          <a:p>
            <a:pPr marL="514350" indent="-514350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3) термометром</a:t>
            </a:r>
          </a:p>
          <a:p>
            <a:pPr marL="514350" indent="-514350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050" name="Picture 2" descr="D:\Фото\анимашки\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4127500"/>
            <a:ext cx="19716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85813" y="2500313"/>
            <a:ext cx="2786062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означает одно маленькое деление шкалы термометра?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один градус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один сантиметр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один миллиметр                 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</p:txBody>
      </p:sp>
      <p:pic>
        <p:nvPicPr>
          <p:cNvPr id="20485" name="Picture 3" descr="D:\Фото\анимашки\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035425"/>
            <a:ext cx="22574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357688" y="2500313"/>
            <a:ext cx="2786062" cy="785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Каких термометров не бывает?</a:t>
            </a: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1) комнатных            4) медицинских</a:t>
            </a: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2) уличных                5) почвенных</a:t>
            </a: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3) водных</a:t>
            </a:r>
          </a:p>
        </p:txBody>
      </p:sp>
      <p:pic>
        <p:nvPicPr>
          <p:cNvPr id="21509" name="Picture 3" descr="D:\Фото\анимашки\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000500"/>
            <a:ext cx="24003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«Скажи мне, и я забуду.</a:t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Покажи мне, - я смогу запомнить.</a:t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Позволь мне это сделать самому,</a:t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это станет моим навсегда».</a:t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Древняя мудрость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35600" y="3068638"/>
            <a:ext cx="360363" cy="36036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1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795963" y="3068638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56325" y="3068638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516688" y="3068638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77050" y="3068638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235825" y="3068638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7596188" y="3068638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877050" y="34290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516688" y="34290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156325" y="34290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795963" y="3429000"/>
            <a:ext cx="360362" cy="360363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435600" y="34290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076825" y="37893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3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435600" y="37893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5795963" y="37893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516688" y="37893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6156325" y="3789363"/>
            <a:ext cx="360363" cy="36036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5795963" y="41497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4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6156325" y="41497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7956550" y="41497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7596188" y="41497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7235825" y="41497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6877050" y="41497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6516688" y="4149725"/>
            <a:ext cx="360362" cy="360363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5795963" y="45085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5</a:t>
            </a: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6156325" y="45085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6516688" y="45085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235825" y="45085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877050" y="4508500"/>
            <a:ext cx="360363" cy="360363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5435600" y="48688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6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5795963" y="48688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6156325" y="48688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6516688" y="48688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877050" y="48688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7235825" y="4868863"/>
            <a:ext cx="360363" cy="36036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65" name="Text Box 38"/>
          <p:cNvSpPr txBox="1">
            <a:spLocks noChangeArrowheads="1"/>
          </p:cNvSpPr>
          <p:nvPr/>
        </p:nvSpPr>
        <p:spPr bwMode="auto">
          <a:xfrm>
            <a:off x="323850" y="404813"/>
            <a:ext cx="2160588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1.Степной цветок, имеющий самую разнообразную окраску.</a:t>
            </a:r>
          </a:p>
        </p:txBody>
      </p:sp>
      <p:sp>
        <p:nvSpPr>
          <p:cNvPr id="22566" name="Text Box 39"/>
          <p:cNvSpPr txBox="1">
            <a:spLocks noChangeArrowheads="1"/>
          </p:cNvSpPr>
          <p:nvPr/>
        </p:nvSpPr>
        <p:spPr bwMode="auto">
          <a:xfrm>
            <a:off x="2771775" y="404813"/>
            <a:ext cx="2376488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2. Небольшая птица с тонким, острым клювом, живущая на озёрах и болотах</a:t>
            </a:r>
          </a:p>
        </p:txBody>
      </p:sp>
      <p:sp>
        <p:nvSpPr>
          <p:cNvPr id="22567" name="Text Box 42"/>
          <p:cNvSpPr txBox="1">
            <a:spLocks noChangeArrowheads="1"/>
          </p:cNvSpPr>
          <p:nvPr/>
        </p:nvSpPr>
        <p:spPr bwMode="auto">
          <a:xfrm>
            <a:off x="5508625" y="404813"/>
            <a:ext cx="27368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3. Вечнозелёное хвойное дерево тайги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2568" name="Text Box 43"/>
          <p:cNvSpPr txBox="1">
            <a:spLocks noChangeArrowheads="1"/>
          </p:cNvSpPr>
          <p:nvPr/>
        </p:nvSpPr>
        <p:spPr bwMode="auto">
          <a:xfrm>
            <a:off x="323850" y="2636838"/>
            <a:ext cx="223202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4. Крупное всеядное млекопитающее леса.</a:t>
            </a:r>
          </a:p>
        </p:txBody>
      </p:sp>
      <p:sp>
        <p:nvSpPr>
          <p:cNvPr id="22569" name="Text Box 44"/>
          <p:cNvSpPr txBox="1">
            <a:spLocks noChangeArrowheads="1"/>
          </p:cNvSpPr>
          <p:nvPr/>
        </p:nvSpPr>
        <p:spPr bwMode="auto">
          <a:xfrm>
            <a:off x="395288" y="5084763"/>
            <a:ext cx="2087562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5   Замкнутый естественный водоём.</a:t>
            </a:r>
          </a:p>
        </p:txBody>
      </p:sp>
      <p:sp>
        <p:nvSpPr>
          <p:cNvPr id="22570" name="Text Box 45"/>
          <p:cNvSpPr txBox="1">
            <a:spLocks noChangeArrowheads="1"/>
          </p:cNvSpPr>
          <p:nvPr/>
        </p:nvSpPr>
        <p:spPr bwMode="auto">
          <a:xfrm>
            <a:off x="2916238" y="4581525"/>
            <a:ext cx="201612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6. Ягодный кустарник, растущий на болотах.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435600" y="3068638"/>
            <a:ext cx="2520950" cy="360362"/>
            <a:chOff x="3424" y="1933"/>
            <a:chExt cx="1588" cy="227"/>
          </a:xfrm>
        </p:grpSpPr>
        <p:sp>
          <p:nvSpPr>
            <p:cNvPr id="22611" name="Rectangle 49"/>
            <p:cNvSpPr>
              <a:spLocks noChangeArrowheads="1"/>
            </p:cNvSpPr>
            <p:nvPr/>
          </p:nvSpPr>
          <p:spPr bwMode="auto">
            <a:xfrm>
              <a:off x="3424" y="1933"/>
              <a:ext cx="227" cy="227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т</a:t>
              </a:r>
            </a:p>
          </p:txBody>
        </p:sp>
        <p:sp>
          <p:nvSpPr>
            <p:cNvPr id="22612" name="Rectangle 50"/>
            <p:cNvSpPr>
              <a:spLocks noChangeArrowheads="1"/>
            </p:cNvSpPr>
            <p:nvPr/>
          </p:nvSpPr>
          <p:spPr bwMode="auto">
            <a:xfrm>
              <a:off x="3651" y="1933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ю</a:t>
              </a:r>
            </a:p>
          </p:txBody>
        </p:sp>
        <p:sp>
          <p:nvSpPr>
            <p:cNvPr id="22613" name="Rectangle 51"/>
            <p:cNvSpPr>
              <a:spLocks noChangeArrowheads="1"/>
            </p:cNvSpPr>
            <p:nvPr/>
          </p:nvSpPr>
          <p:spPr bwMode="auto">
            <a:xfrm>
              <a:off x="3878" y="1933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л</a:t>
              </a:r>
            </a:p>
          </p:txBody>
        </p:sp>
        <p:sp>
          <p:nvSpPr>
            <p:cNvPr id="22614" name="Rectangle 52"/>
            <p:cNvSpPr>
              <a:spLocks noChangeArrowheads="1"/>
            </p:cNvSpPr>
            <p:nvPr/>
          </p:nvSpPr>
          <p:spPr bwMode="auto">
            <a:xfrm>
              <a:off x="4105" y="1933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ь</a:t>
              </a:r>
            </a:p>
          </p:txBody>
        </p:sp>
        <p:sp>
          <p:nvSpPr>
            <p:cNvPr id="22615" name="Rectangle 53"/>
            <p:cNvSpPr>
              <a:spLocks noChangeArrowheads="1"/>
            </p:cNvSpPr>
            <p:nvPr/>
          </p:nvSpPr>
          <p:spPr bwMode="auto">
            <a:xfrm>
              <a:off x="4332" y="1933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п</a:t>
              </a:r>
            </a:p>
          </p:txBody>
        </p:sp>
        <p:sp>
          <p:nvSpPr>
            <p:cNvPr id="22616" name="Rectangle 54"/>
            <p:cNvSpPr>
              <a:spLocks noChangeArrowheads="1"/>
            </p:cNvSpPr>
            <p:nvPr/>
          </p:nvSpPr>
          <p:spPr bwMode="auto">
            <a:xfrm>
              <a:off x="4558" y="1933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а</a:t>
              </a:r>
            </a:p>
          </p:txBody>
        </p:sp>
        <p:sp>
          <p:nvSpPr>
            <p:cNvPr id="22617" name="Rectangle 55"/>
            <p:cNvSpPr>
              <a:spLocks noChangeArrowheads="1"/>
            </p:cNvSpPr>
            <p:nvPr/>
          </p:nvSpPr>
          <p:spPr bwMode="auto">
            <a:xfrm>
              <a:off x="4785" y="1933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н</a:t>
              </a:r>
            </a:p>
          </p:txBody>
        </p:sp>
      </p:grpSp>
      <p:pic>
        <p:nvPicPr>
          <p:cNvPr id="59448" name="Picture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2160588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435600" y="3429000"/>
            <a:ext cx="1801813" cy="360363"/>
            <a:chOff x="3424" y="2160"/>
            <a:chExt cx="1135" cy="227"/>
          </a:xfrm>
        </p:grpSpPr>
        <p:sp>
          <p:nvSpPr>
            <p:cNvPr id="22606" name="Rectangle 58"/>
            <p:cNvSpPr>
              <a:spLocks noChangeArrowheads="1"/>
            </p:cNvSpPr>
            <p:nvPr/>
          </p:nvSpPr>
          <p:spPr bwMode="auto">
            <a:xfrm>
              <a:off x="4332" y="2160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к</a:t>
              </a:r>
            </a:p>
          </p:txBody>
        </p:sp>
        <p:sp>
          <p:nvSpPr>
            <p:cNvPr id="22607" name="Rectangle 59"/>
            <p:cNvSpPr>
              <a:spLocks noChangeArrowheads="1"/>
            </p:cNvSpPr>
            <p:nvPr/>
          </p:nvSpPr>
          <p:spPr bwMode="auto">
            <a:xfrm>
              <a:off x="4105" y="2160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и</a:t>
              </a:r>
            </a:p>
          </p:txBody>
        </p:sp>
        <p:sp>
          <p:nvSpPr>
            <p:cNvPr id="22608" name="Rectangle 60"/>
            <p:cNvSpPr>
              <a:spLocks noChangeArrowheads="1"/>
            </p:cNvSpPr>
            <p:nvPr/>
          </p:nvSpPr>
          <p:spPr bwMode="auto">
            <a:xfrm>
              <a:off x="3878" y="2160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л</a:t>
              </a:r>
            </a:p>
          </p:txBody>
        </p:sp>
        <p:sp>
          <p:nvSpPr>
            <p:cNvPr id="22609" name="Rectangle 61"/>
            <p:cNvSpPr>
              <a:spLocks noChangeArrowheads="1"/>
            </p:cNvSpPr>
            <p:nvPr/>
          </p:nvSpPr>
          <p:spPr bwMode="auto">
            <a:xfrm>
              <a:off x="3651" y="2160"/>
              <a:ext cx="227" cy="227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у</a:t>
              </a:r>
            </a:p>
          </p:txBody>
        </p:sp>
        <p:sp>
          <p:nvSpPr>
            <p:cNvPr id="22610" name="Rectangle 62"/>
            <p:cNvSpPr>
              <a:spLocks noChangeArrowheads="1"/>
            </p:cNvSpPr>
            <p:nvPr/>
          </p:nvSpPr>
          <p:spPr bwMode="auto">
            <a:xfrm>
              <a:off x="3424" y="2160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к</a:t>
              </a:r>
            </a:p>
          </p:txBody>
        </p:sp>
      </p:grpSp>
      <p:pic>
        <p:nvPicPr>
          <p:cNvPr id="59455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04813"/>
            <a:ext cx="23764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5076825" y="3789363"/>
            <a:ext cx="1800225" cy="360362"/>
            <a:chOff x="3198" y="2387"/>
            <a:chExt cx="1134" cy="227"/>
          </a:xfrm>
        </p:grpSpPr>
        <p:sp>
          <p:nvSpPr>
            <p:cNvPr id="22601" name="Rectangle 65"/>
            <p:cNvSpPr>
              <a:spLocks noChangeArrowheads="1"/>
            </p:cNvSpPr>
            <p:nvPr/>
          </p:nvSpPr>
          <p:spPr bwMode="auto">
            <a:xfrm>
              <a:off x="3198" y="2387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с</a:t>
              </a:r>
            </a:p>
          </p:txBody>
        </p:sp>
        <p:sp>
          <p:nvSpPr>
            <p:cNvPr id="22602" name="Rectangle 66"/>
            <p:cNvSpPr>
              <a:spLocks noChangeArrowheads="1"/>
            </p:cNvSpPr>
            <p:nvPr/>
          </p:nvSpPr>
          <p:spPr bwMode="auto">
            <a:xfrm>
              <a:off x="3424" y="2387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о</a:t>
              </a:r>
            </a:p>
          </p:txBody>
        </p:sp>
        <p:sp>
          <p:nvSpPr>
            <p:cNvPr id="22603" name="Rectangle 67"/>
            <p:cNvSpPr>
              <a:spLocks noChangeArrowheads="1"/>
            </p:cNvSpPr>
            <p:nvPr/>
          </p:nvSpPr>
          <p:spPr bwMode="auto">
            <a:xfrm>
              <a:off x="3651" y="2387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с</a:t>
              </a:r>
            </a:p>
          </p:txBody>
        </p:sp>
        <p:sp>
          <p:nvSpPr>
            <p:cNvPr id="22604" name="Rectangle 68"/>
            <p:cNvSpPr>
              <a:spLocks noChangeArrowheads="1"/>
            </p:cNvSpPr>
            <p:nvPr/>
          </p:nvSpPr>
          <p:spPr bwMode="auto">
            <a:xfrm>
              <a:off x="4105" y="2387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а</a:t>
              </a:r>
            </a:p>
          </p:txBody>
        </p:sp>
        <p:sp>
          <p:nvSpPr>
            <p:cNvPr id="22605" name="Rectangle 69"/>
            <p:cNvSpPr>
              <a:spLocks noChangeArrowheads="1"/>
            </p:cNvSpPr>
            <p:nvPr/>
          </p:nvSpPr>
          <p:spPr bwMode="auto">
            <a:xfrm>
              <a:off x="3878" y="2387"/>
              <a:ext cx="227" cy="227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н</a:t>
              </a:r>
            </a:p>
          </p:txBody>
        </p:sp>
      </p:grpSp>
      <p:pic>
        <p:nvPicPr>
          <p:cNvPr id="59462" name="Picture 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04813"/>
            <a:ext cx="2735263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795963" y="4149725"/>
            <a:ext cx="2520950" cy="360363"/>
            <a:chOff x="3651" y="2614"/>
            <a:chExt cx="1588" cy="227"/>
          </a:xfrm>
        </p:grpSpPr>
        <p:sp>
          <p:nvSpPr>
            <p:cNvPr id="22594" name="Rectangle 72"/>
            <p:cNvSpPr>
              <a:spLocks noChangeArrowheads="1"/>
            </p:cNvSpPr>
            <p:nvPr/>
          </p:nvSpPr>
          <p:spPr bwMode="auto">
            <a:xfrm>
              <a:off x="3651" y="2614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м</a:t>
              </a:r>
            </a:p>
          </p:txBody>
        </p:sp>
        <p:sp>
          <p:nvSpPr>
            <p:cNvPr id="22595" name="Rectangle 73"/>
            <p:cNvSpPr>
              <a:spLocks noChangeArrowheads="1"/>
            </p:cNvSpPr>
            <p:nvPr/>
          </p:nvSpPr>
          <p:spPr bwMode="auto">
            <a:xfrm>
              <a:off x="3878" y="2614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е</a:t>
              </a:r>
            </a:p>
          </p:txBody>
        </p:sp>
        <p:sp>
          <p:nvSpPr>
            <p:cNvPr id="22596" name="Rectangle 74"/>
            <p:cNvSpPr>
              <a:spLocks noChangeArrowheads="1"/>
            </p:cNvSpPr>
            <p:nvPr/>
          </p:nvSpPr>
          <p:spPr bwMode="auto">
            <a:xfrm>
              <a:off x="5012" y="2614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ь</a:t>
              </a:r>
            </a:p>
          </p:txBody>
        </p:sp>
        <p:sp>
          <p:nvSpPr>
            <p:cNvPr id="22597" name="Rectangle 75"/>
            <p:cNvSpPr>
              <a:spLocks noChangeArrowheads="1"/>
            </p:cNvSpPr>
            <p:nvPr/>
          </p:nvSpPr>
          <p:spPr bwMode="auto">
            <a:xfrm>
              <a:off x="4785" y="2614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д</a:t>
              </a:r>
            </a:p>
          </p:txBody>
        </p:sp>
        <p:sp>
          <p:nvSpPr>
            <p:cNvPr id="22598" name="Rectangle 76"/>
            <p:cNvSpPr>
              <a:spLocks noChangeArrowheads="1"/>
            </p:cNvSpPr>
            <p:nvPr/>
          </p:nvSpPr>
          <p:spPr bwMode="auto">
            <a:xfrm>
              <a:off x="4558" y="2614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е</a:t>
              </a:r>
            </a:p>
          </p:txBody>
        </p:sp>
        <p:sp>
          <p:nvSpPr>
            <p:cNvPr id="22599" name="Rectangle 77"/>
            <p:cNvSpPr>
              <a:spLocks noChangeArrowheads="1"/>
            </p:cNvSpPr>
            <p:nvPr/>
          </p:nvSpPr>
          <p:spPr bwMode="auto">
            <a:xfrm>
              <a:off x="4332" y="2614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в</a:t>
              </a:r>
            </a:p>
          </p:txBody>
        </p:sp>
        <p:sp>
          <p:nvSpPr>
            <p:cNvPr id="22600" name="Rectangle 78"/>
            <p:cNvSpPr>
              <a:spLocks noChangeArrowheads="1"/>
            </p:cNvSpPr>
            <p:nvPr/>
          </p:nvSpPr>
          <p:spPr bwMode="auto">
            <a:xfrm>
              <a:off x="4105" y="2614"/>
              <a:ext cx="227" cy="227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д</a:t>
              </a:r>
            </a:p>
          </p:txBody>
        </p:sp>
      </p:grpSp>
      <p:pic>
        <p:nvPicPr>
          <p:cNvPr id="59471" name="Picture 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492375"/>
            <a:ext cx="22320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5795963" y="4508500"/>
            <a:ext cx="1800225" cy="360363"/>
            <a:chOff x="3651" y="2840"/>
            <a:chExt cx="1134" cy="227"/>
          </a:xfrm>
        </p:grpSpPr>
        <p:sp>
          <p:nvSpPr>
            <p:cNvPr id="22589" name="Rectangle 81"/>
            <p:cNvSpPr>
              <a:spLocks noChangeArrowheads="1"/>
            </p:cNvSpPr>
            <p:nvPr/>
          </p:nvSpPr>
          <p:spPr bwMode="auto">
            <a:xfrm>
              <a:off x="3651" y="2840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о</a:t>
              </a:r>
            </a:p>
          </p:txBody>
        </p:sp>
        <p:sp>
          <p:nvSpPr>
            <p:cNvPr id="22590" name="Rectangle 82"/>
            <p:cNvSpPr>
              <a:spLocks noChangeArrowheads="1"/>
            </p:cNvSpPr>
            <p:nvPr/>
          </p:nvSpPr>
          <p:spPr bwMode="auto">
            <a:xfrm>
              <a:off x="3878" y="2840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з</a:t>
              </a:r>
            </a:p>
          </p:txBody>
        </p:sp>
        <p:sp>
          <p:nvSpPr>
            <p:cNvPr id="22591" name="Rectangle 83"/>
            <p:cNvSpPr>
              <a:spLocks noChangeArrowheads="1"/>
            </p:cNvSpPr>
            <p:nvPr/>
          </p:nvSpPr>
          <p:spPr bwMode="auto">
            <a:xfrm>
              <a:off x="4105" y="2840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е</a:t>
              </a:r>
            </a:p>
          </p:txBody>
        </p:sp>
        <p:sp>
          <p:nvSpPr>
            <p:cNvPr id="22592" name="Rectangle 84"/>
            <p:cNvSpPr>
              <a:spLocks noChangeArrowheads="1"/>
            </p:cNvSpPr>
            <p:nvPr/>
          </p:nvSpPr>
          <p:spPr bwMode="auto">
            <a:xfrm>
              <a:off x="4558" y="2840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о</a:t>
              </a:r>
            </a:p>
          </p:txBody>
        </p:sp>
        <p:sp>
          <p:nvSpPr>
            <p:cNvPr id="22593" name="Rectangle 85"/>
            <p:cNvSpPr>
              <a:spLocks noChangeArrowheads="1"/>
            </p:cNvSpPr>
            <p:nvPr/>
          </p:nvSpPr>
          <p:spPr bwMode="auto">
            <a:xfrm>
              <a:off x="4332" y="2840"/>
              <a:ext cx="227" cy="227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р</a:t>
              </a:r>
            </a:p>
          </p:txBody>
        </p:sp>
      </p:grpSp>
      <p:pic>
        <p:nvPicPr>
          <p:cNvPr id="59478" name="Picture 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724400"/>
            <a:ext cx="22748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5435600" y="4868863"/>
            <a:ext cx="2160588" cy="360362"/>
            <a:chOff x="3424" y="3067"/>
            <a:chExt cx="1361" cy="227"/>
          </a:xfrm>
        </p:grpSpPr>
        <p:sp>
          <p:nvSpPr>
            <p:cNvPr id="22583" name="Rectangle 88"/>
            <p:cNvSpPr>
              <a:spLocks noChangeArrowheads="1"/>
            </p:cNvSpPr>
            <p:nvPr/>
          </p:nvSpPr>
          <p:spPr bwMode="auto">
            <a:xfrm>
              <a:off x="3424" y="3067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к</a:t>
              </a:r>
            </a:p>
          </p:txBody>
        </p:sp>
        <p:sp>
          <p:nvSpPr>
            <p:cNvPr id="22584" name="Rectangle 89"/>
            <p:cNvSpPr>
              <a:spLocks noChangeArrowheads="1"/>
            </p:cNvSpPr>
            <p:nvPr/>
          </p:nvSpPr>
          <p:spPr bwMode="auto">
            <a:xfrm>
              <a:off x="3651" y="3067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л</a:t>
              </a:r>
            </a:p>
          </p:txBody>
        </p:sp>
        <p:sp>
          <p:nvSpPr>
            <p:cNvPr id="22585" name="Rectangle 90"/>
            <p:cNvSpPr>
              <a:spLocks noChangeArrowheads="1"/>
            </p:cNvSpPr>
            <p:nvPr/>
          </p:nvSpPr>
          <p:spPr bwMode="auto">
            <a:xfrm>
              <a:off x="3878" y="3067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ю</a:t>
              </a:r>
            </a:p>
          </p:txBody>
        </p:sp>
        <p:sp>
          <p:nvSpPr>
            <p:cNvPr id="22586" name="Rectangle 91"/>
            <p:cNvSpPr>
              <a:spLocks noChangeArrowheads="1"/>
            </p:cNvSpPr>
            <p:nvPr/>
          </p:nvSpPr>
          <p:spPr bwMode="auto">
            <a:xfrm>
              <a:off x="4105" y="3067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к</a:t>
              </a:r>
            </a:p>
          </p:txBody>
        </p:sp>
        <p:sp>
          <p:nvSpPr>
            <p:cNvPr id="22587" name="Rectangle 92"/>
            <p:cNvSpPr>
              <a:spLocks noChangeArrowheads="1"/>
            </p:cNvSpPr>
            <p:nvPr/>
          </p:nvSpPr>
          <p:spPr bwMode="auto">
            <a:xfrm>
              <a:off x="4332" y="3067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в</a:t>
              </a:r>
            </a:p>
          </p:txBody>
        </p:sp>
        <p:sp>
          <p:nvSpPr>
            <p:cNvPr id="22588" name="Rectangle 93"/>
            <p:cNvSpPr>
              <a:spLocks noChangeArrowheads="1"/>
            </p:cNvSpPr>
            <p:nvPr/>
          </p:nvSpPr>
          <p:spPr bwMode="auto">
            <a:xfrm>
              <a:off x="4558" y="3067"/>
              <a:ext cx="227" cy="227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а</a:t>
              </a:r>
            </a:p>
          </p:txBody>
        </p:sp>
      </p:grpSp>
      <p:pic>
        <p:nvPicPr>
          <p:cNvPr id="59486" name="Picture 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4149725"/>
            <a:ext cx="2200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Творчество учащихся</a:t>
            </a:r>
            <a:endParaRPr lang="ru-RU" dirty="0"/>
          </a:p>
        </p:txBody>
      </p:sp>
      <p:pic>
        <p:nvPicPr>
          <p:cNvPr id="4" name="Рисунок 3" descr="IMG_52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620" y="1429544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52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005064"/>
            <a:ext cx="2922086" cy="219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20" y="1124744"/>
            <a:ext cx="301779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839" y="2708919"/>
            <a:ext cx="2748449" cy="209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Рисунок 5" descr="IMG_528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500563"/>
            <a:ext cx="31130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43425"/>
          </a:xfrm>
        </p:spPr>
        <p:txBody>
          <a:bodyPr/>
          <a:lstStyle/>
          <a:p>
            <a:pPr>
              <a:buFontTx/>
              <a:buNone/>
            </a:pPr>
            <a:endParaRPr lang="ru-RU" i="1" smtClean="0">
              <a:latin typeface="Century Schoolbook" pitchFamily="18" charset="0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214438" y="1785938"/>
            <a:ext cx="7029450" cy="24288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entury Schoolbook"/>
              </a:rPr>
              <a:t>Спасибо за внимание !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891540"/>
            <a:ext cx="7623810" cy="507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Рисунок 2" descr="3c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50" y="0"/>
            <a:ext cx="16319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715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Активизации познавательной деятельности, повышению качественной успеваемости школьников;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Достижению целей обучения с помощью современных электронных материалов;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Развитию навыков самообразования и самоконтроля у младших школьников;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Снижению дидактических затруднений у учащихся;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Повышению активности и инициативности младших школьников, развитию информационного мышления школьников;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Формированию информационно-коммуникативной компетентности;</a:t>
            </a:r>
          </a:p>
          <a:p>
            <a:pPr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4900"/>
            <a:ext cx="4572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99" r="9441"/>
          <a:stretch>
            <a:fillRect/>
          </a:stretch>
        </p:blipFill>
        <p:spPr bwMode="auto">
          <a:xfrm rot="-5724238">
            <a:off x="-263525" y="4206875"/>
            <a:ext cx="10175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44" y="704088"/>
            <a:ext cx="5286412" cy="25820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Составь математический рассказ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справка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86438" y="4714875"/>
            <a:ext cx="2011362" cy="1295400"/>
          </a:xfrm>
          <a:prstGeom prst="actionButtonHelp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Constantia" pitchFamily="18" charset="0"/>
              </a:rPr>
              <a:t>Пример рассказа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88889E-6 3.7037E-7 L 0.00868 0.2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3"/>
          <p:cNvGrpSpPr>
            <a:grpSpLocks/>
          </p:cNvGrpSpPr>
          <p:nvPr/>
        </p:nvGrpSpPr>
        <p:grpSpPr bwMode="auto">
          <a:xfrm rot="451062">
            <a:off x="6084888" y="3284538"/>
            <a:ext cx="2874962" cy="2493962"/>
            <a:chOff x="1061073" y="1945940"/>
            <a:chExt cx="3465863" cy="4252903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73" y="1945940"/>
              <a:ext cx="3465863" cy="425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724238">
              <a:off x="928385" y="4749051"/>
              <a:ext cx="772157" cy="30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63521" y="571480"/>
            <a:ext cx="7851649" cy="6018233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Зайка нёс домой 6 морковок. По дороге он потерял одну. Сколько морковок зайка донёс до дома?</a:t>
            </a:r>
            <a:b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другую задачку составить сможешь?</a:t>
            </a: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8573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50" y="3786188"/>
            <a:ext cx="821531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СРАВНИ</a:t>
            </a:r>
            <a:b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</a:b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Покажи знаки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5143500"/>
            <a:ext cx="82153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29289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 rot="20535781">
            <a:off x="684213" y="836613"/>
            <a:ext cx="1338262" cy="2357437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7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642938"/>
            <a:ext cx="31543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584950" y="4221163"/>
            <a:ext cx="100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2"/>
                </a:solidFill>
                <a:latin typeface="Constantia" pitchFamily="18" charset="0"/>
              </a:rPr>
              <a:t>  </a:t>
            </a:r>
            <a:r>
              <a:rPr lang="en-US" sz="6000" b="1" i="1">
                <a:solidFill>
                  <a:srgbClr val="FF0000"/>
                </a:solidFill>
                <a:latin typeface="Constantia" pitchFamily="18" charset="0"/>
              </a:rPr>
              <a:t>&lt;</a:t>
            </a:r>
            <a:endParaRPr lang="ru-RU" sz="6000" b="1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6575" y="4222750"/>
            <a:ext cx="663575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&gt;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3638" y="4222750"/>
            <a:ext cx="604837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solidFill>
                  <a:srgbClr val="FF0000"/>
                </a:solidFill>
                <a:latin typeface="+mn-lt"/>
                <a:ea typeface="+mj-ea"/>
                <a:cs typeface="Arial" charset="0"/>
              </a:rPr>
              <a:t>=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удиоклип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4125 -0.378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удиоклип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6870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39750" y="1125538"/>
            <a:ext cx="1057275" cy="14398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8345740">
            <a:off x="1116013" y="620713"/>
            <a:ext cx="457200" cy="914400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84213" y="765175"/>
            <a:ext cx="719137" cy="554038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1688631">
            <a:off x="468313" y="620713"/>
            <a:ext cx="457200" cy="914400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1197679">
            <a:off x="755650" y="404813"/>
            <a:ext cx="360363" cy="360362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042988" y="404813"/>
            <a:ext cx="360362" cy="360362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539750" y="1341438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116013" y="1341438"/>
            <a:ext cx="50323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827088" y="2565400"/>
            <a:ext cx="730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187450" y="25654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187450" y="29241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684213" y="29241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258888" y="1844675"/>
            <a:ext cx="433387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116013" y="1268413"/>
            <a:ext cx="719137" cy="554037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692275" y="1844675"/>
            <a:ext cx="5762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1042988" y="18446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258888" y="2492375"/>
            <a:ext cx="144462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1547813" y="2492375"/>
            <a:ext cx="144462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1285" name="WordArt 21"/>
          <p:cNvSpPr>
            <a:spLocks noChangeArrowheads="1" noChangeShapeType="1" noTextEdit="1"/>
          </p:cNvSpPr>
          <p:nvPr/>
        </p:nvSpPr>
        <p:spPr bwMode="auto">
          <a:xfrm rot="1122976">
            <a:off x="227013" y="1804988"/>
            <a:ext cx="1666875" cy="7858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13689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2000232" y="404813"/>
            <a:ext cx="6929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50021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 теперь работаем дружно, отвечать быстрее нам нужно!</a:t>
            </a:r>
            <a:r>
              <a:rPr lang="en-US" sz="4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1527175" y="2938463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18 </a:t>
            </a:r>
            <a:r>
              <a:rPr lang="en-US" sz="3600" b="1">
                <a:latin typeface="Century Gothic" pitchFamily="34" charset="0"/>
              </a:rPr>
              <a:t>·</a:t>
            </a:r>
            <a:r>
              <a:rPr lang="ru-RU" sz="3600" b="1">
                <a:latin typeface="Century Gothic" pitchFamily="34" charset="0"/>
              </a:rPr>
              <a:t> 6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4264025" y="2867025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70 : 5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6640513" y="286702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17 </a:t>
            </a:r>
            <a:r>
              <a:rPr lang="en-US" sz="3600" b="1">
                <a:latin typeface="Century Gothic" pitchFamily="34" charset="0"/>
              </a:rPr>
              <a:t>·</a:t>
            </a:r>
            <a:r>
              <a:rPr lang="ru-RU" sz="3600" b="1">
                <a:latin typeface="Century Gothic" pitchFamily="34" charset="0"/>
              </a:rPr>
              <a:t> 7</a:t>
            </a:r>
          </a:p>
        </p:txBody>
      </p:sp>
      <p:sp>
        <p:nvSpPr>
          <p:cNvPr id="70688" name="Text Box 32"/>
          <p:cNvSpPr txBox="1">
            <a:spLocks noChangeArrowheads="1"/>
          </p:cNvSpPr>
          <p:nvPr/>
        </p:nvSpPr>
        <p:spPr bwMode="auto">
          <a:xfrm>
            <a:off x="1476375" y="3789363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19</a:t>
            </a:r>
            <a:r>
              <a:rPr lang="ru-RU" sz="3600" b="1">
                <a:latin typeface="Century Gothic" pitchFamily="34" charset="0"/>
              </a:rPr>
              <a:t> </a:t>
            </a:r>
            <a:r>
              <a:rPr lang="en-US" sz="3600" b="1">
                <a:latin typeface="Century Gothic" pitchFamily="34" charset="0"/>
              </a:rPr>
              <a:t>·</a:t>
            </a:r>
            <a:r>
              <a:rPr lang="ru-RU" sz="3600" b="1">
                <a:latin typeface="Century Gothic" pitchFamily="34" charset="0"/>
              </a:rPr>
              <a:t> </a:t>
            </a:r>
            <a:r>
              <a:rPr lang="en-US" sz="3600" b="1">
                <a:latin typeface="Century Gothic" pitchFamily="34" charset="0"/>
              </a:rPr>
              <a:t>9</a:t>
            </a:r>
            <a:endParaRPr lang="ru-RU" sz="3600" b="1">
              <a:latin typeface="Century Gothic" pitchFamily="34" charset="0"/>
            </a:endParaRPr>
          </a:p>
        </p:txBody>
      </p:sp>
      <p:sp>
        <p:nvSpPr>
          <p:cNvPr id="70689" name="Text Box 33"/>
          <p:cNvSpPr txBox="1">
            <a:spLocks noChangeArrowheads="1"/>
          </p:cNvSpPr>
          <p:nvPr/>
        </p:nvSpPr>
        <p:spPr bwMode="auto">
          <a:xfrm>
            <a:off x="4211638" y="378936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15</a:t>
            </a:r>
            <a:r>
              <a:rPr lang="ru-RU" sz="3600" b="1">
                <a:latin typeface="Century Gothic" pitchFamily="34" charset="0"/>
              </a:rPr>
              <a:t> </a:t>
            </a:r>
            <a:r>
              <a:rPr lang="en-US" sz="3600" b="1">
                <a:latin typeface="Century Gothic" pitchFamily="34" charset="0"/>
              </a:rPr>
              <a:t>·</a:t>
            </a:r>
            <a:r>
              <a:rPr lang="ru-RU" sz="3600" b="1">
                <a:latin typeface="Century Gothic" pitchFamily="34" charset="0"/>
              </a:rPr>
              <a:t> </a:t>
            </a:r>
            <a:r>
              <a:rPr lang="en-US" sz="3600" b="1">
                <a:latin typeface="Century Gothic" pitchFamily="34" charset="0"/>
              </a:rPr>
              <a:t>8</a:t>
            </a:r>
            <a:endParaRPr lang="ru-RU" sz="3600" b="1">
              <a:latin typeface="Century Gothic" pitchFamily="34" charset="0"/>
            </a:endParaRPr>
          </a:p>
        </p:txBody>
      </p:sp>
      <p:sp>
        <p:nvSpPr>
          <p:cNvPr id="70690" name="Text Box 34"/>
          <p:cNvSpPr txBox="1">
            <a:spLocks noChangeArrowheads="1"/>
          </p:cNvSpPr>
          <p:nvPr/>
        </p:nvSpPr>
        <p:spPr bwMode="auto">
          <a:xfrm>
            <a:off x="6711950" y="3789363"/>
            <a:ext cx="1389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32 : 2</a:t>
            </a:r>
          </a:p>
        </p:txBody>
      </p:sp>
      <p:sp>
        <p:nvSpPr>
          <p:cNvPr id="70691" name="Text Box 35"/>
          <p:cNvSpPr txBox="1">
            <a:spLocks noChangeArrowheads="1"/>
          </p:cNvSpPr>
          <p:nvPr/>
        </p:nvSpPr>
        <p:spPr bwMode="auto">
          <a:xfrm>
            <a:off x="1527175" y="481012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12 </a:t>
            </a:r>
            <a:r>
              <a:rPr lang="en-US" sz="3600" b="1">
                <a:latin typeface="Century Gothic" pitchFamily="34" charset="0"/>
              </a:rPr>
              <a:t>·</a:t>
            </a:r>
            <a:r>
              <a:rPr lang="ru-RU" sz="3600" b="1">
                <a:latin typeface="Century Gothic" pitchFamily="34" charset="0"/>
              </a:rPr>
              <a:t> 5</a:t>
            </a:r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4335463" y="4738688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7 </a:t>
            </a:r>
            <a:r>
              <a:rPr lang="en-US" sz="3600" b="1">
                <a:latin typeface="Century Gothic" pitchFamily="34" charset="0"/>
              </a:rPr>
              <a:t>·</a:t>
            </a:r>
            <a:r>
              <a:rPr lang="ru-RU" sz="3600" b="1">
                <a:latin typeface="Century Gothic" pitchFamily="34" charset="0"/>
              </a:rPr>
              <a:t> 11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6711950" y="466725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16 </a:t>
            </a:r>
            <a:r>
              <a:rPr lang="en-US" sz="3600" b="1">
                <a:latin typeface="Century Gothic" pitchFamily="34" charset="0"/>
              </a:rPr>
              <a:t>·</a:t>
            </a:r>
            <a:r>
              <a:rPr lang="ru-RU" sz="3600" b="1">
                <a:latin typeface="Century Gothic" pitchFamily="34" charset="0"/>
              </a:rPr>
              <a:t> 4</a:t>
            </a:r>
          </a:p>
        </p:txBody>
      </p:sp>
      <p:pic>
        <p:nvPicPr>
          <p:cNvPr id="70700" name="Picture 44" descr="Entertainment-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5300663"/>
            <a:ext cx="18716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4368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70685" grpId="0"/>
      <p:bldP spid="70686" grpId="0"/>
      <p:bldP spid="70687" grpId="0"/>
      <p:bldP spid="70688" grpId="0"/>
      <p:bldP spid="70689" grpId="0"/>
      <p:bldP spid="70690" grpId="0"/>
      <p:bldP spid="70691" grpId="0"/>
      <p:bldP spid="70692" grpId="0"/>
      <p:bldP spid="706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45005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           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В…лчата, г…рой, к…злёнку, исп…ряют, с…рняк, тр…па, спр…сить, в…л…сок, пуш…стые.</a:t>
            </a:r>
          </a:p>
        </p:txBody>
      </p:sp>
      <p:pic>
        <p:nvPicPr>
          <p:cNvPr id="4" name="Picture 16" descr="karanda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28625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изайн в клетку">
  <a:themeElements>
    <a:clrScheme name="Grace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546</Words>
  <Application>Microsoft Office PowerPoint</Application>
  <PresentationFormat>Экран (4:3)</PresentationFormat>
  <Paragraphs>175</Paragraphs>
  <Slides>22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Дизайн в клетку</vt:lpstr>
      <vt:lpstr>CorelDRAW</vt:lpstr>
      <vt:lpstr>Использование информационных технологий в начальной школе.</vt:lpstr>
      <vt:lpstr>«Скажи мне, и я забуду. Покажи мне, - я смогу запомнить. Позволь мне это сделать самому, и это станет моим навсегда». Древняя мудрость</vt:lpstr>
      <vt:lpstr>Презентация PowerPoint</vt:lpstr>
      <vt:lpstr>Презентация PowerPoint</vt:lpstr>
      <vt:lpstr>Составь математический рассказ</vt:lpstr>
      <vt:lpstr>Зайка нёс домой 6 морковок. По дороге он потерял одну. Сколько морковок зайка донёс до дома? А другую задачку составить сможешь?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Природная зона</vt:lpstr>
      <vt:lpstr>бортничество</vt:lpstr>
      <vt:lpstr>Верования славян</vt:lpstr>
      <vt:lpstr>Тест</vt:lpstr>
      <vt:lpstr>Презентация PowerPoint</vt:lpstr>
      <vt:lpstr>Презентация PowerPoint</vt:lpstr>
      <vt:lpstr>Презентация PowerPoint</vt:lpstr>
      <vt:lpstr>Творчество учащихся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2009-09-24T14:52:38Z</dcterms:created>
  <dcterms:modified xsi:type="dcterms:W3CDTF">2016-02-03T17:56:50Z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TC103626561049</vt:lpwstr>
  </property>
</Properties>
</file>