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9" r:id="rId4"/>
    <p:sldId id="277" r:id="rId5"/>
    <p:sldId id="260" r:id="rId6"/>
    <p:sldId id="264" r:id="rId7"/>
    <p:sldId id="259" r:id="rId8"/>
    <p:sldId id="269" r:id="rId9"/>
    <p:sldId id="278" r:id="rId10"/>
    <p:sldId id="261" r:id="rId11"/>
    <p:sldId id="262" r:id="rId12"/>
    <p:sldId id="263" r:id="rId13"/>
    <p:sldId id="265" r:id="rId14"/>
    <p:sldId id="266" r:id="rId15"/>
    <p:sldId id="258" r:id="rId16"/>
    <p:sldId id="270" r:id="rId17"/>
    <p:sldId id="271" r:id="rId18"/>
    <p:sldId id="268" r:id="rId19"/>
    <p:sldId id="267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39B6-0E83-4C97-9726-B2508AF540E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4CB0-1701-445E-806D-097BC515A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FA3B-D914-4432-B93D-4A12123C5A0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FE53-1174-495F-A3A6-26ADB785B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6592-D4FA-40A4-A2C1-7CF32DC8787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70DA-A249-4A71-9B19-D97D9CBD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5214938"/>
            <a:ext cx="8112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F517-23A9-4903-B196-B3B53023523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B283-6806-4965-AF7D-0A3E38DF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00B7-94BA-4CA5-A118-40BBCEFDEDE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3ED0-5FB9-4A86-8859-BCF87E4C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A5BB-284B-45D1-BF74-21CB423CCFE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B6E5-1D90-4A45-B4E1-C2070286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15B4-8E54-4C43-8F71-74785B2F8E8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F018-7E0D-4009-95AD-61D6C5641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4030-DE20-4258-8B8E-D9E54C87B5B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8760-056A-45D6-B621-5ADA5960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36FB-2D3E-4CCA-A3F5-76D0B9DA65C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D434-55DC-45D4-BE28-73346431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2366-1837-4C20-910F-146B88A5EE1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18CE-9416-4ECD-9D10-74589195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220-73CE-411D-A447-94943B2A6CC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C51A-BD08-4CA2-A7B3-FD9852A4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C5554-92A3-4F51-BAAE-17C1A1EA7B7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B504F2-7B93-4BD3-A064-B9A8535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571504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Муниципальный этап конкурса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«Учитель года – 2016»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Конкурсное задание «Методический семинар»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700862" cy="1423982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Рослякова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Николаевна,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7 г. Апатиты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(30.01.2016 03-52-24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2786058"/>
            <a:ext cx="2214578" cy="2657494"/>
          </a:xfrm>
          <a:prstGeom prst="rect">
            <a:avLst/>
          </a:prstGeom>
        </p:spPr>
      </p:pic>
      <p:pic>
        <p:nvPicPr>
          <p:cNvPr id="5" name="Рисунок 4" descr="Скриншот (18.01.2016 22-20-04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78" y="571480"/>
            <a:ext cx="1661057" cy="1357321"/>
          </a:xfrm>
          <a:prstGeom prst="rect">
            <a:avLst/>
          </a:prstGeom>
        </p:spPr>
      </p:pic>
      <p:pic>
        <p:nvPicPr>
          <p:cNvPr id="6" name="Рисунок 5" descr="Скриншот (30.01.2016 03-59-16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2571744"/>
            <a:ext cx="1500198" cy="156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928693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ИКТ – информационно-коммуникативная технология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криншот (01.02.2016 00-11-4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2786058"/>
            <a:ext cx="3398905" cy="2247901"/>
          </a:xfrm>
          <a:prstGeom prst="rect">
            <a:avLst/>
          </a:prstGeom>
        </p:spPr>
      </p:pic>
      <p:pic>
        <p:nvPicPr>
          <p:cNvPr id="5" name="Рисунок 4" descr="Скриншот (01.02.2016 00-11-19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1428736"/>
            <a:ext cx="4400554" cy="240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риншот (01.02.2016 00-07-07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285860"/>
            <a:ext cx="2589470" cy="2857520"/>
          </a:xfrm>
          <a:prstGeom prst="rect">
            <a:avLst/>
          </a:prstGeom>
        </p:spPr>
      </p:pic>
      <p:pic>
        <p:nvPicPr>
          <p:cNvPr id="5" name="Рисунок 4" descr="Скриншот (01.02.2016 00-25-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10" y="2214554"/>
            <a:ext cx="483185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4243390" cy="714379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Проектная технология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риншот (31.01.2016 23-55-00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357298"/>
            <a:ext cx="3833813" cy="1909763"/>
          </a:xfrm>
          <a:prstGeom prst="rect">
            <a:avLst/>
          </a:prstGeom>
        </p:spPr>
      </p:pic>
      <p:pic>
        <p:nvPicPr>
          <p:cNvPr id="5" name="Рисунок 4" descr="Скриншот (01.02.2016 00-17-2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5852" y="3357562"/>
            <a:ext cx="4082171" cy="2286016"/>
          </a:xfrm>
          <a:prstGeom prst="rect">
            <a:avLst/>
          </a:prstGeom>
        </p:spPr>
      </p:pic>
      <p:pic>
        <p:nvPicPr>
          <p:cNvPr id="6" name="Рисунок 5" descr="Скриншот (01.02.2016 00-20-55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714356"/>
            <a:ext cx="3395269" cy="258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сотрудничества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риншот (31.01.2016 23-56-47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428736"/>
            <a:ext cx="3771900" cy="2430468"/>
          </a:xfrm>
          <a:prstGeom prst="rect">
            <a:avLst/>
          </a:prstGeom>
        </p:spPr>
      </p:pic>
      <p:pic>
        <p:nvPicPr>
          <p:cNvPr id="5" name="Рисунок 4" descr="Скриншот (01.02.2016 00-29-3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500174"/>
            <a:ext cx="3811501" cy="293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642941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Проблемно-поисковая технология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риншот (31.01.2016 23-58-52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8" y="2928934"/>
            <a:ext cx="2643206" cy="2154651"/>
          </a:xfrm>
          <a:prstGeom prst="rect">
            <a:avLst/>
          </a:prstGeom>
        </p:spPr>
      </p:pic>
      <p:pic>
        <p:nvPicPr>
          <p:cNvPr id="5" name="Рисунок 4" descr="Скриншот (01.02.2016 00-01-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428736"/>
            <a:ext cx="4648721" cy="321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7859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Методическая тема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«Создание адаптивной образовательной среды для детей с тяжёлыми нарушениями речи в общеобразовательной школе»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с 2012 года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*опыт работы представляется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методических объединениях,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семинарах, конференциях,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размещается в сети Интернет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500990" cy="199548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образовательная деятельность: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*клуб «Вдумчивого читателя»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программа «Истоки»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*программа по основам детской журналистики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«Служу Отечеству пером»</a:t>
            </a:r>
          </a:p>
          <a:p>
            <a:pPr>
              <a:buFont typeface="Arial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0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571612"/>
            <a:ext cx="1180146" cy="1643074"/>
          </a:xfrm>
          <a:prstGeom prst="rect">
            <a:avLst/>
          </a:prstGeom>
        </p:spPr>
      </p:pic>
      <p:pic>
        <p:nvPicPr>
          <p:cNvPr id="5" name="Рисунок 4" descr="Изображение 0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3429000"/>
            <a:ext cx="873456" cy="1214446"/>
          </a:xfrm>
          <a:prstGeom prst="rect">
            <a:avLst/>
          </a:prstGeom>
        </p:spPr>
      </p:pic>
      <p:pic>
        <p:nvPicPr>
          <p:cNvPr id="7" name="Рисунок 6" descr="Изображение 0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1714488"/>
            <a:ext cx="1076802" cy="1428760"/>
          </a:xfrm>
          <a:prstGeom prst="rect">
            <a:avLst/>
          </a:prstGeom>
        </p:spPr>
      </p:pic>
      <p:pic>
        <p:nvPicPr>
          <p:cNvPr id="8" name="Рисунок 7" descr="Изображение 0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768" y="3357562"/>
            <a:ext cx="130548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714512"/>
          </a:xfrm>
        </p:spPr>
        <p:txBody>
          <a:bodyPr/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ФГОС для детей в ОВЗ предполагает реализацию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внеурочной деятельности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помогает  объединить в единый процесс воспитание, образование, развитие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обеспечивает структурную и содержательную преемственность учебных предметов.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расширяет культурное пространство образовательной организации, создаёт гибкую систему для реализации индивидуальных творческих интересов личности.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Модель внеурочной деятельности обеспечивает обучающимся с ОВЗ проявить себя, творчески раскрыть в области различных видов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6400800" cy="3571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00694" y="4000504"/>
            <a:ext cx="2614752" cy="1214446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3667128"/>
            <a:ext cx="1500198" cy="2000264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428860" y="3929066"/>
            <a:ext cx="295007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143536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развития личности детей с ОВЗ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духовно-нравственное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*общекультурное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*социальное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*спортивно-оздоровительное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программы внеурочной деятельности обеспечивает рост социальной активности обучающихся, повышение коммуникативных и исследовательских компетентностей,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организаторских способностей, качественное изменение в личностном развитии.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6400800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43636" y="928670"/>
            <a:ext cx="2235696" cy="1676772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2857496"/>
            <a:ext cx="1087526" cy="1571636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2857496"/>
            <a:ext cx="1082684" cy="1563671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15074" y="2571744"/>
            <a:ext cx="2164258" cy="1285884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571868" y="1142984"/>
            <a:ext cx="2592886" cy="142876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57686" y="2571744"/>
            <a:ext cx="1872997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286808" cy="50006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Экскурсии, выставки, спектакли, концерты, фестивали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(01.02.2016 00-08-50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1000108"/>
            <a:ext cx="3000396" cy="1938636"/>
          </a:xfrm>
          <a:prstGeom prst="rect">
            <a:avLst/>
          </a:prstGeom>
        </p:spPr>
      </p:pic>
      <p:pic>
        <p:nvPicPr>
          <p:cNvPr id="5" name="Рисунок 4" descr="Скриншот (01.02.2016 00-09-24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1" y="1071547"/>
            <a:ext cx="2714644" cy="1898740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00166" y="3643314"/>
            <a:ext cx="383383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71503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открытых дверей в классе, родительские собрания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(01.02.2016 00-03-57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571612"/>
            <a:ext cx="3857651" cy="2578673"/>
          </a:xfrm>
          <a:prstGeom prst="rect">
            <a:avLst/>
          </a:prstGeom>
        </p:spPr>
      </p:pic>
      <p:pic>
        <p:nvPicPr>
          <p:cNvPr id="5" name="Рисунок 4" descr="Скриншот (01.02.2016 00-05-00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571612"/>
            <a:ext cx="365284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571604" y="500042"/>
            <a:ext cx="6886596" cy="250033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*образование – высшее,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Мурманский педагогический институт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– 13 лет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– 9 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 – 4 года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МБОУ СОШ № 7 г. Апатиты – с 2012 года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643446"/>
            <a:ext cx="8001056" cy="995354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«Живи на земле, делай добро, храни истину»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риншот (30.01.2016 03-37-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14620"/>
            <a:ext cx="7929618" cy="182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Новости о нашей жизни можете узнать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группе «Речевой класс г. Апатиты»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социальная сеть«В контакте»</a:t>
            </a: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728" y="2500306"/>
            <a:ext cx="6034617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143139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методического семинара: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«Осуществление обучения по адаптированным образовательным программам для детей с тяжёлыми нарушениями речи в условиях перехода на ФГОС для детей с ОВЗ».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2928934"/>
            <a:ext cx="1698454" cy="2500330"/>
          </a:xfrm>
          <a:prstGeom prst="rect">
            <a:avLst/>
          </a:prstGeom>
        </p:spPr>
      </p:pic>
      <p:pic>
        <p:nvPicPr>
          <p:cNvPr id="6" name="Рисунок 5" descr="Изображение 0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28" y="2928934"/>
            <a:ext cx="1878507" cy="2500330"/>
          </a:xfrm>
          <a:prstGeom prst="rect">
            <a:avLst/>
          </a:prstGeom>
        </p:spPr>
      </p:pic>
      <p:pic>
        <p:nvPicPr>
          <p:cNvPr id="7" name="Рисунок 6" descr="Изображение 0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29256" y="2857497"/>
            <a:ext cx="184300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8143932" cy="3714776"/>
          </a:xfrm>
        </p:spPr>
        <p:txBody>
          <a:bodyPr/>
          <a:lstStyle/>
          <a:p>
            <a:r>
              <a:rPr lang="ru-RU" sz="2800" b="1" dirty="0" smtClean="0"/>
              <a:t>ФГОС НОО с 2011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обучения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*развитие личности учащегося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личностные,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предметные результаты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универсальные учебные действия (УУД)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виды и формы контрольно-оценочных действий, оценка достижений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информационные и коммуникативные технологии (ИКТ)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информационно-образовательная среда (ИС)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*духовно-нравственное воспитание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внеурочная деятельность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портрет ученика начальной школы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достижений ученика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криншот (31.01.2016 23-07-0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71480"/>
            <a:ext cx="4643470" cy="909802"/>
          </a:xfrm>
          <a:prstGeom prst="rect">
            <a:avLst/>
          </a:prstGeom>
        </p:spPr>
      </p:pic>
      <p:pic>
        <p:nvPicPr>
          <p:cNvPr id="6" name="Рисунок 5" descr="Скриншот (31.01.2016 23-13-0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28604"/>
            <a:ext cx="1714512" cy="174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35784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подхода — развитие личности.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–  сформировать у  обучающегося умение и желание учиться, работать в команде, способность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самоизменению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саморазвитию на основе рефлексивной  самоорганизации.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знания не даются в готовом виде. Дети «открывают» их сами в процессе самостоятельной исследовательской деятельности. Они становятся маленькими учеными, делающими свое собственное открытие.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285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43174" y="2214554"/>
            <a:ext cx="314327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86148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для детей с тяжелыми нарушениями речи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Дополнительные учебные курсы: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Произношение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речи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Информатика»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857364"/>
            <a:ext cx="1500198" cy="1984710"/>
          </a:xfrm>
          <a:prstGeom prst="rect">
            <a:avLst/>
          </a:prstGeom>
        </p:spPr>
      </p:pic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84" y="2357430"/>
            <a:ext cx="1571636" cy="2086542"/>
          </a:xfrm>
          <a:prstGeom prst="rect">
            <a:avLst/>
          </a:prstGeom>
        </p:spPr>
      </p:pic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71934" y="2928934"/>
            <a:ext cx="1571635" cy="2096677"/>
          </a:xfrm>
          <a:prstGeom prst="rect">
            <a:avLst/>
          </a:prstGeom>
        </p:spPr>
      </p:pic>
      <p:pic>
        <p:nvPicPr>
          <p:cNvPr id="7" name="Рисунок 6" descr="Изображение 0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57884" y="3571876"/>
            <a:ext cx="134167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2786081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для детей с ОВЗ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сентября 2016 года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Мурманской области: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семь школ-интернатов для детей с ОВЗ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200 классов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общеобразовательных учреждениях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свыше 3000 «особых» детей на начало 2015/2016 учебного года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14744" y="3214686"/>
            <a:ext cx="1662675" cy="2286016"/>
          </a:xfrm>
          <a:prstGeom prst="rect">
            <a:avLst/>
          </a:prstGeom>
        </p:spPr>
      </p:pic>
      <p:pic>
        <p:nvPicPr>
          <p:cNvPr id="5" name="Рисунок 4" descr="Изображение 1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3429000"/>
            <a:ext cx="1357321" cy="1776628"/>
          </a:xfrm>
          <a:prstGeom prst="rect">
            <a:avLst/>
          </a:prstGeom>
        </p:spPr>
      </p:pic>
      <p:pic>
        <p:nvPicPr>
          <p:cNvPr id="6" name="Рисунок 5" descr="Изображение 1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57422" y="3429000"/>
            <a:ext cx="1389138" cy="1857388"/>
          </a:xfrm>
          <a:prstGeom prst="rect">
            <a:avLst/>
          </a:prstGeom>
        </p:spPr>
      </p:pic>
      <p:pic>
        <p:nvPicPr>
          <p:cNvPr id="7" name="Рисунок 6" descr="Скриншот (31.01.2016 23-26-4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71480"/>
            <a:ext cx="2029393" cy="1357322"/>
          </a:xfrm>
          <a:prstGeom prst="rect">
            <a:avLst/>
          </a:prstGeom>
        </p:spPr>
      </p:pic>
      <p:pic>
        <p:nvPicPr>
          <p:cNvPr id="8" name="Рисунок 7" descr="Скриншот (31.01.2016 23-30-07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00166" y="571480"/>
            <a:ext cx="1390647" cy="1376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7029472" cy="4500594"/>
          </a:xfrm>
        </p:spPr>
        <p:txBody>
          <a:bodyPr/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личностно-ориентированная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*проектная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технология сотрудничества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игровая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*проблемно-поисковая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*информационно-коммуникативная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2071678"/>
            <a:ext cx="314327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857255"/>
          </a:xfrm>
        </p:spPr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риншот (31.01.2016 23-51-2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500174"/>
            <a:ext cx="4127954" cy="2500330"/>
          </a:xfrm>
          <a:prstGeom prst="rect">
            <a:avLst/>
          </a:prstGeom>
        </p:spPr>
      </p:pic>
      <p:pic>
        <p:nvPicPr>
          <p:cNvPr id="5" name="Рисунок 4" descr="Скриншот (31.01.2016 23-53-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263809" cy="348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_DX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90_DXm</Template>
  <TotalTime>533</TotalTime>
  <Words>123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90_DXm</vt:lpstr>
      <vt:lpstr>        Муниципальный этап конкурса                   «Учитель года – 2016»    Конкурсное задание «Методический семинар» </vt:lpstr>
      <vt:lpstr>*первая квалификационная категория *образование – высшее,   Мурманский педагогический институт *стаж педагогической деятельности – 13 лет  *учитель начальных классов – 9 лет  * учитель-логопед – 4 года * в МБОУ СОШ № 7 г. Апатиты – с 2012 года </vt:lpstr>
      <vt:lpstr>Тема методического семинара: «Осуществление обучения по адаптированным образовательным программам для детей с тяжёлыми нарушениями речи в условиях перехода на ФГОС для детей с ОВЗ». </vt:lpstr>
      <vt:lpstr>ФГОС НОО с 2011 года  *деятельностный характер обучения *развитие личности учащегося * личностные, метапредметные и предметные результаты * универсальные учебные действия (УУД) * виды и формы контрольно-оценочных действий, оценка достижений * информационные и коммуникативные технологии (ИКТ) * информационно-образовательная среда (ИС)  *духовно-нравственное воспитание * внеурочная деятельность * портрет ученика начальной школы *портфолио достижений ученика</vt:lpstr>
      <vt:lpstr>Цель системно - деятельностного подхода — развитие личности.    Задача –  сформировать у  обучающегося умение и желание учиться, работать в команде, способность к самоизменению и саморазвитию на основе рефлексивной  самоорганизации.        Новые знания не даются в готовом виде. Дети «открывают» их сами в процессе самостоятельной исследовательской деятельности. Они становятся маленькими учеными, делающими свое собственное открытие.   </vt:lpstr>
      <vt:lpstr>Адаптированная образовательная программа для детей с тяжелыми нарушениями речи  Дополнительные учебные курсы:  - Произношение - Развитие речи - Логоритмика  - Информатика»</vt:lpstr>
      <vt:lpstr> ФГОС для детей с ОВЗ  с 1 сентября 2016 года   В Мурманской области: * семь школ-интернатов для детей с ОВЗ *более 200 классов в общеобразовательных учреждениях  *свыше 3000 «особых» детей на начало 2015/2016 учебного года   </vt:lpstr>
      <vt:lpstr>Образовательные технологии   *личностно-ориентированная *проектная  * технология сотрудничества * игровая  *проблемно-поисковая  *здоровьесберегающая *информационно-коммуникативная </vt:lpstr>
      <vt:lpstr>Здоровьесбережение</vt:lpstr>
      <vt:lpstr>ИКТ – информационно-коммуникативная технология</vt:lpstr>
      <vt:lpstr>Игровая технология</vt:lpstr>
      <vt:lpstr>Проектная технология</vt:lpstr>
      <vt:lpstr>Технология сотрудничества</vt:lpstr>
      <vt:lpstr>Проблемно-поисковая технология</vt:lpstr>
      <vt:lpstr>    Методическая тема «Создание адаптивной образовательной среды для детей с тяжёлыми нарушениями речи в общеобразовательной школе»  *работа с 2012 года *опыт работы представляется  на методических объединениях,  семинарах, конференциях,  размещается в сети Интернет   </vt:lpstr>
      <vt:lpstr>ФГОС для детей в ОВЗ предполагает реализацию  программы внеурочной деятельности   Программа помогает  объединить в единый процесс воспитание, образование, развитие и здоровьесбережение, обеспечивает структурную и содержательную преемственность учебных предметов.   Внеурочная деятельность расширяет культурное пространство образовательной организации, создаёт гибкую систему для реализации индивидуальных творческих интересов личности.  Модель внеурочной деятельности обеспечивает обучающимся с ОВЗ проявить себя, творчески раскрыть в области различных видов деятельности.</vt:lpstr>
      <vt:lpstr>Направления развития личности детей с ОВЗ  * духовно-нравственное *общеинтеллектуальное *общекультурное *социальное *спортивно-оздоровительное      Реализация программы внеурочной деятельности обеспечивает рост социальной активности обучающихся, повышение коммуникативных и исследовательских компетентностей, креативных и организаторских способностей, качественное изменение в личностном развитии.</vt:lpstr>
      <vt:lpstr>Внеклассная работа</vt:lpstr>
      <vt:lpstr>Работа с родителями</vt:lpstr>
      <vt:lpstr>Новости о нашей жизни можете узнать  в группе «Речевой класс г. Апатиты»   социальная сеть«В контакте»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SamLab.ws</cp:lastModifiedBy>
  <cp:revision>75</cp:revision>
  <dcterms:created xsi:type="dcterms:W3CDTF">2013-01-09T16:13:40Z</dcterms:created>
  <dcterms:modified xsi:type="dcterms:W3CDTF">2016-02-01T19:36:38Z</dcterms:modified>
</cp:coreProperties>
</file>