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3" r:id="rId11"/>
    <p:sldId id="264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92888" cy="108012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6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Мастер - класс</a:t>
            </a:r>
            <a:endParaRPr lang="ru-RU" sz="6600" i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848872" cy="28803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УМЕНИЙ         </a:t>
            </a:r>
          </a:p>
          <a:p>
            <a:pPr algn="ctr"/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МОДЕЛИРОВАТЬ ПРИ</a:t>
            </a:r>
          </a:p>
          <a:p>
            <a:pPr algn="ctr"/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 КАРТЫ ПОНЯТИЙ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3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283592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Практическая работа по составлению карты понятий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r>
              <a:rPr lang="ru-RU" dirty="0" smtClean="0"/>
              <a:t>;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4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575" y="764704"/>
            <a:ext cx="8892480" cy="792088"/>
          </a:xfrm>
        </p:spPr>
        <p:txBody>
          <a:bodyPr>
            <a:noAutofit/>
          </a:bodyPr>
          <a:lstStyle/>
          <a:p>
            <a:pPr marL="182880" indent="0" algn="l">
              <a:buNone/>
            </a:pPr>
            <a:r>
              <a:rPr lang="ru-RU" sz="4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Шаги в работе </a:t>
            </a:r>
            <a:r>
              <a:rPr lang="ru-RU" sz="4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методикой</a:t>
            </a:r>
            <a:endParaRPr lang="ru-RU" sz="4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449" y="2564904"/>
            <a:ext cx="8647039" cy="40324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l"/>
            <a:r>
              <a:rPr lang="ru-RU" sz="3200" b="1" dirty="0" smtClean="0">
                <a:solidFill>
                  <a:schemeClr val="tx1"/>
                </a:solidFill>
              </a:rPr>
              <a:t>1. </a:t>
            </a:r>
            <a:r>
              <a:rPr lang="ru-RU" sz="3200" dirty="0" smtClean="0">
                <a:solidFill>
                  <a:schemeClr val="tx1"/>
                </a:solidFill>
              </a:rPr>
              <a:t>Определить </a:t>
            </a:r>
            <a:r>
              <a:rPr lang="ru-RU" sz="3200" dirty="0">
                <a:solidFill>
                  <a:schemeClr val="tx1"/>
                </a:solidFill>
              </a:rPr>
              <a:t>тему, по которой будет составляться </a:t>
            </a:r>
            <a:r>
              <a:rPr lang="ru-RU" sz="3200" dirty="0" smtClean="0">
                <a:solidFill>
                  <a:schemeClr val="tx1"/>
                </a:solidFill>
              </a:rPr>
              <a:t>карта;</a:t>
            </a:r>
          </a:p>
          <a:p>
            <a:pPr marL="0" algn="l"/>
            <a:endParaRPr lang="ru-RU" sz="1700" dirty="0" smtClean="0">
              <a:solidFill>
                <a:schemeClr val="tx1"/>
              </a:solidFill>
            </a:endParaRPr>
          </a:p>
          <a:p>
            <a:pPr marL="0" algn="l"/>
            <a:r>
              <a:rPr lang="ru-RU" sz="3200" b="1" dirty="0" smtClean="0">
                <a:solidFill>
                  <a:schemeClr val="tx1"/>
                </a:solidFill>
              </a:rPr>
              <a:t>2. </a:t>
            </a:r>
            <a:r>
              <a:rPr lang="ru-RU" sz="3200" dirty="0" smtClean="0">
                <a:solidFill>
                  <a:schemeClr val="tx1"/>
                </a:solidFill>
              </a:rPr>
              <a:t>Определить перечень основных понятий или предложить сделать </a:t>
            </a:r>
            <a:r>
              <a:rPr lang="ru-RU" sz="3200" dirty="0">
                <a:solidFill>
                  <a:schemeClr val="tx1"/>
                </a:solidFill>
              </a:rPr>
              <a:t>самим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</a:p>
          <a:p>
            <a:pPr marL="0" algn="l"/>
            <a:endParaRPr lang="ru-RU" sz="1700" dirty="0">
              <a:solidFill>
                <a:schemeClr val="tx1"/>
              </a:solidFill>
            </a:endParaRPr>
          </a:p>
          <a:p>
            <a:pPr marL="0" algn="l"/>
            <a:r>
              <a:rPr lang="ru-RU" sz="3200" b="1" dirty="0">
                <a:solidFill>
                  <a:schemeClr val="tx1"/>
                </a:solidFill>
              </a:rPr>
              <a:t>3. </a:t>
            </a:r>
            <a:r>
              <a:rPr lang="ru-RU" sz="3200" dirty="0" smtClean="0">
                <a:solidFill>
                  <a:schemeClr val="tx1"/>
                </a:solidFill>
              </a:rPr>
              <a:t>Установить связи между понятиями и отметить их стрелочками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300" dirty="0" smtClean="0"/>
              <a:t>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3488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12968" cy="6192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l"/>
            <a:endParaRPr lang="ru-RU" sz="1800" dirty="0">
              <a:solidFill>
                <a:schemeClr val="tx1"/>
              </a:solidFill>
            </a:endParaRPr>
          </a:p>
          <a:p>
            <a:pPr marL="0" algn="l"/>
            <a:r>
              <a:rPr lang="ru-RU" sz="3500" b="1" dirty="0">
                <a:solidFill>
                  <a:schemeClr val="tx1"/>
                </a:solidFill>
              </a:rPr>
              <a:t>4. </a:t>
            </a:r>
            <a:r>
              <a:rPr lang="ru-RU" sz="3500" dirty="0">
                <a:solidFill>
                  <a:schemeClr val="tx1"/>
                </a:solidFill>
              </a:rPr>
              <a:t>Сделать надписи, поясняющие </a:t>
            </a:r>
            <a:r>
              <a:rPr lang="ru-RU" sz="3500" dirty="0" smtClean="0">
                <a:solidFill>
                  <a:schemeClr val="tx1"/>
                </a:solidFill>
              </a:rPr>
              <a:t>    характер </a:t>
            </a:r>
            <a:r>
              <a:rPr lang="ru-RU" sz="3500" dirty="0">
                <a:solidFill>
                  <a:schemeClr val="tx1"/>
                </a:solidFill>
              </a:rPr>
              <a:t>связей между отдельными понятиями;</a:t>
            </a:r>
          </a:p>
          <a:p>
            <a:pPr marL="0" algn="l"/>
            <a:endParaRPr lang="ru-RU" sz="2500" dirty="0" smtClean="0">
              <a:solidFill>
                <a:schemeClr val="tx1"/>
              </a:solidFill>
            </a:endParaRPr>
          </a:p>
          <a:p>
            <a:pPr marL="0" algn="l"/>
            <a:endParaRPr lang="ru-RU" sz="1800" dirty="0" smtClean="0">
              <a:solidFill>
                <a:schemeClr val="tx1"/>
              </a:solidFill>
            </a:endParaRPr>
          </a:p>
          <a:p>
            <a:pPr marL="0" algn="l"/>
            <a:endParaRPr lang="ru-RU" sz="1800" dirty="0">
              <a:solidFill>
                <a:schemeClr val="tx1"/>
              </a:solidFill>
            </a:endParaRPr>
          </a:p>
          <a:p>
            <a:pPr marL="0" algn="l"/>
            <a:endParaRPr lang="ru-RU" sz="1800" dirty="0">
              <a:solidFill>
                <a:schemeClr val="tx1"/>
              </a:solidFill>
            </a:endParaRPr>
          </a:p>
          <a:p>
            <a:pPr marL="0" algn="l"/>
            <a:r>
              <a:rPr lang="ru-RU" sz="3500" b="1" dirty="0">
                <a:solidFill>
                  <a:schemeClr val="tx1"/>
                </a:solidFill>
              </a:rPr>
              <a:t>5. </a:t>
            </a:r>
            <a:r>
              <a:rPr lang="ru-RU" sz="3500" dirty="0">
                <a:solidFill>
                  <a:schemeClr val="tx1"/>
                </a:solidFill>
              </a:rPr>
              <a:t>При необходимости дополнить карту новыми понятиями, постепенно расширяя и углубляя охват темы</a:t>
            </a:r>
            <a:r>
              <a:rPr lang="ru-RU" sz="3500" dirty="0" smtClean="0">
                <a:solidFill>
                  <a:schemeClr val="tx1"/>
                </a:solidFill>
              </a:rPr>
              <a:t>;</a:t>
            </a:r>
          </a:p>
          <a:p>
            <a:pPr marL="0" algn="l"/>
            <a:endParaRPr lang="ru-RU" sz="3500" dirty="0">
              <a:solidFill>
                <a:schemeClr val="tx1"/>
              </a:solidFill>
            </a:endParaRPr>
          </a:p>
          <a:p>
            <a:pPr marL="0" algn="l"/>
            <a:endParaRPr lang="ru-RU" sz="3500" dirty="0">
              <a:solidFill>
                <a:schemeClr val="tx1"/>
              </a:solidFill>
            </a:endParaRPr>
          </a:p>
          <a:p>
            <a:pPr marL="0" algn="l"/>
            <a:endParaRPr lang="ru-RU" sz="1800" dirty="0">
              <a:solidFill>
                <a:schemeClr val="tx1"/>
              </a:solidFill>
            </a:endParaRPr>
          </a:p>
          <a:p>
            <a:pPr marL="0" algn="l"/>
            <a:r>
              <a:rPr lang="ru-RU" sz="3500" b="1" dirty="0">
                <a:solidFill>
                  <a:schemeClr val="tx1"/>
                </a:solidFill>
              </a:rPr>
              <a:t>6.</a:t>
            </a:r>
            <a:r>
              <a:rPr lang="ru-RU" sz="3500" dirty="0">
                <a:solidFill>
                  <a:schemeClr val="tx1"/>
                </a:solidFill>
              </a:rPr>
              <a:t>Проконтролировать , как обучающиеся меняют и дорабатывают свои карты.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9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108012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5400" i="1" dirty="0" smtClean="0">
                <a:solidFill>
                  <a:srgbClr val="C00000"/>
                </a:solidFill>
              </a:rPr>
              <a:t>Рефлексия</a:t>
            </a:r>
            <a:r>
              <a:rPr lang="ru-RU" sz="5400" i="1" dirty="0" smtClean="0">
                <a:solidFill>
                  <a:srgbClr val="C00000"/>
                </a:solidFill>
              </a:rPr>
              <a:t>: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352928" cy="43924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Что из </a:t>
            </a:r>
            <a:r>
              <a:rPr lang="ru-RU" sz="4000" b="1" dirty="0" smtClean="0">
                <a:solidFill>
                  <a:srgbClr val="002060"/>
                </a:solidFill>
              </a:rPr>
              <a:t>того, что я увидела,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важно </a:t>
            </a:r>
            <a:r>
              <a:rPr lang="ru-RU" sz="4000" b="1" dirty="0" smtClean="0">
                <a:solidFill>
                  <a:srgbClr val="002060"/>
                </a:solidFill>
              </a:rPr>
              <a:t>для </a:t>
            </a:r>
            <a:r>
              <a:rPr lang="ru-RU" sz="4000" b="1" dirty="0" smtClean="0">
                <a:solidFill>
                  <a:srgbClr val="002060"/>
                </a:solidFill>
              </a:rPr>
              <a:t>меня?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endParaRPr lang="ru-RU" sz="2800" dirty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  Такой вид работы позволяет каждому учащемуся глубже освоить учебный материал, лучше понять свою логику и логику других, научиться доказывать, участвовать в дискуссии и т. д.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502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3239" y="404664"/>
            <a:ext cx="7772400" cy="1252736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C00000"/>
                </a:solidFill>
              </a:rPr>
              <a:t>Кластерная карта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5" name="Двойная волна 4"/>
          <p:cNvSpPr/>
          <p:nvPr/>
        </p:nvSpPr>
        <p:spPr>
          <a:xfrm>
            <a:off x="3275856" y="3645024"/>
            <a:ext cx="2448272" cy="1512168"/>
          </a:xfrm>
          <a:prstGeom prst="doubleWave">
            <a:avLst/>
          </a:prstGeom>
          <a:solidFill>
            <a:srgbClr val="0070C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вода</a:t>
            </a:r>
            <a:endParaRPr lang="ru-RU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501726" y="2852936"/>
            <a:ext cx="0" cy="7920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632495" y="2996952"/>
            <a:ext cx="454324" cy="68045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92973" y="4437112"/>
            <a:ext cx="864096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699792" y="5205383"/>
            <a:ext cx="720081" cy="33132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32957" y="5175567"/>
            <a:ext cx="0" cy="67188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94089" y="5284963"/>
            <a:ext cx="730932" cy="25174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881403" y="3111822"/>
            <a:ext cx="538469" cy="50311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25020" y="2165955"/>
            <a:ext cx="209139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Моря и океаны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93103" y="3985608"/>
            <a:ext cx="201096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Солёная и пресная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225021" y="5616623"/>
            <a:ext cx="238468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Можно пить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23739" y="2276872"/>
            <a:ext cx="163362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Грязная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97297" y="2194699"/>
            <a:ext cx="253907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Необходима человеку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17328" y="4170275"/>
            <a:ext cx="187220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Твёрдая </a:t>
            </a:r>
            <a:endParaRPr lang="ru-RU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29950" y="5644204"/>
            <a:ext cx="262988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газообразная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613335" y="5974988"/>
            <a:ext cx="187220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Жидкая </a:t>
            </a:r>
            <a:endParaRPr lang="ru-RU" sz="24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386420" y="4401108"/>
            <a:ext cx="790634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664296"/>
          </a:xfrm>
        </p:spPr>
        <p:txBody>
          <a:bodyPr>
            <a:noAutofit/>
          </a:bodyPr>
          <a:lstStyle/>
          <a:p>
            <a:pPr marL="182880" indent="0" algn="l"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ЦЕЛЬ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Мотивировать </a:t>
            </a:r>
            <a:r>
              <a:rPr lang="ru-RU" sz="2800" dirty="0" smtClean="0">
                <a:solidFill>
                  <a:schemeClr val="tx1"/>
                </a:solidFill>
              </a:rPr>
              <a:t>педагогов </a:t>
            </a:r>
            <a:r>
              <a:rPr lang="ru-RU" sz="2800" dirty="0" smtClean="0">
                <a:solidFill>
                  <a:schemeClr val="tx1"/>
                </a:solidFill>
              </a:rPr>
              <a:t>к овладению </a:t>
            </a:r>
            <a:r>
              <a:rPr lang="ru-RU" sz="2800" dirty="0" smtClean="0">
                <a:solidFill>
                  <a:schemeClr val="tx1"/>
                </a:solidFill>
              </a:rPr>
              <a:t>нового </a:t>
            </a:r>
            <a:r>
              <a:rPr lang="ru-RU" sz="2800" dirty="0" smtClean="0">
                <a:solidFill>
                  <a:schemeClr val="tx1"/>
                </a:solidFill>
              </a:rPr>
              <a:t>метода оценивания </a:t>
            </a:r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 smtClean="0">
                <a:solidFill>
                  <a:schemeClr val="tx1"/>
                </a:solidFill>
              </a:rPr>
              <a:t>помощи моделирования карты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понятий.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712968" cy="331236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ЗАДАЧИ:</a:t>
            </a:r>
          </a:p>
          <a:p>
            <a:pPr marL="493776" indent="-457200" algn="l">
              <a:buBlip>
                <a:blip r:embed="rId2"/>
              </a:buBlip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Познакомить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педагогов с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приёмом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моделирования карты понятий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93776" indent="-457200" algn="l">
              <a:buBlip>
                <a:blip r:embed="rId2"/>
              </a:buBlip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Создать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условия для активного взаимодействия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участников        мастер–класса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между собой. 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6864" cy="1008112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4800" i="1" dirty="0" smtClean="0">
                <a:solidFill>
                  <a:srgbClr val="C00000"/>
                </a:solidFill>
              </a:rPr>
              <a:t>Формы </a:t>
            </a:r>
            <a:r>
              <a:rPr lang="ru-RU" sz="4800" i="1" dirty="0" smtClean="0">
                <a:solidFill>
                  <a:srgbClr val="C00000"/>
                </a:solidFill>
              </a:rPr>
              <a:t>оценивания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136904" cy="2645191"/>
          </a:xfrm>
        </p:spPr>
        <p:txBody>
          <a:bodyPr>
            <a:noAutofit/>
          </a:bodyPr>
          <a:lstStyle/>
          <a:p>
            <a:pPr marL="493776" indent="-457200" algn="l">
              <a:buBlip>
                <a:blip r:embed="rId2"/>
              </a:buBlip>
            </a:pP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Критериальное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самооценивание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Blip>
                <a:blip r:embed="rId2"/>
              </a:buBlip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algn="l">
              <a:buBlip>
                <a:blip r:embed="rId2"/>
              </a:buBlip>
            </a:pP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Критериальное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взаимооценивание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Blip>
                <a:blip r:embed="rId2"/>
              </a:buBlip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algn="l">
              <a:buBlip>
                <a:blip r:embed="rId2"/>
              </a:buBlip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       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63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8911" cy="230425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Цель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использования</a:t>
            </a: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методики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96" y="3140968"/>
            <a:ext cx="8962496" cy="3528392"/>
          </a:xfrm>
        </p:spPr>
        <p:txBody>
          <a:bodyPr>
            <a:noAutofit/>
          </a:bodyPr>
          <a:lstStyle/>
          <a:p>
            <a:endParaRPr lang="ru-RU" sz="2500" dirty="0" smtClean="0"/>
          </a:p>
          <a:p>
            <a:pPr marL="379476" indent="-342900" algn="l">
              <a:lnSpc>
                <a:spcPct val="150000"/>
              </a:lnSpc>
              <a:buBlip>
                <a:blip r:embed="rId2"/>
              </a:buBlip>
            </a:pPr>
            <a:r>
              <a:rPr lang="ru-RU" sz="2500" b="1" dirty="0">
                <a:solidFill>
                  <a:schemeClr val="tx1"/>
                </a:solidFill>
              </a:rPr>
              <a:t>О</a:t>
            </a:r>
            <a:r>
              <a:rPr lang="ru-RU" sz="2500" b="1" dirty="0" smtClean="0">
                <a:solidFill>
                  <a:schemeClr val="tx1"/>
                </a:solidFill>
              </a:rPr>
              <a:t>пределить </a:t>
            </a:r>
            <a:r>
              <a:rPr lang="ru-RU" sz="2500" b="1" dirty="0" smtClean="0">
                <a:solidFill>
                  <a:schemeClr val="tx1"/>
                </a:solidFill>
              </a:rPr>
              <a:t>, насколько </a:t>
            </a:r>
            <a:r>
              <a:rPr lang="ru-RU" sz="2500" b="1" dirty="0" smtClean="0">
                <a:solidFill>
                  <a:schemeClr val="tx1"/>
                </a:solidFill>
              </a:rPr>
              <a:t>хорошо учащиеся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</a:rPr>
              <a:t>видят </a:t>
            </a:r>
            <a:r>
              <a:rPr lang="ru-RU" sz="2500" b="1" dirty="0" smtClean="0">
                <a:solidFill>
                  <a:schemeClr val="tx1"/>
                </a:solidFill>
              </a:rPr>
              <a:t>общую картину </a:t>
            </a:r>
            <a:r>
              <a:rPr lang="ru-RU" sz="2500" b="1" dirty="0" smtClean="0">
                <a:solidFill>
                  <a:schemeClr val="tx1"/>
                </a:solidFill>
              </a:rPr>
              <a:t>всего предмета или отдельной </a:t>
            </a:r>
            <a:r>
              <a:rPr lang="ru-RU" sz="2500" b="1" dirty="0" smtClean="0">
                <a:solidFill>
                  <a:schemeClr val="tx1"/>
                </a:solidFill>
              </a:rPr>
              <a:t>темы, </a:t>
            </a:r>
            <a:r>
              <a:rPr lang="ru-RU" sz="2500" b="1" dirty="0" smtClean="0">
                <a:solidFill>
                  <a:schemeClr val="tx1"/>
                </a:solidFill>
              </a:rPr>
              <a:t>удалось ли </a:t>
            </a:r>
            <a:r>
              <a:rPr lang="ru-RU" sz="2500" b="1" dirty="0" smtClean="0">
                <a:solidFill>
                  <a:schemeClr val="tx1"/>
                </a:solidFill>
              </a:rPr>
              <a:t>им построить </a:t>
            </a:r>
            <a:r>
              <a:rPr lang="ru-RU" sz="2500" b="1" dirty="0" smtClean="0">
                <a:solidFill>
                  <a:schemeClr val="tx1"/>
                </a:solidFill>
              </a:rPr>
              <a:t>связи между отдельными  элементами темы и систематизировать </a:t>
            </a:r>
            <a:r>
              <a:rPr lang="ru-RU" sz="2500" b="1" dirty="0" smtClean="0">
                <a:solidFill>
                  <a:schemeClr val="tx1"/>
                </a:solidFill>
              </a:rPr>
              <a:t>пройденный </a:t>
            </a:r>
            <a:r>
              <a:rPr lang="ru-RU" sz="2500" b="1" dirty="0" smtClean="0">
                <a:solidFill>
                  <a:schemeClr val="tx1"/>
                </a:solidFill>
              </a:rPr>
              <a:t>материал.</a:t>
            </a:r>
            <a:endParaRPr lang="ru-RU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2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b.ru/misc/i/gallery/30048/659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4426482" cy="295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hotmax.com.ua/assets/images/stories/oplata/vstrecha_dvuh_biznesmen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089" y="1772371"/>
            <a:ext cx="3605911" cy="27049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352928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Место </a:t>
            </a:r>
            <a:r>
              <a:rPr lang="ru-RU" sz="4000" dirty="0" smtClean="0">
                <a:solidFill>
                  <a:srgbClr val="C00000"/>
                </a:solidFill>
              </a:rPr>
              <a:t>в </a:t>
            </a:r>
            <a:r>
              <a:rPr lang="ru-RU" sz="4000" dirty="0" smtClean="0">
                <a:solidFill>
                  <a:srgbClr val="C00000"/>
                </a:solidFill>
              </a:rPr>
              <a:t>структуре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урока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30" name="Picture 6" descr="https://yt3.ggpht.com/-oIMT1yCrNaw/AAAAAAAAAAI/AAAAAAAAAAA/eT5AfbuwB9k/s900-c-k-no/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1452576"/>
            <a:ext cx="3131840" cy="33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9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969288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Карта 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понятий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8" name="Picture 6" descr="http://gazeta-licey.ru/wp-content/uploads/2014/01/edvestnik_technol_IK1class_pi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8" y="1916832"/>
            <a:ext cx="865007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6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Рис.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27683" y="228051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Отличительные черты: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930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Рис.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882" y="-28907"/>
            <a:ext cx="9306882" cy="688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0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ds02.infourok.ru/uploads/ex/1338/000124a7-bf608732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9" y="0"/>
            <a:ext cx="9097865" cy="694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453</TotalTime>
  <Words>215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Мастер - класс</vt:lpstr>
      <vt:lpstr>ЦЕЛЬ:  Мотивировать педагогов к овладению нового метода оценивания при помощи моделирования карты понятий.</vt:lpstr>
      <vt:lpstr>Формы оценивания</vt:lpstr>
      <vt:lpstr>Цель использования методики</vt:lpstr>
      <vt:lpstr>Место в структуре 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работа по составлению карты понятий</vt:lpstr>
      <vt:lpstr>Шаги в работе с методикой</vt:lpstr>
      <vt:lpstr>Презентация PowerPoint</vt:lpstr>
      <vt:lpstr>Рефлексия:</vt:lpstr>
      <vt:lpstr>Кластерная карта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Lektor</dc:creator>
  <cp:lastModifiedBy>Lektor</cp:lastModifiedBy>
  <cp:revision>37</cp:revision>
  <dcterms:created xsi:type="dcterms:W3CDTF">2016-01-25T08:19:36Z</dcterms:created>
  <dcterms:modified xsi:type="dcterms:W3CDTF">2016-01-27T16:08:41Z</dcterms:modified>
</cp:coreProperties>
</file>