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99" r:id="rId2"/>
    <p:sldId id="258" r:id="rId3"/>
    <p:sldId id="259" r:id="rId4"/>
    <p:sldId id="261" r:id="rId5"/>
    <p:sldId id="260" r:id="rId6"/>
    <p:sldId id="262" r:id="rId7"/>
    <p:sldId id="263" r:id="rId8"/>
    <p:sldId id="301" r:id="rId9"/>
    <p:sldId id="302" r:id="rId10"/>
    <p:sldId id="283" r:id="rId11"/>
    <p:sldId id="284" r:id="rId12"/>
    <p:sldId id="285" r:id="rId13"/>
    <p:sldId id="300" r:id="rId14"/>
    <p:sldId id="265" r:id="rId15"/>
    <p:sldId id="289" r:id="rId16"/>
    <p:sldId id="297" r:id="rId17"/>
    <p:sldId id="298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06/relationships/legacyDocTextInfo" Target="legacyDocTextInfo.bin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46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946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BDD4C19-46E4-4D1D-ACE6-E2BFCB1A1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53768-BD5B-4A3E-B759-98B9E24D6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36165-2E9F-4A37-8F80-442B4802A0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37AF39-99C7-4F87-B8A0-C8C89F6FEE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4D403-A49A-43DC-8708-22139358D6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2F0C1-64ED-4826-A928-5D67B3D2C2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98774A-F63A-44AF-B79C-8F0955DCAC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F682C-F7F4-4EFC-B40B-4227309DA1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DEADA0-FE3F-41B2-B7AE-ABB125C29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2CF01-C446-4FC5-A344-FDADDD3C56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F85E6E-A07C-44EF-A9BC-6968916FB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38BDA-46BE-41A7-BED2-153CFD8E3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FFFF00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kumimoji="1" lang="ru-RU" sz="2400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84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A4E2EDA-B87B-4716-8F92-1717D45444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>
                <a:solidFill>
                  <a:schemeClr val="hlink"/>
                </a:solidFill>
              </a:rPr>
              <a:t>Родительское собрание</a:t>
            </a:r>
            <a:br>
              <a:rPr lang="ru-RU" smtClean="0">
                <a:solidFill>
                  <a:schemeClr val="hlink"/>
                </a:solidFill>
              </a:rPr>
            </a:br>
            <a:r>
              <a:rPr lang="ru-RU" smtClean="0">
                <a:solidFill>
                  <a:schemeClr val="hlink"/>
                </a:solidFill>
              </a:rPr>
              <a:t> 1 «а» класса.</a:t>
            </a:r>
            <a:endParaRPr lang="ru-RU" smtClean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Первокласснику нужно купить: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 пенал:</a:t>
            </a:r>
          </a:p>
          <a:p>
            <a:pPr eaLnBrk="1" hangingPunct="1"/>
            <a:r>
              <a:rPr lang="ru-RU" smtClean="0"/>
              <a:t>цветные карандаши</a:t>
            </a:r>
          </a:p>
          <a:p>
            <a:pPr eaLnBrk="1" hangingPunct="1"/>
            <a:r>
              <a:rPr lang="ru-RU" smtClean="0"/>
              <a:t>2 -3 шариковых ручки</a:t>
            </a:r>
          </a:p>
          <a:p>
            <a:pPr eaLnBrk="1" hangingPunct="1"/>
            <a:r>
              <a:rPr lang="ru-RU" smtClean="0"/>
              <a:t>2 простых карандаша</a:t>
            </a:r>
          </a:p>
          <a:p>
            <a:pPr eaLnBrk="1" hangingPunct="1"/>
            <a:r>
              <a:rPr lang="ru-RU" smtClean="0"/>
              <a:t>ластик</a:t>
            </a:r>
          </a:p>
          <a:p>
            <a:pPr eaLnBrk="1" hangingPunct="1"/>
            <a:r>
              <a:rPr lang="ru-RU" smtClean="0"/>
              <a:t>линейка</a:t>
            </a:r>
          </a:p>
        </p:txBody>
      </p:sp>
      <p:sp>
        <p:nvSpPr>
          <p:cNvPr id="12292" name="Picture 4" descr="is"/>
          <p:cNvSpPr>
            <a:spLocks noChangeAspect="1" noChangeArrowheads="1"/>
          </p:cNvSpPr>
          <p:nvPr/>
        </p:nvSpPr>
        <p:spPr bwMode="auto">
          <a:xfrm>
            <a:off x="7451725" y="333375"/>
            <a:ext cx="140335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2293" name="Picture 5" descr="пена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025" y="4005263"/>
            <a:ext cx="1944688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549275"/>
            <a:ext cx="7772400" cy="5583238"/>
          </a:xfrm>
        </p:spPr>
        <p:txBody>
          <a:bodyPr/>
          <a:lstStyle/>
          <a:p>
            <a:pPr eaLnBrk="1" hangingPunct="1"/>
            <a:r>
              <a:rPr lang="ru-RU" smtClean="0"/>
              <a:t>по 10 тетрадей в клетку и узкую линеечку.</a:t>
            </a:r>
          </a:p>
          <a:p>
            <a:pPr eaLnBrk="1" hangingPunct="1"/>
            <a:r>
              <a:rPr lang="ru-RU" smtClean="0"/>
              <a:t>папка для тетрадей.</a:t>
            </a:r>
          </a:p>
          <a:p>
            <a:pPr eaLnBrk="1" hangingPunct="1"/>
            <a:r>
              <a:rPr lang="ru-RU" smtClean="0"/>
              <a:t>обложки для книг и тетрадей.</a:t>
            </a:r>
          </a:p>
          <a:p>
            <a:pPr eaLnBrk="1" hangingPunct="1"/>
            <a:r>
              <a:rPr lang="ru-RU" smtClean="0"/>
              <a:t>спортивная форма (спортивные брюки и футболка)</a:t>
            </a:r>
          </a:p>
          <a:p>
            <a:r>
              <a:rPr lang="ru-RU" smtClean="0"/>
              <a:t>дневник для записей учителя</a:t>
            </a:r>
          </a:p>
          <a:p>
            <a:r>
              <a:rPr lang="ru-RU" smtClean="0"/>
              <a:t>раскраски</a:t>
            </a:r>
          </a:p>
          <a:p>
            <a:pPr eaLnBrk="1" hangingPunct="1"/>
            <a:endParaRPr lang="ru-RU" smtClean="0"/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Папка для уроков труда.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цветная бумага и цветной картон.</a:t>
            </a:r>
          </a:p>
          <a:p>
            <a:pPr eaLnBrk="1" hangingPunct="1"/>
            <a:r>
              <a:rPr lang="ru-RU" smtClean="0"/>
              <a:t>пластилин.</a:t>
            </a:r>
          </a:p>
          <a:p>
            <a:pPr eaLnBrk="1" hangingPunct="1"/>
            <a:r>
              <a:rPr lang="ru-RU" smtClean="0"/>
              <a:t>ножницы с тупыми концами.</a:t>
            </a:r>
          </a:p>
          <a:p>
            <a:pPr eaLnBrk="1" hangingPunct="1"/>
            <a:r>
              <a:rPr lang="ru-RU" smtClean="0"/>
              <a:t>клей-карандаш</a:t>
            </a:r>
          </a:p>
          <a:p>
            <a:pPr eaLnBrk="1" hangingPunct="1"/>
            <a:r>
              <a:rPr lang="ru-RU" smtClean="0"/>
              <a:t>клей ПВА</a:t>
            </a:r>
          </a:p>
          <a:p>
            <a:pPr eaLnBrk="1" hangingPunct="1"/>
            <a:r>
              <a:rPr lang="ru-RU" smtClean="0"/>
              <a:t>тряпочка</a:t>
            </a:r>
            <a:endParaRPr lang="ru-RU" smtClean="0">
              <a:solidFill>
                <a:srgbClr val="002060"/>
              </a:solidFill>
            </a:endParaRPr>
          </a:p>
          <a:p>
            <a:pPr eaLnBrk="1" hangingPunct="1"/>
            <a:r>
              <a:rPr lang="ru-RU" smtClean="0"/>
              <a:t>доска для пластилина.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Для уроков ИЗО</a:t>
            </a: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 2 альбома</a:t>
            </a:r>
          </a:p>
          <a:p>
            <a:r>
              <a:rPr lang="ru-RU" smtClean="0"/>
              <a:t>краски</a:t>
            </a:r>
          </a:p>
          <a:p>
            <a:r>
              <a:rPr lang="ru-RU" smtClean="0"/>
              <a:t>баночка под воду</a:t>
            </a:r>
          </a:p>
          <a:p>
            <a:r>
              <a:rPr lang="ru-RU" smtClean="0"/>
              <a:t>клеёнку</a:t>
            </a:r>
          </a:p>
          <a:p>
            <a:pPr>
              <a:buFont typeface="Wingdings" pitchFamily="2" charset="2"/>
              <a:buNone/>
            </a:pPr>
            <a:r>
              <a:rPr lang="ru-RU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/>
              <a:t>Развитие мелкой моторики</a:t>
            </a:r>
            <a:endParaRPr lang="ru-RU" sz="40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3600" smtClean="0"/>
              <a:t>(пальчиков рук) является основой обучения ребенка письму.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Организация учебного процесса.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пятидневная учебная неделя;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- домашних заданий не будет, но это не означает, что не надо повторять, что было изучено в школе;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 безотметочное обучение в первом классе, словесная оценка работы;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адаптационный период – 1 четверть по три урока;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дома обговорите с ребёнком схему безопасного пути в школу (пройти с ребенком от дома  до школы и обратно);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питание в столовой.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Надеюсь на сотрудничество и взаимопонимание.</a:t>
            </a:r>
          </a:p>
        </p:txBody>
      </p:sp>
      <p:pic>
        <p:nvPicPr>
          <p:cNvPr id="18435" name="Picture 4" descr="p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425" y="3757613"/>
            <a:ext cx="2663825" cy="177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Благодарю за внимание.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7" name="Organization Chart 7"/>
          <p:cNvGraphicFramePr>
            <a:graphicFrameLocks/>
          </p:cNvGraphicFramePr>
          <p:nvPr>
            <p:ph type="dgm" idx="1"/>
          </p:nvPr>
        </p:nvGraphicFramePr>
        <p:xfrm>
          <a:off x="323850" y="836613"/>
          <a:ext cx="8566150" cy="5216525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204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60350"/>
            <a:ext cx="7793037" cy="911225"/>
          </a:xfrm>
        </p:spPr>
        <p:txBody>
          <a:bodyPr/>
          <a:lstStyle/>
          <a:p>
            <a:pPr algn="ctr" eaLnBrk="1" hangingPunct="1"/>
            <a:r>
              <a:rPr lang="ru-RU" smtClean="0"/>
              <a:t>психологическая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Интеллектуальная готовность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908175" y="2852738"/>
            <a:ext cx="6551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051050" y="2781300"/>
            <a:ext cx="67691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400" i="1"/>
              <a:t>Развитие памяти, внимания.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i="1"/>
              <a:t>Аналитическое мышление.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i="1"/>
              <a:t>Логическое запоминание.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i="1"/>
              <a:t>Ориентировка во времени и пространстве.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i="1"/>
              <a:t>Умение работать по образцу.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400" i="1"/>
              <a:t>Уровень речевого развития.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000" fill="hold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4" dur="2000" fill="hold"/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225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психологическая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Мотивационная готовность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979613" y="2924175"/>
            <a:ext cx="6624637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000" i="1"/>
              <a:t>Желание принять новую социальную роль.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i="1"/>
              <a:t>Позитивная информация о школе.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i="1"/>
              <a:t>Внутренняя позиция школьника.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i="1"/>
              <a:t>Мотивы учебной деятельности.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10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10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10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1000" fill="hold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психологическая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Волевая готовность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411413" y="2924175"/>
            <a:ext cx="58324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000"/>
              <a:t>Способность ставить цель, принимать решения.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/>
              <a:t>Умение длительно выполнять не очень привлекательную работу.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/>
              <a:t>Развитие произвольности.</a:t>
            </a:r>
          </a:p>
        </p:txBody>
      </p:sp>
      <p:sp>
        <p:nvSpPr>
          <p:cNvPr id="7173" name="Picture 5" descr="мальчик"/>
          <p:cNvSpPr>
            <a:spLocks noChangeAspect="1" noChangeArrowheads="1"/>
          </p:cNvSpPr>
          <p:nvPr/>
        </p:nvSpPr>
        <p:spPr bwMode="auto">
          <a:xfrm>
            <a:off x="6877050" y="4838700"/>
            <a:ext cx="19431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10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20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235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mtClean="0"/>
              <a:t>психологическая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Коммуникативная готовность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195513" y="2997200"/>
            <a:ext cx="64087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ru-RU" sz="2000" i="1"/>
              <a:t>Действия совместно с другими детьми.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i="1"/>
              <a:t>Умение подчинять свои действия правилу.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i="1"/>
              <a:t>Умение внимательно слушать говорящего и точно выполнять указания.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ru-RU" sz="2000" i="1"/>
              <a:t>Поддержка доброжелательного отношения с окружающими.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1000" fill="hold"/>
                                        <p:tgtEl>
                                          <p:spTgt spid="256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4" dur="1000" fill="hold"/>
                                        <p:tgtEl>
                                          <p:spTgt spid="256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1000" fill="hold"/>
                                        <p:tgtEl>
                                          <p:spTgt spid="256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2" dur="2000" fill="hold"/>
                                        <p:tgtEl>
                                          <p:spTgt spid="256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Главная задача родителей </a:t>
            </a:r>
            <a:r>
              <a:rPr lang="ru-RU" smtClean="0"/>
              <a:t>–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создать общую установку, общую позицию ребенка по отношению к школе и учению. Такая позиция должна сделать поступление в школу радостно ожидаемым событием, вызвать положительное отношение к предстоящему учению с другими ребятами в школе и сделать само учение радостным и интересным занятием.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Приучайте детей к </a:t>
            </a:r>
            <a:r>
              <a:rPr lang="ru-RU" sz="3600" b="1" smtClean="0"/>
              <a:t>самообслуживанию</a:t>
            </a:r>
            <a:r>
              <a:rPr lang="ru-RU" smtClean="0"/>
              <a:t>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собрать портфель,</a:t>
            </a:r>
          </a:p>
          <a:p>
            <a:pPr eaLnBrk="1" hangingPunct="1"/>
            <a:r>
              <a:rPr lang="ru-RU" smtClean="0"/>
              <a:t>завязать шнурки, </a:t>
            </a:r>
          </a:p>
          <a:p>
            <a:pPr eaLnBrk="1" hangingPunct="1"/>
            <a:r>
              <a:rPr lang="ru-RU" smtClean="0"/>
              <a:t>одеть спортивный костюм, </a:t>
            </a:r>
          </a:p>
          <a:p>
            <a:pPr eaLnBrk="1" hangingPunct="1"/>
            <a:r>
              <a:rPr lang="ru-RU" smtClean="0"/>
              <a:t>убрать за собой в столовой …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mtClean="0"/>
              <a:t>и многое другое в школе придется делать самому, да еще в условиях ограниченного переменой времени.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Вам нужно обеспечить ребенку: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школьную форму: повседневную(во первых деловой стиль одежды: черные брюки, юбочки, жилет, под них можно одеть, однотонные водолазки, блузки, рубашки) и парадную (белая блузка, рубашка); никаких джинсовых вещей, это не школьная одежда, ни каких спортивных футболок и костюмов на уроках,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- обязательна вторая сменная обувь,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- аккуратный внешний вид: прическу, наличие пуговиц и исправных застежек-молний, носовых платков и расчесок;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302</TotalTime>
  <Words>479</Words>
  <Application>Microsoft Office PowerPoint</Application>
  <PresentationFormat>Экран (4:3)</PresentationFormat>
  <Paragraphs>87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Tahoma</vt:lpstr>
      <vt:lpstr>Arial</vt:lpstr>
      <vt:lpstr>Wingdings</vt:lpstr>
      <vt:lpstr>Calibri</vt:lpstr>
      <vt:lpstr>Палитра</vt:lpstr>
      <vt:lpstr>Родительское собрание  1 «а» класса.</vt:lpstr>
      <vt:lpstr>Слайд 2</vt:lpstr>
      <vt:lpstr>психологическая</vt:lpstr>
      <vt:lpstr>психологическая</vt:lpstr>
      <vt:lpstr>психологическая</vt:lpstr>
      <vt:lpstr>психологическая</vt:lpstr>
      <vt:lpstr>Главная задача родителей – </vt:lpstr>
      <vt:lpstr>Приучайте детей к самообслуживанию </vt:lpstr>
      <vt:lpstr>Вам нужно обеспечить ребенку:</vt:lpstr>
      <vt:lpstr>Первокласснику нужно купить:</vt:lpstr>
      <vt:lpstr>Слайд 11</vt:lpstr>
      <vt:lpstr>Папка для уроков труда.</vt:lpstr>
      <vt:lpstr>Для уроков ИЗО</vt:lpstr>
      <vt:lpstr>Развитие мелкой моторики</vt:lpstr>
      <vt:lpstr>Организация учебного процесса.</vt:lpstr>
      <vt:lpstr>Надеюсь на сотрудничество и взаимопонимание.</vt:lpstr>
      <vt:lpstr>Благодарю за внимание.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Готовность к школьному обучению  детей 6-7 лет </dc:title>
  <dc:creator>OEM</dc:creator>
  <cp:lastModifiedBy>Admin</cp:lastModifiedBy>
  <cp:revision>17</cp:revision>
  <dcterms:created xsi:type="dcterms:W3CDTF">2007-03-23T05:02:02Z</dcterms:created>
  <dcterms:modified xsi:type="dcterms:W3CDTF">2015-04-16T21:44:10Z</dcterms:modified>
</cp:coreProperties>
</file>