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5"/>
  </p:notesMasterIdLst>
  <p:sldIdLst>
    <p:sldId id="256" r:id="rId2"/>
    <p:sldId id="276" r:id="rId3"/>
    <p:sldId id="292" r:id="rId4"/>
    <p:sldId id="293" r:id="rId5"/>
    <p:sldId id="294" r:id="rId6"/>
    <p:sldId id="295" r:id="rId7"/>
    <p:sldId id="296" r:id="rId8"/>
    <p:sldId id="297" r:id="rId9"/>
    <p:sldId id="257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62" r:id="rId19"/>
    <p:sldId id="270" r:id="rId20"/>
    <p:sldId id="298" r:id="rId21"/>
    <p:sldId id="268" r:id="rId22"/>
    <p:sldId id="269" r:id="rId23"/>
    <p:sldId id="29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803" autoAdjust="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8D57C6-E2EC-4FEA-BD9E-E19CD5D7BEB4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587B6F-121F-4C62-88CE-DF22F4BA93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824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словосочетании 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проблемный диалог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первое слово "проблемный" означает, что на уроке изучения нового материала обязательно должны быть проработаны два звена: "постановка проблемы" и "поиск решения". 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Постановка проблемы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это этап формулирования темы урока или вопросов для исследования. 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Поиск решения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это этап формулирования нового знания.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Слово "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диалог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 означает, что и постановку проблемы, и поиск решения должны выполнить ученики в специально организованном учителем диалоге.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Различают два вида диалога: 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побуждающий и подводящий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Они по-разному устроены, обеспечивают разную учебную деятельность и имеют разный развивающий эффект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374061-4644-44AC-9B94-87D946A875EC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91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374061-4644-44AC-9B94-87D946A875E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262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Поскольку учебная проблема существует в двух формах, то текст побуждающего диалога представляет собой одну из двух реплик: «Какова будет тема урока?» или «Какой возникает вопрос?».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374061-4644-44AC-9B94-87D946A875EC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3835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Данный метод поиска решения является наиболее сложным для учителя, поскольку требует осуществления четырех педагогических действий:1) побуждения к выдвижению гипотез; 2) принятия выдвигаемых учениками гипотез; 3) побуждения к проверке гипотез; 4) принятия предлагаемых учениками проверок.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Их сходство в том, что любой обеспечивает понимание нового знания учениками, ибо нель­зя не понимать то, что ты открыл сам. Различие методов - в характере учебной деятельности школьников и, следовательно, в развивающем эффекте. Побуждающий к гипотезам диалог обеспечивает подлинно творческую деятельность учеников и развивает их речь и творческие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способности. Подводящий к знанию диалог лишь имитирует творческий процесс и формирует логическое мышление и речь учащихся.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1) побуждения к выдвижению гипотез; 2) принятия выдвигаемых учениками гипотез; 3) побуждения к проверке гипотез; 4) принятия предлагаемых учениками проверок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374061-4644-44AC-9B94-87D946A875EC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0045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374061-4644-44AC-9B94-87D946A875EC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583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3B382-BFF2-4BDE-8CE4-E05CD63829C3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83FD081E-99CE-4F69-A77A-0932F35C9A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81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3B382-BFF2-4BDE-8CE4-E05CD63829C3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83FD081E-99CE-4F69-A77A-0932F35C9A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321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3B382-BFF2-4BDE-8CE4-E05CD63829C3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83FD081E-99CE-4F69-A77A-0932F35C9A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88513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3B382-BFF2-4BDE-8CE4-E05CD63829C3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83FD081E-99CE-4F69-A77A-0932F35C9A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1691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3B382-BFF2-4BDE-8CE4-E05CD63829C3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83FD081E-99CE-4F69-A77A-0932F35C9A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950744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3B382-BFF2-4BDE-8CE4-E05CD63829C3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83FD081E-99CE-4F69-A77A-0932F35C9A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5419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3B382-BFF2-4BDE-8CE4-E05CD63829C3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D081E-99CE-4F69-A77A-0932F35C9A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8210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3B382-BFF2-4BDE-8CE4-E05CD63829C3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D081E-99CE-4F69-A77A-0932F35C9A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408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3B382-BFF2-4BDE-8CE4-E05CD63829C3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D081E-99CE-4F69-A77A-0932F35C9A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659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3B382-BFF2-4BDE-8CE4-E05CD63829C3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83FD081E-99CE-4F69-A77A-0932F35C9A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654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3B382-BFF2-4BDE-8CE4-E05CD63829C3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83FD081E-99CE-4F69-A77A-0932F35C9A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920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3B382-BFF2-4BDE-8CE4-E05CD63829C3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83FD081E-99CE-4F69-A77A-0932F35C9A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272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3B382-BFF2-4BDE-8CE4-E05CD63829C3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D081E-99CE-4F69-A77A-0932F35C9A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481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3B382-BFF2-4BDE-8CE4-E05CD63829C3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D081E-99CE-4F69-A77A-0932F35C9A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437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3B382-BFF2-4BDE-8CE4-E05CD63829C3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D081E-99CE-4F69-A77A-0932F35C9A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74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3B382-BFF2-4BDE-8CE4-E05CD63829C3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83FD081E-99CE-4F69-A77A-0932F35C9A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65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3B382-BFF2-4BDE-8CE4-E05CD63829C3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3FD081E-99CE-4F69-A77A-0932F35C9A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620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mccd.edu/faculty/mumfordj/poetryworkshopacc_files/images/Image9.pn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hyperlink" Target="http://eorhelp.ru/sites/default/files/imagecache/logo/1.jpg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hyperlink" Target="http://www.school2100.ru/img/tech/i2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mpfmargtu.ucoz.ru/novosti_2011/sova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hyperlink" Target="http://mpfmargtu.ucoz.ru/novosti_2011/sova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900igr.net/datai/pedagogika/Programma-SHkola-2100/0001-003-Razvitie-i-vospitanie-doshkolnikov-v-obrazovatelnoj-sisteme-shkola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hyperlink" Target="http://900igr.net/datai/pedagogika/Programma-SHkola-2100/0001-003-Razvitie-i-vospitanie-doshkolnikov-v-obrazovatelnoj-sisteme-shkola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ucazka.ucoz.ru/_si/0/10976322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gorka.tv/uploads/posts/2010-12/1293186869_6kn09vg4tozp3pw.jpe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eorhelp.ru/sites/default/files/imagecache/logo/1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pdo-mel.ru/chto-posmotret/fragment-uroka-i-kommentarij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eorhelp.ru/sites/default/files/imagecache/logo/1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bereslavsky.ru/site/img/razvitie-rebenka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00043"/>
            <a:ext cx="7318596" cy="2357453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 </a:t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3600" b="1" dirty="0" smtClean="0">
                <a:solidFill>
                  <a:srgbClr val="0070C0"/>
                </a:solidFill>
              </a:rPr>
              <a:t>Формирование регулятивных УУД на уроках математики в начальной школе.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5301208"/>
            <a:ext cx="6600451" cy="1126283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Суворова Ирина Дмитриевна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>
                <a:solidFill>
                  <a:srgbClr val="FF0000"/>
                </a:solidFill>
              </a:rPr>
              <a:t>у</a:t>
            </a:r>
            <a:r>
              <a:rPr lang="ru-RU" b="1" dirty="0" smtClean="0">
                <a:solidFill>
                  <a:srgbClr val="FF0000"/>
                </a:solidFill>
              </a:rPr>
              <a:t>читель </a:t>
            </a:r>
            <a:r>
              <a:rPr lang="ru-RU" b="1" dirty="0" smtClean="0">
                <a:solidFill>
                  <a:srgbClr val="FF0000"/>
                </a:solidFill>
              </a:rPr>
              <a:t>начальных классов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МОУ «СОШ с.Тёпловка </a:t>
            </a:r>
            <a:r>
              <a:rPr lang="ru-RU" b="1" dirty="0" err="1" smtClean="0">
                <a:solidFill>
                  <a:srgbClr val="FF0000"/>
                </a:solidFill>
              </a:rPr>
              <a:t>Новобурасского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района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Саратовской области».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4" name="Picture 4" descr="Картинка 8 из 2876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2571744"/>
            <a:ext cx="4076706" cy="2239711"/>
          </a:xfrm>
          <a:prstGeom prst="rect">
            <a:avLst/>
          </a:prstGeom>
          <a:noFill/>
        </p:spPr>
      </p:pic>
      <p:pic>
        <p:nvPicPr>
          <p:cNvPr id="4100" name="Picture 4" descr="C:\Documents and Settings\2011\Мои документы\Мои рисунки\iCADLCT4J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0"/>
            <a:ext cx="1181100" cy="1428750"/>
          </a:xfrm>
          <a:prstGeom prst="rect">
            <a:avLst/>
          </a:prstGeom>
          <a:noFill/>
        </p:spPr>
      </p:pic>
      <p:pic>
        <p:nvPicPr>
          <p:cNvPr id="28674" name="Picture 2" descr="http://eorhelp.ru/sites/default/files/imagecache/logo/1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30" y="4214818"/>
            <a:ext cx="1428750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928662" y="714356"/>
            <a:ext cx="7429552" cy="257176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928662" y="642918"/>
            <a:ext cx="789181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Проблемно-диалогическое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обучение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лежит в основе программы « Школа 2100»тип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обучения,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обеспечивающий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творческое усвоение знаний учениками посредством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специально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организованн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ого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учителем диалога</a:t>
            </a:r>
            <a:r>
              <a:rPr lang="ru-RU" sz="26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85786" y="3857628"/>
            <a:ext cx="3786214" cy="1928826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«проблемный»</a:t>
            </a:r>
          </a:p>
          <a:p>
            <a:pPr algn="ctr"/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остановка проблемы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оиск решения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72066" y="3857628"/>
            <a:ext cx="3286148" cy="18573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«диалог»</a:t>
            </a:r>
          </a:p>
          <a:p>
            <a:pPr algn="ctr"/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обуждающий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подводящий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C:\Documents and Settings\2011\Мои документы\Мои рисунки\iCADLCT4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1966" y="0"/>
            <a:ext cx="1122033" cy="1357298"/>
          </a:xfrm>
          <a:prstGeom prst="rect">
            <a:avLst/>
          </a:prstGeom>
          <a:noFill/>
        </p:spPr>
      </p:pic>
      <p:pic>
        <p:nvPicPr>
          <p:cNvPr id="25603" name="Picture 3" descr="http://www.school2100.ru/img/tech/i2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5143512"/>
            <a:ext cx="1333500" cy="1524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00100" y="642918"/>
            <a:ext cx="7643866" cy="107157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tint val="30000"/>
                  <a:satMod val="250000"/>
                </a:schemeClr>
              </a:gs>
              <a:gs pos="72000">
                <a:schemeClr val="accent4">
                  <a:tint val="75000"/>
                  <a:satMod val="210000"/>
                </a:schemeClr>
              </a:gs>
              <a:gs pos="100000">
                <a:schemeClr val="accent4">
                  <a:tint val="85000"/>
                  <a:satMod val="21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Методы постановки учебной проблемы</a:t>
            </a:r>
            <a:endParaRPr lang="ru-RU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rot="5400000">
            <a:off x="1571604" y="2214554"/>
            <a:ext cx="1428760" cy="1143008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5400000">
            <a:off x="3715538" y="3071016"/>
            <a:ext cx="1714512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6286512" y="2285992"/>
            <a:ext cx="1357322" cy="92869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571472" y="3786190"/>
            <a:ext cx="2500330" cy="18573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Побуждающий от проблемной ситуации диалог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500430" y="4572008"/>
            <a:ext cx="2286016" cy="114300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Подводящий к теме диалог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286512" y="3786190"/>
            <a:ext cx="2643206" cy="192882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Сообщение темы с мотивирующим приёмом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C:\Documents and Settings\2011\Мои документы\Мои рисунки\iCADLCT4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7244" y="0"/>
            <a:ext cx="826756" cy="1000108"/>
          </a:xfrm>
          <a:prstGeom prst="rect">
            <a:avLst/>
          </a:prstGeom>
          <a:noFill/>
        </p:spPr>
      </p:pic>
      <p:pic>
        <p:nvPicPr>
          <p:cNvPr id="23554" name="Picture 2" descr="http://mpfmargtu.ucoz.ru/novosti_2011/sova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2071678"/>
            <a:ext cx="1520938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071538" y="428604"/>
            <a:ext cx="6643734" cy="92869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Методы постановки учебной проблемы</a:t>
            </a:r>
            <a:endParaRPr lang="ru-RU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4294967295"/>
          </p:nvPr>
        </p:nvSpPr>
        <p:spPr>
          <a:xfrm>
            <a:off x="714375" y="1554163"/>
            <a:ext cx="8429625" cy="452596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u="sng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Побуждающий от проблемной ситуации диалог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1) создание проблемной ситуации;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2) побуждения к осознанию противоречия проблемной ситуации;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3) побуждение к формулированию учебной проблемы;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4) принятия предлагаемых учениками формулировок учебной проблемы.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Documents and Settings\2011\Мои документы\Мои рисунки\iCADLCT4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0078" y="0"/>
            <a:ext cx="1003922" cy="1214422"/>
          </a:xfrm>
          <a:prstGeom prst="rect">
            <a:avLst/>
          </a:prstGeom>
          <a:noFill/>
        </p:spPr>
      </p:pic>
      <p:pic>
        <p:nvPicPr>
          <p:cNvPr id="22530" name="Picture 2" descr="http://mpfmargtu.ucoz.ru/novosti_2011/sova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4286256"/>
            <a:ext cx="2095500" cy="236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42910" y="357166"/>
            <a:ext cx="7286676" cy="7143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Приёмы создания проблемной ситуации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7158" y="1357298"/>
            <a:ext cx="4500594" cy="521497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365125" algn="l"/>
              </a:tabLst>
            </a:pPr>
            <a:r>
              <a:rPr lang="ru-RU" sz="17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«с удивлением»</a:t>
            </a:r>
          </a:p>
          <a:p>
            <a:pPr>
              <a:tabLst>
                <a:tab pos="365125" algn="l"/>
              </a:tabLst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Приём 1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У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читель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одновременно предъявляет классу противоречивые факты, взаимоисключающие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научные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теории или чьи-то точки зрения. </a:t>
            </a:r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pPr>
              <a:tabLst>
                <a:tab pos="365125" algn="l"/>
              </a:tabLst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Приём 2.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Педагог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сталкивает разные мнения учеников, предложив классу вопрос или практическое задание на новый материал.</a:t>
            </a:r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pPr>
              <a:tabLst>
                <a:tab pos="365125" algn="l"/>
              </a:tabLst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Приём 3.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Между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житейским представлением учащихся и научным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фактом:  </a:t>
            </a:r>
          </a:p>
          <a:p>
            <a:pPr>
              <a:tabLst>
                <a:tab pos="365125" algn="l"/>
              </a:tabLst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шаг 1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.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Учитель обнажает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житейское представление ученика вопросом или заданием « на ошибку»; </a:t>
            </a:r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pPr>
              <a:tabLst>
                <a:tab pos="365125" algn="l"/>
              </a:tabLst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шаг 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2.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Предъявляет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научный факт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сообщением, экспериментом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или наг</a:t>
            </a:r>
            <a:r>
              <a:rPr lang="ru-RU" sz="1700" dirty="0"/>
              <a:t>лядностью.</a:t>
            </a:r>
          </a:p>
          <a:p>
            <a:pPr algn="ctr"/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143504" y="1428736"/>
            <a:ext cx="3500462" cy="478634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700" b="1" u="sng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7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«с затруднением»</a:t>
            </a:r>
          </a:p>
          <a:p>
            <a:pPr algn="ctr"/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Приём 4.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Учитель даёт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практическое задание,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невыполнимое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вообще (возникает только вопрос) </a:t>
            </a:r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Приём 5.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Учитель даёт практическое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задание, не сходное с предыдущими </a:t>
            </a:r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Приём 6.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 </a:t>
            </a:r>
            <a:endParaRPr lang="ru-RU" sz="17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700" b="1" dirty="0" smtClean="0">
                <a:latin typeface="Arial" pitchFamily="34" charset="0"/>
                <a:cs typeface="Arial" pitchFamily="34" charset="0"/>
              </a:rPr>
              <a:t>шаг 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1.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Учитель даёт 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невыполнимое практическое задание, сходное с предыдущим  </a:t>
            </a:r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700" b="1" dirty="0" smtClean="0">
                <a:latin typeface="Arial" pitchFamily="34" charset="0"/>
                <a:cs typeface="Arial" pitchFamily="34" charset="0"/>
              </a:rPr>
              <a:t>шаг 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2</a:t>
            </a: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 Доказывает,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что задание </a:t>
            </a:r>
            <a:r>
              <a:rPr lang="ru-RU" sz="1700" dirty="0" smtClean="0">
                <a:latin typeface="Arial" pitchFamily="34" charset="0"/>
                <a:cs typeface="Arial" pitchFamily="34" charset="0"/>
              </a:rPr>
              <a:t>всё-таки не </a:t>
            </a:r>
            <a:r>
              <a:rPr lang="ru-RU" sz="1700" dirty="0">
                <a:latin typeface="Arial" pitchFamily="34" charset="0"/>
                <a:cs typeface="Arial" pitchFamily="34" charset="0"/>
              </a:rPr>
              <a:t>выполнено.</a:t>
            </a:r>
          </a:p>
          <a:p>
            <a:pPr algn="ctr"/>
            <a:endParaRPr lang="ru-RU" dirty="0"/>
          </a:p>
        </p:txBody>
      </p:sp>
      <p:pic>
        <p:nvPicPr>
          <p:cNvPr id="5" name="Picture 2" descr="C:\Documents and Settings\2011\Мои документы\Мои рисунки\iCADLCT4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0078" y="0"/>
            <a:ext cx="1003922" cy="1214422"/>
          </a:xfrm>
          <a:prstGeom prst="rect">
            <a:avLst/>
          </a:prstGeom>
          <a:noFill/>
        </p:spPr>
      </p:pic>
      <p:pic>
        <p:nvPicPr>
          <p:cNvPr id="20482" name="Picture 2" descr="http://900igr.net/datai/pedagogika/Programma-SHkola-2100/0001-003-Razvitie-i-vospitanie-doshkolnikov-v-obrazovatelnoj-sisteme-shkola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72" y="5572140"/>
            <a:ext cx="1059788" cy="10464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642910" y="428604"/>
            <a:ext cx="7143800" cy="92869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Система вопросов для побуждающего диалога: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785926"/>
            <a:ext cx="750099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Побуждение к осознанию противоречия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Вы смогли выполнить задание? В чём затруднение?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Вопрос был один? А мнений сколько?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Что вас удивило? Что интересного заметили?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Почему это задание не получилось? Что мы не знаем?</a:t>
            </a:r>
          </a:p>
          <a:p>
            <a:pPr algn="ctr"/>
            <a:r>
              <a:rPr lang="ru-RU" sz="24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Побуждение к формулированию проблемы в виде темы урока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i="1" dirty="0" smtClean="0">
                <a:latin typeface="Georgia" pitchFamily="18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Какой возникает вопрос?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Какова будет тема нашего урока?  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Documents and Settings\2011\Мои документы\Мои рисунки\iCADLCT4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0078" y="0"/>
            <a:ext cx="1003922" cy="1214422"/>
          </a:xfrm>
          <a:prstGeom prst="rect">
            <a:avLst/>
          </a:prstGeom>
          <a:noFill/>
        </p:spPr>
      </p:pic>
      <p:pic>
        <p:nvPicPr>
          <p:cNvPr id="19458" name="Picture 2" descr="http://900igr.net/datai/pedagogika/Programma-SHkola-2100/0001-003-Razvitie-i-vospitanie-doshkolnikov-v-obrazovatelnoj-sisteme-shkola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5072074"/>
            <a:ext cx="1519309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71472" y="571480"/>
            <a:ext cx="7143800" cy="8572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Методы постановки учебной проблемы</a:t>
            </a:r>
            <a:endParaRPr lang="ru-RU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28662" y="2143116"/>
            <a:ext cx="2928958" cy="128588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Подводящий 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 теме диалог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43504" y="2143116"/>
            <a:ext cx="3286148" cy="135732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Сообщение темы 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 мотивирующим приёмом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6200000" flipH="1">
            <a:off x="6429388" y="4143380"/>
            <a:ext cx="1714512" cy="42862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5643570" y="3500438"/>
            <a:ext cx="571504" cy="57150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3571868" y="4071942"/>
            <a:ext cx="3071834" cy="1000132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«яркое пятно»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786446" y="5214950"/>
            <a:ext cx="3071834" cy="1000132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«актуальность»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C:\Documents and Settings\2011\Мои документы\Мои рисунки\iCADLCT4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0078" y="0"/>
            <a:ext cx="1003922" cy="1214422"/>
          </a:xfrm>
          <a:prstGeom prst="rect">
            <a:avLst/>
          </a:prstGeom>
          <a:noFill/>
        </p:spPr>
      </p:pic>
      <p:pic>
        <p:nvPicPr>
          <p:cNvPr id="17410" name="Picture 2" descr="http://ucazka.ucoz.ru/_si/0/10976322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643314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500166" y="428604"/>
            <a:ext cx="6143668" cy="857256"/>
          </a:xfrm>
          <a:prstGeom prst="roundRect">
            <a:avLst/>
          </a:prstGeom>
          <a:gradFill flip="none" rotWithShape="1"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Методы поиска решения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учебной проблемы</a:t>
            </a:r>
            <a:endParaRPr lang="ru-RU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786182" y="2643182"/>
            <a:ext cx="2286016" cy="114300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Подводящий от проблемы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диалог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2214554"/>
            <a:ext cx="2500330" cy="150019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Побуждающий к гипотезам диалог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357950" y="2285992"/>
            <a:ext cx="2643206" cy="157163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Подводящий без проблемы диалог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1964513" y="1535893"/>
            <a:ext cx="714380" cy="50006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4143769" y="1928405"/>
            <a:ext cx="100092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6643702" y="1500174"/>
            <a:ext cx="785818" cy="64294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786314" y="4500570"/>
            <a:ext cx="4000528" cy="1857388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имитирует творческий процесс и формирует логическое мышление и речь учащихся</a:t>
            </a:r>
          </a:p>
        </p:txBody>
      </p:sp>
      <p:sp>
        <p:nvSpPr>
          <p:cNvPr id="18" name="Овал 17"/>
          <p:cNvSpPr/>
          <p:nvPr/>
        </p:nvSpPr>
        <p:spPr>
          <a:xfrm>
            <a:off x="500034" y="4286256"/>
            <a:ext cx="3643338" cy="221457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обеспечивает подлинно творческую деятельность учеников и развивает их речь и творческие</a:t>
            </a:r>
          </a:p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способности</a:t>
            </a:r>
            <a:r>
              <a:rPr lang="ru-RU" dirty="0"/>
              <a:t>.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 rot="16200000" flipH="1">
            <a:off x="5322099" y="3893347"/>
            <a:ext cx="714380" cy="64294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7358082" y="3857628"/>
            <a:ext cx="714380" cy="71438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16200000" flipH="1">
            <a:off x="1571604" y="3857628"/>
            <a:ext cx="500066" cy="35719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 descr="C:\Documents and Settings\2011\Мои документы\Мои рисунки\iCADLCT4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0078" y="0"/>
            <a:ext cx="1003922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9" descr="schoolboy2.jpg"/>
          <p:cNvPicPr>
            <a:picLocks noChangeAspect="1"/>
          </p:cNvPicPr>
          <p:nvPr/>
        </p:nvPicPr>
        <p:blipFill>
          <a:blip r:embed="rId3" cstate="print"/>
          <a:srcRect t="1677" r="9479" b="6859"/>
          <a:stretch>
            <a:fillRect/>
          </a:stretch>
        </p:blipFill>
        <p:spPr bwMode="auto">
          <a:xfrm>
            <a:off x="7097682" y="3786190"/>
            <a:ext cx="204631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286000" y="2505671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 sz="2000" b="1" dirty="0">
              <a:ln w="18415" cmpd="sng">
                <a:noFill/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defRPr/>
            </a:pPr>
            <a:endParaRPr lang="ru-RU" sz="2000" b="1" dirty="0">
              <a:ln w="18415" cmpd="sng">
                <a:noFill/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defRPr/>
            </a:pPr>
            <a:endParaRPr lang="ru-RU" sz="2000" b="1" dirty="0">
              <a:ln w="18415" cmpd="sng">
                <a:noFill/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42910" y="214290"/>
            <a:ext cx="7429552" cy="78581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ln w="18415" cmpd="sng">
                  <a:noFill/>
                  <a:prstDash val="solid"/>
                </a:ln>
                <a:solidFill>
                  <a:schemeClr val="tx1"/>
                </a:solidFill>
                <a:latin typeface="Georgia" pitchFamily="18" charset="0"/>
              </a:rPr>
              <a:t>Технология проблемно-диалогического обучения является</a:t>
            </a:r>
            <a:r>
              <a:rPr lang="en-US" sz="2800" b="1" dirty="0">
                <a:ln w="18415" cmpd="sng">
                  <a:noFill/>
                  <a:prstDash val="solid"/>
                </a:ln>
                <a:solidFill>
                  <a:schemeClr val="tx1"/>
                </a:solidFill>
                <a:latin typeface="Euphemia" pitchFamily="34" charset="0"/>
              </a:rPr>
              <a:t>:</a:t>
            </a:r>
            <a:endParaRPr lang="ru-RU" sz="2800" b="1" dirty="0">
              <a:ln w="18415" cmpd="sng">
                <a:noFill/>
                <a:prstDash val="solid"/>
              </a:ln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357299"/>
            <a:ext cx="8072494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SzPct val="80000"/>
              <a:buFont typeface="Wingdings" pitchFamily="2" charset="2"/>
              <a:buChar char="Ø"/>
            </a:pPr>
            <a:r>
              <a:rPr lang="ru-RU" sz="20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результативной</a:t>
            </a:r>
          </a:p>
          <a:p>
            <a:pPr marL="342900" indent="-342900">
              <a:spcBef>
                <a:spcPct val="20000"/>
              </a:spcBef>
              <a:buSzPct val="80000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    обеспечивает высокое качество усвоения знаний, эффективное развитие интеллекта и творческих способностей младших школьников, воспитание активной личности обучающихся, развитие универсальных учебных действий;</a:t>
            </a:r>
            <a:endParaRPr lang="ru-RU" sz="2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SzPct val="80000"/>
              <a:buFont typeface="Wingdings" pitchFamily="2" charset="2"/>
              <a:buChar char="Ø"/>
            </a:pPr>
            <a:r>
              <a:rPr lang="ru-RU" sz="2000" b="1" u="sng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здоровьесберегающей</a:t>
            </a:r>
            <a:endParaRPr lang="ru-RU" sz="2000" b="1" u="sng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buSzPct val="80000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     позволяет снижать нервно-психические нагрузки </a:t>
            </a:r>
          </a:p>
          <a:p>
            <a:pPr marL="342900" indent="-342900">
              <a:spcBef>
                <a:spcPct val="20000"/>
              </a:spcBef>
              <a:buSzPct val="80000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   учащихся за счет стимуляции познавательной </a:t>
            </a:r>
          </a:p>
          <a:p>
            <a:pPr marL="342900" indent="-342900">
              <a:spcBef>
                <a:spcPct val="20000"/>
              </a:spcBef>
              <a:buSzPct val="80000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   мотивации и «открытия» знаний;</a:t>
            </a:r>
            <a:endParaRPr lang="ru-RU" sz="2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SzPct val="80000"/>
              <a:buFont typeface="Wingdings" pitchFamily="2" charset="2"/>
              <a:buChar char="Ø"/>
            </a:pPr>
            <a:r>
              <a:rPr lang="ru-RU" sz="2000" b="1" u="sng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20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бщепедагогической</a:t>
            </a:r>
          </a:p>
          <a:p>
            <a:pPr marL="342900" indent="-342900">
              <a:spcBef>
                <a:spcPct val="20000"/>
              </a:spcBef>
              <a:buSzPct val="80000"/>
            </a:pPr>
            <a:r>
              <a:rPr lang="ru-RU" sz="2000" dirty="0" smtClean="0">
                <a:latin typeface="Tahoma" pitchFamily="34" charset="0"/>
              </a:rPr>
              <a:t>    реализуется на любом предметном содержании и </a:t>
            </a:r>
          </a:p>
          <a:p>
            <a:pPr marL="342900" indent="-342900">
              <a:spcBef>
                <a:spcPct val="20000"/>
              </a:spcBef>
              <a:buSzPct val="80000"/>
            </a:pPr>
            <a:r>
              <a:rPr lang="ru-RU" sz="2000" dirty="0">
                <a:latin typeface="Tahoma" pitchFamily="34" charset="0"/>
              </a:rPr>
              <a:t> </a:t>
            </a:r>
            <a:r>
              <a:rPr lang="ru-RU" sz="2000" dirty="0" smtClean="0">
                <a:latin typeface="Tahoma" pitchFamily="34" charset="0"/>
              </a:rPr>
              <a:t>    в любой образовательной ступени.</a:t>
            </a:r>
          </a:p>
        </p:txBody>
      </p:sp>
      <p:pic>
        <p:nvPicPr>
          <p:cNvPr id="6" name="Picture 2" descr="C:\Documents and Settings\2011\Мои документы\Мои рисунки\iCADLCT4J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0078" y="0"/>
            <a:ext cx="1003922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357166"/>
            <a:ext cx="6786610" cy="10001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Шаг второй: </a:t>
            </a:r>
            <a:br>
              <a:rPr lang="ru-RU" b="1" dirty="0" smtClean="0"/>
            </a:br>
            <a:r>
              <a:rPr lang="ru-RU" b="1" dirty="0" smtClean="0"/>
              <a:t>П</a:t>
            </a:r>
            <a:r>
              <a:rPr lang="ru-RU" b="1" i="1" dirty="0" smtClean="0"/>
              <a:t>окажи – и я запомню…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401080" cy="4973778"/>
          </a:xfrm>
        </p:spPr>
        <p:txBody>
          <a:bodyPr>
            <a:normAutofit/>
          </a:bodyPr>
          <a:lstStyle/>
          <a:p>
            <a:r>
              <a:rPr lang="ru-RU" b="1" u="sng" dirty="0" smtClean="0"/>
              <a:t>Предмет: </a:t>
            </a:r>
            <a:r>
              <a:rPr lang="ru-RU" b="1" u="sng" dirty="0" smtClean="0"/>
              <a:t>Математика,3 </a:t>
            </a:r>
            <a:r>
              <a:rPr lang="ru-RU" b="1" u="sng" dirty="0" err="1" smtClean="0"/>
              <a:t>класс,ОС</a:t>
            </a:r>
            <a:r>
              <a:rPr lang="ru-RU" b="1" u="sng" dirty="0" smtClean="0"/>
              <a:t> «Школа 2100»).</a:t>
            </a:r>
            <a:endParaRPr lang="ru-RU" dirty="0" smtClean="0"/>
          </a:p>
          <a:p>
            <a:r>
              <a:rPr lang="ru-RU" sz="3600" u="sng" dirty="0" smtClean="0"/>
              <a:t>Тема</a:t>
            </a:r>
            <a:r>
              <a:rPr lang="ru-RU" sz="3600" dirty="0" smtClean="0"/>
              <a:t>: </a:t>
            </a:r>
            <a:r>
              <a:rPr lang="ru-RU" sz="3600" dirty="0" smtClean="0"/>
              <a:t>Сравнение долей.</a:t>
            </a:r>
          </a:p>
          <a:p>
            <a:pPr marL="0" indent="0">
              <a:buNone/>
            </a:pPr>
            <a:r>
              <a:rPr lang="ru-RU" sz="3600" dirty="0" smtClean="0"/>
              <a:t>1. Сравните доли. Проблема.</a:t>
            </a:r>
          </a:p>
          <a:p>
            <a:pPr marL="0" indent="0">
              <a:buNone/>
            </a:pPr>
            <a:r>
              <a:rPr lang="ru-RU" sz="3600" dirty="0" smtClean="0"/>
              <a:t>2. Практическая деятельность.</a:t>
            </a:r>
          </a:p>
          <a:p>
            <a:pPr marL="0" indent="0">
              <a:buNone/>
            </a:pPr>
            <a:r>
              <a:rPr lang="ru-RU" sz="3600" dirty="0" smtClean="0"/>
              <a:t>3. Вывод. ( Чем меньше число долей, тем больше доля)</a:t>
            </a:r>
            <a:endParaRPr lang="ru-RU" sz="3600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714348" y="2988174"/>
            <a:ext cx="67866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Documents and Settings\2011\Мои документы\Мои рисунки\iCASGNDU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820104" cy="1500174"/>
          </a:xfrm>
          <a:prstGeom prst="rect">
            <a:avLst/>
          </a:prstGeom>
          <a:noFill/>
        </p:spPr>
      </p:pic>
      <p:pic>
        <p:nvPicPr>
          <p:cNvPr id="7" name="Picture 2" descr="C:\Documents and Settings\2011\Мои документы\Мои рисунки\iCADLCT4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0078" y="0"/>
            <a:ext cx="1003922" cy="12144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214290"/>
            <a:ext cx="4929222" cy="1071570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>Предмет: Математика,2 </a:t>
            </a:r>
            <a:r>
              <a:rPr lang="ru-RU" b="1" u="sng" dirty="0" err="1" smtClean="0"/>
              <a:t>класс,ОС</a:t>
            </a:r>
            <a:r>
              <a:rPr lang="ru-RU" b="1" u="sng" dirty="0" smtClean="0"/>
              <a:t> «Школа 2100»).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060848"/>
            <a:ext cx="7467600" cy="5116654"/>
          </a:xfrm>
        </p:spPr>
        <p:txBody>
          <a:bodyPr>
            <a:normAutofit/>
          </a:bodyPr>
          <a:lstStyle/>
          <a:p>
            <a:r>
              <a:rPr lang="ru-RU" u="sng" dirty="0" smtClean="0"/>
              <a:t>Тема</a:t>
            </a:r>
            <a:r>
              <a:rPr lang="ru-RU" dirty="0" smtClean="0"/>
              <a:t>: Переместительное свойство умножения</a:t>
            </a:r>
          </a:p>
          <a:p>
            <a:pPr>
              <a:buNone/>
            </a:pPr>
            <a:r>
              <a:rPr lang="ru-RU" dirty="0" smtClean="0">
                <a:solidFill>
                  <a:schemeClr val="accent2"/>
                </a:solidFill>
              </a:rPr>
              <a:t>Метод, побуждающий от проблемной ситуации диалог (сталкиваются разные мнения учеников)</a:t>
            </a:r>
            <a:r>
              <a:rPr lang="ru-RU" dirty="0" smtClean="0"/>
              <a:t>; </a:t>
            </a:r>
          </a:p>
          <a:p>
            <a:pPr>
              <a:buNone/>
            </a:pPr>
            <a:r>
              <a:rPr lang="ru-RU" dirty="0" smtClean="0"/>
              <a:t>- Надо найти число игрушек в коробке.</a:t>
            </a:r>
          </a:p>
          <a:p>
            <a:pPr>
              <a:buNone/>
            </a:pPr>
            <a:r>
              <a:rPr lang="ru-RU" dirty="0" smtClean="0"/>
              <a:t>Петя нашёл число игрушек так:5+5+5=5х3</a:t>
            </a:r>
          </a:p>
          <a:p>
            <a:pPr>
              <a:buNone/>
            </a:pPr>
            <a:r>
              <a:rPr lang="ru-RU" dirty="0" smtClean="0"/>
              <a:t>Вова нашёл число игрушек так:3+3+3+3+3=3х5</a:t>
            </a:r>
          </a:p>
          <a:p>
            <a:pPr>
              <a:buNone/>
            </a:pPr>
            <a:r>
              <a:rPr lang="ru-RU" dirty="0" smtClean="0"/>
              <a:t>-Что означает в выражении 5х3 число 5? Число 3?</a:t>
            </a:r>
          </a:p>
          <a:p>
            <a:pPr>
              <a:buNone/>
            </a:pPr>
            <a:r>
              <a:rPr lang="ru-RU" dirty="0" smtClean="0"/>
              <a:t>- Что означает в выражении 3х5 число 3? Число 5?</a:t>
            </a:r>
          </a:p>
          <a:p>
            <a:pPr>
              <a:buFontTx/>
              <a:buChar char="-"/>
            </a:pPr>
            <a:r>
              <a:rPr lang="ru-RU" dirty="0" smtClean="0"/>
              <a:t>Можно ли сказать, что 5х3=3х5?</a:t>
            </a:r>
            <a:br>
              <a:rPr lang="ru-RU" dirty="0" smtClean="0"/>
            </a:br>
            <a:r>
              <a:rPr lang="ru-RU" dirty="0" smtClean="0">
                <a:solidFill>
                  <a:schemeClr val="accent1"/>
                </a:solidFill>
              </a:rPr>
              <a:t>?! </a:t>
            </a:r>
            <a:r>
              <a:rPr lang="ru-RU" dirty="0" smtClean="0"/>
              <a:t>Можно ли сказать, что от перестановки множителей значение произведения не изменяется?</a:t>
            </a:r>
          </a:p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Решение:</a:t>
            </a:r>
            <a:r>
              <a:rPr lang="ru-RU" dirty="0" smtClean="0"/>
              <a:t> От перестановки множителей произведение не меняется.</a:t>
            </a:r>
            <a:endParaRPr lang="ru-RU" dirty="0"/>
          </a:p>
        </p:txBody>
      </p:sp>
      <p:pic>
        <p:nvPicPr>
          <p:cNvPr id="4" name="Picture 2" descr="http://im0-tub-ru.yandex.net/i?id=277633742-07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1887992" cy="1297385"/>
          </a:xfrm>
          <a:prstGeom prst="rect">
            <a:avLst/>
          </a:prstGeom>
          <a:noFill/>
        </p:spPr>
      </p:pic>
      <p:pic>
        <p:nvPicPr>
          <p:cNvPr id="6" name="Picture 2" descr="C:\Documents and Settings\2011\Мои документы\Мои рисунки\iCADLCT4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0078" y="0"/>
            <a:ext cx="1003922" cy="12144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/>
              <a:t>        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071546"/>
            <a:ext cx="5357850" cy="2143140"/>
          </a:xfrm>
        </p:spPr>
        <p:txBody>
          <a:bodyPr>
            <a:normAutofit fontScale="85000" lnSpcReduction="10000"/>
          </a:bodyPr>
          <a:lstStyle/>
          <a:p>
            <a:pPr algn="r">
              <a:buNone/>
            </a:pPr>
            <a:endParaRPr lang="ru-RU" b="1" dirty="0" smtClean="0"/>
          </a:p>
          <a:p>
            <a:r>
              <a:rPr lang="ru-RU" dirty="0" smtClean="0"/>
              <a:t>Однажды я услышала такую мудрость: « Если голодного человека накормить рыбой, то он будет сы</a:t>
            </a:r>
            <a:r>
              <a:rPr lang="ru-RU" dirty="0" smtClean="0"/>
              <a:t>т в данный момент, а если научить его ловить рыбу- то он будет сыт всю жизнь.» </a:t>
            </a:r>
          </a:p>
          <a:p>
            <a:r>
              <a:rPr lang="ru-RU" dirty="0" smtClean="0"/>
              <a:t>Я думаю многие со мной согласятся, что эта мудрость отражает нашу работу по стандартам второго поколения.</a:t>
            </a:r>
            <a:endParaRPr lang="ru-RU" dirty="0"/>
          </a:p>
        </p:txBody>
      </p:sp>
      <p:pic>
        <p:nvPicPr>
          <p:cNvPr id="13316" name="Picture 4" descr="Картинка 23 из 2229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3143248"/>
            <a:ext cx="4357718" cy="3714752"/>
          </a:xfrm>
          <a:prstGeom prst="rect">
            <a:avLst/>
          </a:prstGeom>
          <a:noFill/>
        </p:spPr>
      </p:pic>
      <p:pic>
        <p:nvPicPr>
          <p:cNvPr id="6" name="Picture 2" descr="C:\Documents and Settings\2011\Мои документы\Мои рисунки\iCADLCT4J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3834" y="0"/>
            <a:ext cx="1181100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333333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Показатели успешности формирования регулятивных УУД будет ориентация школьника на выполнение действий выраженных в категориях: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333333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ahoma" panose="020B0604030504040204" pitchFamily="34" charset="0"/>
                <a:sym typeface="Symbol" panose="05050102010706020507" pitchFamily="18" charset="2"/>
              </a:rPr>
              <a:t></a:t>
            </a:r>
            <a:r>
              <a:rPr lang="ru-RU" sz="2400" dirty="0">
                <a:solidFill>
                  <a:srgbClr val="333333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знаю/могу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333333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ahoma" panose="020B0604030504040204" pitchFamily="34" charset="0"/>
                <a:sym typeface="Symbol" panose="05050102010706020507" pitchFamily="18" charset="2"/>
              </a:rPr>
              <a:t></a:t>
            </a:r>
            <a:r>
              <a:rPr lang="ru-RU" sz="2400" dirty="0">
                <a:solidFill>
                  <a:srgbClr val="333333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хочу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333333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ahoma" panose="020B0604030504040204" pitchFamily="34" charset="0"/>
                <a:sym typeface="Symbol" panose="05050102010706020507" pitchFamily="18" charset="2"/>
              </a:rPr>
              <a:t></a:t>
            </a:r>
            <a:r>
              <a:rPr lang="ru-RU" sz="2400" dirty="0">
                <a:solidFill>
                  <a:srgbClr val="333333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делаю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18946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Рефлексия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Назовите на первую букву Вашего имени Ваше мнение о мастер-классе и  о  формировании регулятивных </a:t>
            </a:r>
            <a:r>
              <a:rPr lang="ru-RU" dirty="0" err="1" smtClean="0"/>
              <a:t>ууд</a:t>
            </a:r>
            <a:r>
              <a:rPr lang="ru-RU" dirty="0" smtClean="0"/>
              <a:t>.</a:t>
            </a:r>
            <a:endParaRPr lang="ru-RU" dirty="0" smtClean="0"/>
          </a:p>
          <a:p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– современно…</a:t>
            </a:r>
          </a:p>
          <a:p>
            <a:endParaRPr lang="ru-RU" dirty="0"/>
          </a:p>
        </p:txBody>
      </p:sp>
      <p:pic>
        <p:nvPicPr>
          <p:cNvPr id="23554" name="Picture 2" descr="C:\Documents and Settings\2011\Мои документы\Мои рисунки\iCADLCT4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0"/>
            <a:ext cx="1181100" cy="1428750"/>
          </a:xfrm>
          <a:prstGeom prst="rect">
            <a:avLst/>
          </a:prstGeom>
          <a:noFill/>
        </p:spPr>
      </p:pic>
      <p:pic>
        <p:nvPicPr>
          <p:cNvPr id="2050" name="Picture 2" descr="http://eorhelp.ru/sites/default/files/imagecache/logo/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3714752"/>
            <a:ext cx="2786082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Использованы материалы: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Личный  опыт</a:t>
            </a:r>
          </a:p>
          <a:p>
            <a:pPr lvl="0"/>
            <a:r>
              <a:rPr lang="ru-RU" dirty="0" smtClean="0"/>
              <a:t>Мельникова Е.Л. Проблемный урок в начальной школе, или Как открывать знания вместе с детьми. Начальная школа: плюс-минус. 1999. №№ 5,6,7.</a:t>
            </a:r>
          </a:p>
          <a:p>
            <a:pPr lvl="0"/>
            <a:r>
              <a:rPr lang="ru-RU" dirty="0" smtClean="0"/>
              <a:t>Мельникова Е.Л. Проблемный диалог: вчера, сегодня, завтра. Начальная школа плюс до и после. 2005. № 6. С.33-35.</a:t>
            </a:r>
          </a:p>
          <a:p>
            <a:pPr lvl="0"/>
            <a:r>
              <a:rPr lang="ru-RU" dirty="0" smtClean="0"/>
              <a:t>Мельникова Е.Л. Что такое проблемный диалог. Начальная школа плюс до и после. 2008. № 8. С.3-8.</a:t>
            </a:r>
          </a:p>
          <a:p>
            <a:pPr lvl="0"/>
            <a:r>
              <a:rPr lang="ru-RU" dirty="0" smtClean="0"/>
              <a:t>Мельникова Е.Л. Проблемный диалог как средство самореализации учителя. Инновационные проекты и программы в образовании. 2008. № 3. С.48-49.</a:t>
            </a:r>
          </a:p>
          <a:p>
            <a:pPr lvl="0"/>
            <a:r>
              <a:rPr lang="ru-RU" dirty="0" smtClean="0"/>
              <a:t>Мельникова Е.Л. Проблемно-диалогическое обучение: понятие, технология, предметная специфика. Образовательная система "Школа 2100" - качественное образование для всех. Сборник материалов. М., </a:t>
            </a:r>
            <a:r>
              <a:rPr lang="ru-RU" dirty="0" err="1" smtClean="0"/>
              <a:t>Баласс</a:t>
            </a:r>
            <a:r>
              <a:rPr lang="ru-RU" dirty="0" smtClean="0"/>
              <a:t>. 2006. С.144-180.</a:t>
            </a:r>
          </a:p>
          <a:p>
            <a:pPr lvl="0"/>
            <a:r>
              <a:rPr lang="en-US" dirty="0" smtClean="0">
                <a:hlinkClick r:id="rId2"/>
              </a:rPr>
              <a:t>http://pdo-mel.ru/chto-posmotret/fragment-uroka-i-kommentarij</a:t>
            </a:r>
            <a:r>
              <a:rPr lang="ru-RU" dirty="0" smtClean="0"/>
              <a:t>  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Documents and Settings\2011\Мои документы\Мои рисунки\iCADLCT4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-1"/>
            <a:ext cx="1285852" cy="155546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3786190"/>
            <a:ext cx="84132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2" descr="http://eorhelp.ru/sites/default/files/imagecache/logo/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5286388"/>
            <a:ext cx="1428784" cy="1428784"/>
          </a:xfrm>
          <a:prstGeom prst="rect">
            <a:avLst/>
          </a:prstGeom>
          <a:noFill/>
        </p:spPr>
      </p:pic>
      <p:pic>
        <p:nvPicPr>
          <p:cNvPr id="8" name="Picture 2" descr="C:\Documents and Settings\2011\Мои документы\Мои рисунки\iCADLCT4J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48" y="-1"/>
            <a:ext cx="1285852" cy="15554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Классификация </a:t>
            </a:r>
            <a:r>
              <a:rPr lang="ru-RU" dirty="0" err="1" smtClean="0"/>
              <a:t>ууд</a:t>
            </a:r>
            <a:r>
              <a:rPr lang="ru-RU" dirty="0" smtClean="0"/>
              <a:t> по </a:t>
            </a:r>
            <a:r>
              <a:rPr lang="ru-RU" dirty="0" err="1" smtClean="0"/>
              <a:t>Г.Асмолову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u="sng" dirty="0" smtClean="0">
                <a:solidFill>
                  <a:schemeClr val="accent1">
                    <a:lumMod val="75000"/>
                  </a:schemeClr>
                </a:solidFill>
              </a:rPr>
              <a:t>Личностные;</a:t>
            </a:r>
          </a:p>
          <a:p>
            <a:r>
              <a:rPr lang="ru-RU" sz="4000" b="1" u="sng" dirty="0" smtClean="0">
                <a:solidFill>
                  <a:schemeClr val="accent1">
                    <a:lumMod val="75000"/>
                  </a:schemeClr>
                </a:solidFill>
              </a:rPr>
              <a:t>Познавательные;</a:t>
            </a:r>
          </a:p>
          <a:p>
            <a:r>
              <a:rPr lang="ru-RU" sz="4000" b="1" u="sng" dirty="0" smtClean="0">
                <a:solidFill>
                  <a:schemeClr val="accent1">
                    <a:lumMod val="75000"/>
                  </a:schemeClr>
                </a:solidFill>
              </a:rPr>
              <a:t>Регулятивные;</a:t>
            </a:r>
          </a:p>
          <a:p>
            <a:r>
              <a:rPr lang="ru-RU" sz="4000" b="1" u="sng" dirty="0" smtClean="0">
                <a:solidFill>
                  <a:schemeClr val="accent1">
                    <a:lumMod val="75000"/>
                  </a:schemeClr>
                </a:solidFill>
              </a:rPr>
              <a:t>Коммуникативные.</a:t>
            </a:r>
            <a:endParaRPr lang="ru-RU" sz="4000" b="1" u="sng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728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Регулятивные УУД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Целеполагание</a:t>
            </a:r>
          </a:p>
          <a:p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Планирование</a:t>
            </a:r>
          </a:p>
          <a:p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Прогнозирование</a:t>
            </a:r>
          </a:p>
          <a:p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</a:t>
            </a:r>
          </a:p>
          <a:p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Коррекция</a:t>
            </a:r>
          </a:p>
          <a:p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Оценка</a:t>
            </a:r>
          </a:p>
          <a:p>
            <a:r>
              <a:rPr lang="ru-RU" sz="32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Саморегуляция</a:t>
            </a:r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02671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60648"/>
            <a:ext cx="8208912" cy="6336704"/>
          </a:xfrm>
        </p:spPr>
      </p:pic>
    </p:spTree>
    <p:extLst>
      <p:ext uri="{BB962C8B-B14F-4D97-AF65-F5344CB8AC3E}">
        <p14:creationId xmlns:p14="http://schemas.microsoft.com/office/powerpoint/2010/main" val="9155850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Регулятивные УУД средствами ОС « Школа 2100»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556792"/>
            <a:ext cx="7992888" cy="4355058"/>
          </a:xfrm>
        </p:spPr>
      </p:pic>
    </p:spTree>
    <p:extLst>
      <p:ext uri="{BB962C8B-B14F-4D97-AF65-F5344CB8AC3E}">
        <p14:creationId xmlns:p14="http://schemas.microsoft.com/office/powerpoint/2010/main" val="4197477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15" y="624109"/>
            <a:ext cx="8231841" cy="5835643"/>
          </a:xfrm>
        </p:spPr>
      </p:pic>
    </p:spTree>
    <p:extLst>
      <p:ext uri="{BB962C8B-B14F-4D97-AF65-F5344CB8AC3E}">
        <p14:creationId xmlns:p14="http://schemas.microsoft.com/office/powerpoint/2010/main" val="20103592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Сегодня я остановлюсь на первом этапе более подробно, так как именно на данном этапе я формирую заинтересованность в предмете у ребёнка. На этапе целеполагания ребёнок не осознает, что изучение данного материала ему нужно, где-то ему пригодится, т.е. у ребёнка формируется внутренняя мотивация.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30438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/>
          <a:lstStyle/>
          <a:p>
            <a:r>
              <a:rPr lang="ru-RU" b="1" dirty="0" smtClean="0"/>
              <a:t>                   </a:t>
            </a:r>
            <a:endParaRPr lang="ru-RU" dirty="0"/>
          </a:p>
        </p:txBody>
      </p:sp>
      <p:pic>
        <p:nvPicPr>
          <p:cNvPr id="14338" name="Picture 2" descr="Картинка 123 из 2880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500570"/>
            <a:ext cx="2288006" cy="2028821"/>
          </a:xfrm>
          <a:prstGeom prst="rect">
            <a:avLst/>
          </a:prstGeom>
          <a:noFill/>
        </p:spPr>
      </p:pic>
      <p:pic>
        <p:nvPicPr>
          <p:cNvPr id="3073" name="Picture 1" descr="C:\Documents and Settings\2011\Мои документы\Мои рисунки\iCA5XGB8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4362101"/>
            <a:ext cx="2071702" cy="1705904"/>
          </a:xfrm>
          <a:prstGeom prst="rect">
            <a:avLst/>
          </a:prstGeom>
          <a:noFill/>
        </p:spPr>
      </p:pic>
      <p:pic>
        <p:nvPicPr>
          <p:cNvPr id="3074" name="Picture 2" descr="C:\Documents and Settings\2011\Мои документы\Мои рисунки\iCADLCT4J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43834" y="0"/>
            <a:ext cx="1181100" cy="1428750"/>
          </a:xfrm>
          <a:prstGeom prst="rect">
            <a:avLst/>
          </a:prstGeom>
          <a:noFill/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14348" y="1912511"/>
            <a:ext cx="757242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     Перед современным школой встала проблема: найти такую технологию обучения детей, которая позволила бы ученикам не быть объектом обучения, пассивно воспринимающими учебную информацию, а быть активными её субъектами, самостоятельно владеющими знаниями и решающими познавательные задачи.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357167"/>
            <a:ext cx="56435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934</TotalTime>
  <Words>1161</Words>
  <Application>Microsoft Office PowerPoint</Application>
  <PresentationFormat>Экран (4:3)</PresentationFormat>
  <Paragraphs>148</Paragraphs>
  <Slides>23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4" baseType="lpstr">
      <vt:lpstr>Arial</vt:lpstr>
      <vt:lpstr>Calibri</vt:lpstr>
      <vt:lpstr>Century Gothic</vt:lpstr>
      <vt:lpstr>Euphemia</vt:lpstr>
      <vt:lpstr>Georgia</vt:lpstr>
      <vt:lpstr>Symbol</vt:lpstr>
      <vt:lpstr>Tahoma</vt:lpstr>
      <vt:lpstr>Times New Roman</vt:lpstr>
      <vt:lpstr>Wingdings</vt:lpstr>
      <vt:lpstr>Wingdings 3</vt:lpstr>
      <vt:lpstr>Легкий дым</vt:lpstr>
      <vt:lpstr>    Формирование регулятивных УУД на уроках математики в начальной школе. </vt:lpstr>
      <vt:lpstr>               </vt:lpstr>
      <vt:lpstr>Классификация ууд по Г.Асмолову</vt:lpstr>
      <vt:lpstr>Регулятивные УУД</vt:lpstr>
      <vt:lpstr>Презентация PowerPoint</vt:lpstr>
      <vt:lpstr>Регулятивные УУД средствами ОС « Школа 2100»</vt:lpstr>
      <vt:lpstr>Презентация PowerPoint</vt:lpstr>
      <vt:lpstr> </vt:lpstr>
      <vt:lpstr>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Шаг второй:  Покажи – и я запомню…</vt:lpstr>
      <vt:lpstr>Предмет: Математика,2 класс,ОС «Школа 2100»). </vt:lpstr>
      <vt:lpstr>Презентация PowerPoint</vt:lpstr>
      <vt:lpstr>Рефлексия</vt:lpstr>
      <vt:lpstr>Использованы материалы:</vt:lpstr>
      <vt:lpstr>Презентация PowerPoint</vt:lpstr>
    </vt:vector>
  </TitlesOfParts>
  <Company>WolfishLair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 «Учебная ситуация как способ реализации деятельностного подхода»</dc:title>
  <dc:creator>2011</dc:creator>
  <cp:lastModifiedBy>2014</cp:lastModifiedBy>
  <cp:revision>106</cp:revision>
  <dcterms:created xsi:type="dcterms:W3CDTF">2012-03-04T13:33:10Z</dcterms:created>
  <dcterms:modified xsi:type="dcterms:W3CDTF">2016-02-03T12:43:50Z</dcterms:modified>
</cp:coreProperties>
</file>