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85" r:id="rId4"/>
    <p:sldId id="288" r:id="rId5"/>
    <p:sldId id="289" r:id="rId6"/>
    <p:sldId id="305" r:id="rId7"/>
    <p:sldId id="295" r:id="rId8"/>
    <p:sldId id="304" r:id="rId9"/>
    <p:sldId id="298" r:id="rId10"/>
    <p:sldId id="299" r:id="rId11"/>
    <p:sldId id="302" r:id="rId12"/>
    <p:sldId id="306" r:id="rId13"/>
    <p:sldId id="317" r:id="rId14"/>
    <p:sldId id="318" r:id="rId15"/>
    <p:sldId id="319" r:id="rId16"/>
    <p:sldId id="307" r:id="rId17"/>
    <p:sldId id="320" r:id="rId18"/>
    <p:sldId id="321" r:id="rId19"/>
    <p:sldId id="322" r:id="rId20"/>
    <p:sldId id="32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1A6"/>
    <a:srgbClr val="FFFF79"/>
    <a:srgbClr val="A6320E"/>
    <a:srgbClr val="FFFFCC"/>
    <a:srgbClr val="DBD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4284-085A-4A95-8247-C288F710B6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9950599-6790-4D99-AE73-194C576F6D39}">
      <dgm:prSet phldrT="[Текст]"/>
      <dgm:spPr/>
      <dgm:t>
        <a:bodyPr/>
        <a:lstStyle/>
        <a:p>
          <a:r>
            <a:rPr lang="ru-RU" dirty="0" smtClean="0"/>
            <a:t>Новая технология</a:t>
          </a:r>
          <a:endParaRPr lang="ru-RU" dirty="0"/>
        </a:p>
      </dgm:t>
    </dgm:pt>
    <dgm:pt modelId="{C8E7A70E-622C-4E08-9703-33C70F13362F}" type="parTrans" cxnId="{9FFABC8E-5969-451B-9281-F43B3E4DCB1C}">
      <dgm:prSet/>
      <dgm:spPr/>
      <dgm:t>
        <a:bodyPr/>
        <a:lstStyle/>
        <a:p>
          <a:endParaRPr lang="ru-RU"/>
        </a:p>
      </dgm:t>
    </dgm:pt>
    <dgm:pt modelId="{0F197DB0-6759-4B71-877A-4E64F0BD192B}" type="sibTrans" cxnId="{9FFABC8E-5969-451B-9281-F43B3E4DCB1C}">
      <dgm:prSet/>
      <dgm:spPr/>
      <dgm:t>
        <a:bodyPr/>
        <a:lstStyle/>
        <a:p>
          <a:endParaRPr lang="ru-RU"/>
        </a:p>
      </dgm:t>
    </dgm:pt>
    <dgm:pt modelId="{99A3B42C-1043-4646-AE3F-D0BA47484126}">
      <dgm:prSet phldrT="[Текст]"/>
      <dgm:spPr/>
      <dgm:t>
        <a:bodyPr/>
        <a:lstStyle/>
        <a:p>
          <a:r>
            <a:rPr lang="ru-RU" dirty="0" smtClean="0"/>
            <a:t>Новое педагогическое мышление учителя</a:t>
          </a:r>
          <a:endParaRPr lang="ru-RU" dirty="0"/>
        </a:p>
      </dgm:t>
    </dgm:pt>
    <dgm:pt modelId="{FA557D93-E446-4812-B70F-7698884B067B}" type="parTrans" cxnId="{0C54DF22-C038-4921-8550-CE8A2F60BF43}">
      <dgm:prSet/>
      <dgm:spPr/>
      <dgm:t>
        <a:bodyPr/>
        <a:lstStyle/>
        <a:p>
          <a:endParaRPr lang="ru-RU"/>
        </a:p>
      </dgm:t>
    </dgm:pt>
    <dgm:pt modelId="{E7B73F5A-FCC0-4D74-98FF-05B9CD8023C8}" type="sibTrans" cxnId="{0C54DF22-C038-4921-8550-CE8A2F60BF43}">
      <dgm:prSet/>
      <dgm:spPr/>
      <dgm:t>
        <a:bodyPr/>
        <a:lstStyle/>
        <a:p>
          <a:endParaRPr lang="ru-RU"/>
        </a:p>
      </dgm:t>
    </dgm:pt>
    <dgm:pt modelId="{0FF3C027-A46C-48E3-B89F-F641A4345A4C}">
      <dgm:prSet phldrT="[Текст]"/>
      <dgm:spPr/>
      <dgm:t>
        <a:bodyPr/>
        <a:lstStyle/>
        <a:p>
          <a:r>
            <a:rPr lang="ru-RU" dirty="0" smtClean="0"/>
            <a:t>Четкость, структурность, ясность методического языка, обоснованная норма в методике</a:t>
          </a:r>
          <a:endParaRPr lang="ru-RU" dirty="0"/>
        </a:p>
      </dgm:t>
    </dgm:pt>
    <dgm:pt modelId="{B65C583F-8B26-46AC-A912-5D38A0BC6961}" type="parTrans" cxnId="{6DD2A3F7-2666-4B2E-B0B6-C0AE9AB6B5D4}">
      <dgm:prSet/>
      <dgm:spPr/>
      <dgm:t>
        <a:bodyPr/>
        <a:lstStyle/>
        <a:p>
          <a:endParaRPr lang="ru-RU"/>
        </a:p>
      </dgm:t>
    </dgm:pt>
    <dgm:pt modelId="{3EFD0ED9-ED6E-43D9-B08D-9FB4BA9BD8F0}" type="sibTrans" cxnId="{6DD2A3F7-2666-4B2E-B0B6-C0AE9AB6B5D4}">
      <dgm:prSet/>
      <dgm:spPr/>
      <dgm:t>
        <a:bodyPr/>
        <a:lstStyle/>
        <a:p>
          <a:endParaRPr lang="ru-RU"/>
        </a:p>
      </dgm:t>
    </dgm:pt>
    <dgm:pt modelId="{80D79CFC-CF83-45C1-90CA-5FFA948D8A4D}" type="pres">
      <dgm:prSet presAssocID="{0B5F4284-085A-4A95-8247-C288F710B634}" presName="Name0" presStyleCnt="0">
        <dgm:presLayoutVars>
          <dgm:dir/>
          <dgm:resizeHandles val="exact"/>
        </dgm:presLayoutVars>
      </dgm:prSet>
      <dgm:spPr/>
    </dgm:pt>
    <dgm:pt modelId="{74098C20-05D9-4621-AE9D-8E4E19C7F5C0}" type="pres">
      <dgm:prSet presAssocID="{29950599-6790-4D99-AE73-194C576F6D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D4991-5884-4D5F-BCC1-BE132C94C3D5}" type="pres">
      <dgm:prSet presAssocID="{0F197DB0-6759-4B71-877A-4E64F0BD192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4BB529B-29B5-4BFE-8CD4-5E7EB8ADEBA3}" type="pres">
      <dgm:prSet presAssocID="{0F197DB0-6759-4B71-877A-4E64F0BD19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A85694-CF2A-4B03-9366-3B30962485CF}" type="pres">
      <dgm:prSet presAssocID="{99A3B42C-1043-4646-AE3F-D0BA474841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16D3C-D7D6-48FA-9BAB-82B2FDE26312}" type="pres">
      <dgm:prSet presAssocID="{E7B73F5A-FCC0-4D74-98FF-05B9CD8023C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4A49FC3-B056-451A-A531-2F51C683FF91}" type="pres">
      <dgm:prSet presAssocID="{E7B73F5A-FCC0-4D74-98FF-05B9CD8023C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4234F96-8A3A-43B3-936D-BE28CAB8A331}" type="pres">
      <dgm:prSet presAssocID="{0FF3C027-A46C-48E3-B89F-F641A4345A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84798-C945-4722-9CF0-E95839EDEFFE}" type="presOf" srcId="{0F197DB0-6759-4B71-877A-4E64F0BD192B}" destId="{54BB529B-29B5-4BFE-8CD4-5E7EB8ADEBA3}" srcOrd="1" destOrd="0" presId="urn:microsoft.com/office/officeart/2005/8/layout/process1"/>
    <dgm:cxn modelId="{8A221D17-C5D8-4326-A65D-400321A10226}" type="presOf" srcId="{E7B73F5A-FCC0-4D74-98FF-05B9CD8023C8}" destId="{C4A49FC3-B056-451A-A531-2F51C683FF91}" srcOrd="1" destOrd="0" presId="urn:microsoft.com/office/officeart/2005/8/layout/process1"/>
    <dgm:cxn modelId="{6DD2A3F7-2666-4B2E-B0B6-C0AE9AB6B5D4}" srcId="{0B5F4284-085A-4A95-8247-C288F710B634}" destId="{0FF3C027-A46C-48E3-B89F-F641A4345A4C}" srcOrd="2" destOrd="0" parTransId="{B65C583F-8B26-46AC-A912-5D38A0BC6961}" sibTransId="{3EFD0ED9-ED6E-43D9-B08D-9FB4BA9BD8F0}"/>
    <dgm:cxn modelId="{9FFABC8E-5969-451B-9281-F43B3E4DCB1C}" srcId="{0B5F4284-085A-4A95-8247-C288F710B634}" destId="{29950599-6790-4D99-AE73-194C576F6D39}" srcOrd="0" destOrd="0" parTransId="{C8E7A70E-622C-4E08-9703-33C70F13362F}" sibTransId="{0F197DB0-6759-4B71-877A-4E64F0BD192B}"/>
    <dgm:cxn modelId="{AFD293AC-CA45-47D5-AFBE-3400E787C1BC}" type="presOf" srcId="{29950599-6790-4D99-AE73-194C576F6D39}" destId="{74098C20-05D9-4621-AE9D-8E4E19C7F5C0}" srcOrd="0" destOrd="0" presId="urn:microsoft.com/office/officeart/2005/8/layout/process1"/>
    <dgm:cxn modelId="{CEE8BDE8-266F-425C-8426-2F3F034D7BA7}" type="presOf" srcId="{99A3B42C-1043-4646-AE3F-D0BA47484126}" destId="{83A85694-CF2A-4B03-9366-3B30962485CF}" srcOrd="0" destOrd="0" presId="urn:microsoft.com/office/officeart/2005/8/layout/process1"/>
    <dgm:cxn modelId="{BBC2BC21-0110-4217-9FEA-C65A609758CA}" type="presOf" srcId="{0B5F4284-085A-4A95-8247-C288F710B634}" destId="{80D79CFC-CF83-45C1-90CA-5FFA948D8A4D}" srcOrd="0" destOrd="0" presId="urn:microsoft.com/office/officeart/2005/8/layout/process1"/>
    <dgm:cxn modelId="{00A81EE1-E0EE-4DCF-93FB-DBFCA865AD57}" type="presOf" srcId="{0FF3C027-A46C-48E3-B89F-F641A4345A4C}" destId="{E4234F96-8A3A-43B3-936D-BE28CAB8A331}" srcOrd="0" destOrd="0" presId="urn:microsoft.com/office/officeart/2005/8/layout/process1"/>
    <dgm:cxn modelId="{0C54DF22-C038-4921-8550-CE8A2F60BF43}" srcId="{0B5F4284-085A-4A95-8247-C288F710B634}" destId="{99A3B42C-1043-4646-AE3F-D0BA47484126}" srcOrd="1" destOrd="0" parTransId="{FA557D93-E446-4812-B70F-7698884B067B}" sibTransId="{E7B73F5A-FCC0-4D74-98FF-05B9CD8023C8}"/>
    <dgm:cxn modelId="{F8D03E32-E9B2-43D2-BE62-33A58F08F8FC}" type="presOf" srcId="{E7B73F5A-FCC0-4D74-98FF-05B9CD8023C8}" destId="{EA916D3C-D7D6-48FA-9BAB-82B2FDE26312}" srcOrd="0" destOrd="0" presId="urn:microsoft.com/office/officeart/2005/8/layout/process1"/>
    <dgm:cxn modelId="{6B8B6697-9490-4A22-9C10-DB081F951ED1}" type="presOf" srcId="{0F197DB0-6759-4B71-877A-4E64F0BD192B}" destId="{0FAD4991-5884-4D5F-BCC1-BE132C94C3D5}" srcOrd="0" destOrd="0" presId="urn:microsoft.com/office/officeart/2005/8/layout/process1"/>
    <dgm:cxn modelId="{2BC68919-A951-473A-BA05-AACBE436BD6C}" type="presParOf" srcId="{80D79CFC-CF83-45C1-90CA-5FFA948D8A4D}" destId="{74098C20-05D9-4621-AE9D-8E4E19C7F5C0}" srcOrd="0" destOrd="0" presId="urn:microsoft.com/office/officeart/2005/8/layout/process1"/>
    <dgm:cxn modelId="{92866165-0CD7-48CA-8532-90F1DC437629}" type="presParOf" srcId="{80D79CFC-CF83-45C1-90CA-5FFA948D8A4D}" destId="{0FAD4991-5884-4D5F-BCC1-BE132C94C3D5}" srcOrd="1" destOrd="0" presId="urn:microsoft.com/office/officeart/2005/8/layout/process1"/>
    <dgm:cxn modelId="{EC04722D-93EF-47A3-8FA4-C12ACF398424}" type="presParOf" srcId="{0FAD4991-5884-4D5F-BCC1-BE132C94C3D5}" destId="{54BB529B-29B5-4BFE-8CD4-5E7EB8ADEBA3}" srcOrd="0" destOrd="0" presId="urn:microsoft.com/office/officeart/2005/8/layout/process1"/>
    <dgm:cxn modelId="{22BAAE6D-A6D2-4FF0-BB83-EE6C63234E9D}" type="presParOf" srcId="{80D79CFC-CF83-45C1-90CA-5FFA948D8A4D}" destId="{83A85694-CF2A-4B03-9366-3B30962485CF}" srcOrd="2" destOrd="0" presId="urn:microsoft.com/office/officeart/2005/8/layout/process1"/>
    <dgm:cxn modelId="{A2919BDC-82C9-4D03-8C31-FFAD9EAD5F58}" type="presParOf" srcId="{80D79CFC-CF83-45C1-90CA-5FFA948D8A4D}" destId="{EA916D3C-D7D6-48FA-9BAB-82B2FDE26312}" srcOrd="3" destOrd="0" presId="urn:microsoft.com/office/officeart/2005/8/layout/process1"/>
    <dgm:cxn modelId="{B0A60042-E758-4D3B-8992-9DB0BD0BA854}" type="presParOf" srcId="{EA916D3C-D7D6-48FA-9BAB-82B2FDE26312}" destId="{C4A49FC3-B056-451A-A531-2F51C683FF91}" srcOrd="0" destOrd="0" presId="urn:microsoft.com/office/officeart/2005/8/layout/process1"/>
    <dgm:cxn modelId="{1FEF6A65-7A92-4E99-BE39-43EB2A5E2F02}" type="presParOf" srcId="{80D79CFC-CF83-45C1-90CA-5FFA948D8A4D}" destId="{E4234F96-8A3A-43B3-936D-BE28CAB8A3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152DD-7714-4863-AD5D-88AA177C50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77247F-A130-489A-ADDC-3E7A8FA82192}">
      <dgm:prSet phldrT="[Текст]"/>
      <dgm:spPr/>
      <dgm:t>
        <a:bodyPr/>
        <a:lstStyle/>
        <a:p>
          <a:r>
            <a:rPr lang="ru-RU" dirty="0" smtClean="0"/>
            <a:t>Обучение в сотрудничестве</a:t>
          </a:r>
          <a:endParaRPr lang="ru-RU" dirty="0"/>
        </a:p>
      </dgm:t>
    </dgm:pt>
    <dgm:pt modelId="{CDC0C642-2BF3-432E-9812-18DBC3859035}" type="parTrans" cxnId="{4760B5D2-1FBE-4B81-B79C-6C5953060B43}">
      <dgm:prSet/>
      <dgm:spPr/>
      <dgm:t>
        <a:bodyPr/>
        <a:lstStyle/>
        <a:p>
          <a:endParaRPr lang="ru-RU"/>
        </a:p>
      </dgm:t>
    </dgm:pt>
    <dgm:pt modelId="{A0BC3F9D-83AA-4998-9C2E-A4AFCECA846F}" type="sibTrans" cxnId="{4760B5D2-1FBE-4B81-B79C-6C5953060B43}">
      <dgm:prSet/>
      <dgm:spPr/>
      <dgm:t>
        <a:bodyPr/>
        <a:lstStyle/>
        <a:p>
          <a:endParaRPr lang="ru-RU"/>
        </a:p>
      </dgm:t>
    </dgm:pt>
    <dgm:pt modelId="{B204BF04-DA5F-4975-9704-3049294F77F8}">
      <dgm:prSet phldrT="[Текст]"/>
      <dgm:spPr/>
      <dgm:t>
        <a:bodyPr/>
        <a:lstStyle/>
        <a:p>
          <a:r>
            <a:rPr lang="ru-RU" dirty="0" smtClean="0"/>
            <a:t>Метод проектов</a:t>
          </a:r>
          <a:endParaRPr lang="ru-RU" dirty="0"/>
        </a:p>
      </dgm:t>
    </dgm:pt>
    <dgm:pt modelId="{404D325B-76B5-442E-9B2C-93D71947CBCB}" type="parTrans" cxnId="{41368A32-43B6-4B23-B5A0-BE7A7DAA1306}">
      <dgm:prSet/>
      <dgm:spPr/>
      <dgm:t>
        <a:bodyPr/>
        <a:lstStyle/>
        <a:p>
          <a:endParaRPr lang="ru-RU"/>
        </a:p>
      </dgm:t>
    </dgm:pt>
    <dgm:pt modelId="{25EA6468-7B85-495D-A28F-C1801ED8098C}" type="sibTrans" cxnId="{41368A32-43B6-4B23-B5A0-BE7A7DAA1306}">
      <dgm:prSet/>
      <dgm:spPr/>
      <dgm:t>
        <a:bodyPr/>
        <a:lstStyle/>
        <a:p>
          <a:endParaRPr lang="ru-RU"/>
        </a:p>
      </dgm:t>
    </dgm:pt>
    <dgm:pt modelId="{D7A9C6CA-D91D-428E-AD84-DB62F1B51A24}">
      <dgm:prSet phldrT="[Текст]"/>
      <dgm:spPr/>
      <dgm:t>
        <a:bodyPr/>
        <a:lstStyle/>
        <a:p>
          <a:r>
            <a:rPr lang="ru-RU" dirty="0" smtClean="0"/>
            <a:t>Разноуровневое обучение</a:t>
          </a:r>
          <a:endParaRPr lang="ru-RU" dirty="0"/>
        </a:p>
      </dgm:t>
    </dgm:pt>
    <dgm:pt modelId="{706DC7E2-8587-4AC8-936B-E571EB0EC806}" type="parTrans" cxnId="{85F50FD8-56EF-40D1-925D-A4FBD54C84A0}">
      <dgm:prSet/>
      <dgm:spPr/>
      <dgm:t>
        <a:bodyPr/>
        <a:lstStyle/>
        <a:p>
          <a:endParaRPr lang="ru-RU"/>
        </a:p>
      </dgm:t>
    </dgm:pt>
    <dgm:pt modelId="{392FE299-0D0B-44CD-92E7-F4E4F523D226}" type="sibTrans" cxnId="{85F50FD8-56EF-40D1-925D-A4FBD54C84A0}">
      <dgm:prSet/>
      <dgm:spPr/>
      <dgm:t>
        <a:bodyPr/>
        <a:lstStyle/>
        <a:p>
          <a:endParaRPr lang="ru-RU"/>
        </a:p>
      </dgm:t>
    </dgm:pt>
    <dgm:pt modelId="{0F008FCB-3030-4D37-91A9-1CAFB62CC271}" type="pres">
      <dgm:prSet presAssocID="{CDB152DD-7714-4863-AD5D-88AA177C5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E9D9E-D9BB-4994-B8CD-CE08A64739CC}" type="pres">
      <dgm:prSet presAssocID="{2D77247F-A130-489A-ADDC-3E7A8FA82192}" presName="parentLin" presStyleCnt="0"/>
      <dgm:spPr/>
    </dgm:pt>
    <dgm:pt modelId="{9661C18E-DCFB-4EAE-9D7A-65D0D35ABD89}" type="pres">
      <dgm:prSet presAssocID="{2D77247F-A130-489A-ADDC-3E7A8FA8219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E456C4-DE9B-4B97-8ED0-0EAA9354BE98}" type="pres">
      <dgm:prSet presAssocID="{2D77247F-A130-489A-ADDC-3E7A8FA821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4BD2C-4140-488C-9379-EAC4AC248733}" type="pres">
      <dgm:prSet presAssocID="{2D77247F-A130-489A-ADDC-3E7A8FA82192}" presName="negativeSpace" presStyleCnt="0"/>
      <dgm:spPr/>
    </dgm:pt>
    <dgm:pt modelId="{D89182BE-41F3-41FF-8E69-DE5592A5E3F9}" type="pres">
      <dgm:prSet presAssocID="{2D77247F-A130-489A-ADDC-3E7A8FA82192}" presName="childText" presStyleLbl="conFgAcc1" presStyleIdx="0" presStyleCnt="3">
        <dgm:presLayoutVars>
          <dgm:bulletEnabled val="1"/>
        </dgm:presLayoutVars>
      </dgm:prSet>
      <dgm:spPr/>
    </dgm:pt>
    <dgm:pt modelId="{9524AFB2-4EA0-42AA-A142-91D494B76883}" type="pres">
      <dgm:prSet presAssocID="{A0BC3F9D-83AA-4998-9C2E-A4AFCECA846F}" presName="spaceBetweenRectangles" presStyleCnt="0"/>
      <dgm:spPr/>
    </dgm:pt>
    <dgm:pt modelId="{1AE10239-B856-4295-842F-34442B1F9553}" type="pres">
      <dgm:prSet presAssocID="{B204BF04-DA5F-4975-9704-3049294F77F8}" presName="parentLin" presStyleCnt="0"/>
      <dgm:spPr/>
    </dgm:pt>
    <dgm:pt modelId="{BDC74F3E-393D-4770-970E-27265589D118}" type="pres">
      <dgm:prSet presAssocID="{B204BF04-DA5F-4975-9704-3049294F77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7C9AB1-B258-44DD-A9E1-4DE638C5BA44}" type="pres">
      <dgm:prSet presAssocID="{B204BF04-DA5F-4975-9704-3049294F77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1E7F1-EA7D-408A-9A51-E9FD789396A0}" type="pres">
      <dgm:prSet presAssocID="{B204BF04-DA5F-4975-9704-3049294F77F8}" presName="negativeSpace" presStyleCnt="0"/>
      <dgm:spPr/>
    </dgm:pt>
    <dgm:pt modelId="{8F06F5DE-75D2-4301-8829-54D4A5D005B8}" type="pres">
      <dgm:prSet presAssocID="{B204BF04-DA5F-4975-9704-3049294F77F8}" presName="childText" presStyleLbl="conFgAcc1" presStyleIdx="1" presStyleCnt="3">
        <dgm:presLayoutVars>
          <dgm:bulletEnabled val="1"/>
        </dgm:presLayoutVars>
      </dgm:prSet>
      <dgm:spPr/>
    </dgm:pt>
    <dgm:pt modelId="{F08CD490-A053-4B8E-8B83-FE462190D5E6}" type="pres">
      <dgm:prSet presAssocID="{25EA6468-7B85-495D-A28F-C1801ED8098C}" presName="spaceBetweenRectangles" presStyleCnt="0"/>
      <dgm:spPr/>
    </dgm:pt>
    <dgm:pt modelId="{0DE15630-4126-4047-9257-358B6EFCCA8D}" type="pres">
      <dgm:prSet presAssocID="{D7A9C6CA-D91D-428E-AD84-DB62F1B51A24}" presName="parentLin" presStyleCnt="0"/>
      <dgm:spPr/>
    </dgm:pt>
    <dgm:pt modelId="{82D90705-46B9-4A10-9104-A14CC0DC54E6}" type="pres">
      <dgm:prSet presAssocID="{D7A9C6CA-D91D-428E-AD84-DB62F1B51A2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DB7FCBE-CD55-40CA-88DC-73585FAF41F6}" type="pres">
      <dgm:prSet presAssocID="{D7A9C6CA-D91D-428E-AD84-DB62F1B51A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3B7C-CBDB-4F36-98D8-C1176352075A}" type="pres">
      <dgm:prSet presAssocID="{D7A9C6CA-D91D-428E-AD84-DB62F1B51A24}" presName="negativeSpace" presStyleCnt="0"/>
      <dgm:spPr/>
    </dgm:pt>
    <dgm:pt modelId="{03F7E75D-6128-49FB-A237-E01FC7175D1A}" type="pres">
      <dgm:prSet presAssocID="{D7A9C6CA-D91D-428E-AD84-DB62F1B51A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FBDD97-D5FC-4257-A786-5B82267E5B0C}" type="presOf" srcId="{B204BF04-DA5F-4975-9704-3049294F77F8}" destId="{097C9AB1-B258-44DD-A9E1-4DE638C5BA44}" srcOrd="1" destOrd="0" presId="urn:microsoft.com/office/officeart/2005/8/layout/list1"/>
    <dgm:cxn modelId="{2697B4A4-B4E4-4C4D-BE01-0C8975276768}" type="presOf" srcId="{2D77247F-A130-489A-ADDC-3E7A8FA82192}" destId="{9661C18E-DCFB-4EAE-9D7A-65D0D35ABD89}" srcOrd="0" destOrd="0" presId="urn:microsoft.com/office/officeart/2005/8/layout/list1"/>
    <dgm:cxn modelId="{85F50FD8-56EF-40D1-925D-A4FBD54C84A0}" srcId="{CDB152DD-7714-4863-AD5D-88AA177C5036}" destId="{D7A9C6CA-D91D-428E-AD84-DB62F1B51A24}" srcOrd="2" destOrd="0" parTransId="{706DC7E2-8587-4AC8-936B-E571EB0EC806}" sibTransId="{392FE299-0D0B-44CD-92E7-F4E4F523D226}"/>
    <dgm:cxn modelId="{E939FBE2-2515-41F0-AFFD-01B007980F47}" type="presOf" srcId="{B204BF04-DA5F-4975-9704-3049294F77F8}" destId="{BDC74F3E-393D-4770-970E-27265589D118}" srcOrd="0" destOrd="0" presId="urn:microsoft.com/office/officeart/2005/8/layout/list1"/>
    <dgm:cxn modelId="{7041730C-0329-4D70-B173-6E01CA19F404}" type="presOf" srcId="{CDB152DD-7714-4863-AD5D-88AA177C5036}" destId="{0F008FCB-3030-4D37-91A9-1CAFB62CC271}" srcOrd="0" destOrd="0" presId="urn:microsoft.com/office/officeart/2005/8/layout/list1"/>
    <dgm:cxn modelId="{41368A32-43B6-4B23-B5A0-BE7A7DAA1306}" srcId="{CDB152DD-7714-4863-AD5D-88AA177C5036}" destId="{B204BF04-DA5F-4975-9704-3049294F77F8}" srcOrd="1" destOrd="0" parTransId="{404D325B-76B5-442E-9B2C-93D71947CBCB}" sibTransId="{25EA6468-7B85-495D-A28F-C1801ED8098C}"/>
    <dgm:cxn modelId="{44FBCBA3-9D5A-4A75-98B4-ECA7CBDE13B5}" type="presOf" srcId="{D7A9C6CA-D91D-428E-AD84-DB62F1B51A24}" destId="{82D90705-46B9-4A10-9104-A14CC0DC54E6}" srcOrd="0" destOrd="0" presId="urn:microsoft.com/office/officeart/2005/8/layout/list1"/>
    <dgm:cxn modelId="{4760B5D2-1FBE-4B81-B79C-6C5953060B43}" srcId="{CDB152DD-7714-4863-AD5D-88AA177C5036}" destId="{2D77247F-A130-489A-ADDC-3E7A8FA82192}" srcOrd="0" destOrd="0" parTransId="{CDC0C642-2BF3-432E-9812-18DBC3859035}" sibTransId="{A0BC3F9D-83AA-4998-9C2E-A4AFCECA846F}"/>
    <dgm:cxn modelId="{A991A37B-2A35-4C1C-83F0-0665D92D6B52}" type="presOf" srcId="{2D77247F-A130-489A-ADDC-3E7A8FA82192}" destId="{C8E456C4-DE9B-4B97-8ED0-0EAA9354BE98}" srcOrd="1" destOrd="0" presId="urn:microsoft.com/office/officeart/2005/8/layout/list1"/>
    <dgm:cxn modelId="{D61AB70F-9103-4AA2-80EE-5A1B92F95A26}" type="presOf" srcId="{D7A9C6CA-D91D-428E-AD84-DB62F1B51A24}" destId="{DDB7FCBE-CD55-40CA-88DC-73585FAF41F6}" srcOrd="1" destOrd="0" presId="urn:microsoft.com/office/officeart/2005/8/layout/list1"/>
    <dgm:cxn modelId="{B4FE8FB6-43DF-4A17-A501-EDFD52F2849B}" type="presParOf" srcId="{0F008FCB-3030-4D37-91A9-1CAFB62CC271}" destId="{8B9E9D9E-D9BB-4994-B8CD-CE08A64739CC}" srcOrd="0" destOrd="0" presId="urn:microsoft.com/office/officeart/2005/8/layout/list1"/>
    <dgm:cxn modelId="{E026F3E6-CF4B-46AA-8349-9034B51153E7}" type="presParOf" srcId="{8B9E9D9E-D9BB-4994-B8CD-CE08A64739CC}" destId="{9661C18E-DCFB-4EAE-9D7A-65D0D35ABD89}" srcOrd="0" destOrd="0" presId="urn:microsoft.com/office/officeart/2005/8/layout/list1"/>
    <dgm:cxn modelId="{2095EC5A-5AE4-4629-A7F4-47AF1418EA05}" type="presParOf" srcId="{8B9E9D9E-D9BB-4994-B8CD-CE08A64739CC}" destId="{C8E456C4-DE9B-4B97-8ED0-0EAA9354BE98}" srcOrd="1" destOrd="0" presId="urn:microsoft.com/office/officeart/2005/8/layout/list1"/>
    <dgm:cxn modelId="{3C050F3C-E24D-4851-91C7-217B75DDC3AE}" type="presParOf" srcId="{0F008FCB-3030-4D37-91A9-1CAFB62CC271}" destId="{0F94BD2C-4140-488C-9379-EAC4AC248733}" srcOrd="1" destOrd="0" presId="urn:microsoft.com/office/officeart/2005/8/layout/list1"/>
    <dgm:cxn modelId="{D6ADC3B8-E11C-4410-8503-71C2E8CA8034}" type="presParOf" srcId="{0F008FCB-3030-4D37-91A9-1CAFB62CC271}" destId="{D89182BE-41F3-41FF-8E69-DE5592A5E3F9}" srcOrd="2" destOrd="0" presId="urn:microsoft.com/office/officeart/2005/8/layout/list1"/>
    <dgm:cxn modelId="{5794AAFF-5C45-4E9E-AF5A-7565B2EC594C}" type="presParOf" srcId="{0F008FCB-3030-4D37-91A9-1CAFB62CC271}" destId="{9524AFB2-4EA0-42AA-A142-91D494B76883}" srcOrd="3" destOrd="0" presId="urn:microsoft.com/office/officeart/2005/8/layout/list1"/>
    <dgm:cxn modelId="{7B6E6198-828A-4736-824D-9B0986E81798}" type="presParOf" srcId="{0F008FCB-3030-4D37-91A9-1CAFB62CC271}" destId="{1AE10239-B856-4295-842F-34442B1F9553}" srcOrd="4" destOrd="0" presId="urn:microsoft.com/office/officeart/2005/8/layout/list1"/>
    <dgm:cxn modelId="{453AB482-4AA4-429A-8FF4-AE3FD450ED74}" type="presParOf" srcId="{1AE10239-B856-4295-842F-34442B1F9553}" destId="{BDC74F3E-393D-4770-970E-27265589D118}" srcOrd="0" destOrd="0" presId="urn:microsoft.com/office/officeart/2005/8/layout/list1"/>
    <dgm:cxn modelId="{EC80EE61-BA00-459D-B372-DF3CE3F9C46B}" type="presParOf" srcId="{1AE10239-B856-4295-842F-34442B1F9553}" destId="{097C9AB1-B258-44DD-A9E1-4DE638C5BA44}" srcOrd="1" destOrd="0" presId="urn:microsoft.com/office/officeart/2005/8/layout/list1"/>
    <dgm:cxn modelId="{C80F35FB-1F94-4C52-A498-91E271051527}" type="presParOf" srcId="{0F008FCB-3030-4D37-91A9-1CAFB62CC271}" destId="{A721E7F1-EA7D-408A-9A51-E9FD789396A0}" srcOrd="5" destOrd="0" presId="urn:microsoft.com/office/officeart/2005/8/layout/list1"/>
    <dgm:cxn modelId="{5BDE0E39-57E5-417A-8AFF-DBF147111A3A}" type="presParOf" srcId="{0F008FCB-3030-4D37-91A9-1CAFB62CC271}" destId="{8F06F5DE-75D2-4301-8829-54D4A5D005B8}" srcOrd="6" destOrd="0" presId="urn:microsoft.com/office/officeart/2005/8/layout/list1"/>
    <dgm:cxn modelId="{DD5D1908-A780-47F4-81CE-8F90C5C740DF}" type="presParOf" srcId="{0F008FCB-3030-4D37-91A9-1CAFB62CC271}" destId="{F08CD490-A053-4B8E-8B83-FE462190D5E6}" srcOrd="7" destOrd="0" presId="urn:microsoft.com/office/officeart/2005/8/layout/list1"/>
    <dgm:cxn modelId="{2CBC25DC-23D7-4E76-9959-E16D2CC550D3}" type="presParOf" srcId="{0F008FCB-3030-4D37-91A9-1CAFB62CC271}" destId="{0DE15630-4126-4047-9257-358B6EFCCA8D}" srcOrd="8" destOrd="0" presId="urn:microsoft.com/office/officeart/2005/8/layout/list1"/>
    <dgm:cxn modelId="{E4626620-EB27-4AE0-B972-DA532C123828}" type="presParOf" srcId="{0DE15630-4126-4047-9257-358B6EFCCA8D}" destId="{82D90705-46B9-4A10-9104-A14CC0DC54E6}" srcOrd="0" destOrd="0" presId="urn:microsoft.com/office/officeart/2005/8/layout/list1"/>
    <dgm:cxn modelId="{111D894F-6484-43FD-B987-70FEE648BADC}" type="presParOf" srcId="{0DE15630-4126-4047-9257-358B6EFCCA8D}" destId="{DDB7FCBE-CD55-40CA-88DC-73585FAF41F6}" srcOrd="1" destOrd="0" presId="urn:microsoft.com/office/officeart/2005/8/layout/list1"/>
    <dgm:cxn modelId="{61EA8190-401F-4B09-B9C8-FD29F9DB303F}" type="presParOf" srcId="{0F008FCB-3030-4D37-91A9-1CAFB62CC271}" destId="{308B3B7C-CBDB-4F36-98D8-C1176352075A}" srcOrd="9" destOrd="0" presId="urn:microsoft.com/office/officeart/2005/8/layout/list1"/>
    <dgm:cxn modelId="{25E248DF-F26B-4D81-8774-62F183DC0900}" type="presParOf" srcId="{0F008FCB-3030-4D37-91A9-1CAFB62CC271}" destId="{03F7E75D-6128-49FB-A237-E01FC7175D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98C20-05D9-4621-AE9D-8E4E19C7F5C0}">
      <dsp:nvSpPr>
        <dsp:cNvPr id="0" name=""/>
        <dsp:cNvSpPr/>
      </dsp:nvSpPr>
      <dsp:spPr>
        <a:xfrm>
          <a:off x="7404" y="1685178"/>
          <a:ext cx="2213191" cy="20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Новая технология</a:t>
          </a:r>
          <a:endParaRPr lang="ru-RU" sz="1800" kern="1200" dirty="0"/>
        </a:p>
      </dsp:txBody>
      <dsp:txXfrm>
        <a:off x="7404" y="1685178"/>
        <a:ext cx="2213191" cy="2074866"/>
      </dsp:txXfrm>
    </dsp:sp>
    <dsp:sp modelId="{0FAD4991-5884-4D5F-BCC1-BE132C94C3D5}">
      <dsp:nvSpPr>
        <dsp:cNvPr id="0" name=""/>
        <dsp:cNvSpPr/>
      </dsp:nvSpPr>
      <dsp:spPr>
        <a:xfrm>
          <a:off x="2441915" y="2448176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41915" y="2448176"/>
        <a:ext cx="469196" cy="548871"/>
      </dsp:txXfrm>
    </dsp:sp>
    <dsp:sp modelId="{83A85694-CF2A-4B03-9366-3B30962485CF}">
      <dsp:nvSpPr>
        <dsp:cNvPr id="0" name=""/>
        <dsp:cNvSpPr/>
      </dsp:nvSpPr>
      <dsp:spPr>
        <a:xfrm>
          <a:off x="3105872" y="1685178"/>
          <a:ext cx="2213191" cy="20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Новое педагогическое мышление учителя</a:t>
          </a:r>
          <a:endParaRPr lang="ru-RU" sz="1800" kern="1200" dirty="0"/>
        </a:p>
      </dsp:txBody>
      <dsp:txXfrm>
        <a:off x="3105872" y="1685178"/>
        <a:ext cx="2213191" cy="2074866"/>
      </dsp:txXfrm>
    </dsp:sp>
    <dsp:sp modelId="{EA916D3C-D7D6-48FA-9BAB-82B2FDE26312}">
      <dsp:nvSpPr>
        <dsp:cNvPr id="0" name=""/>
        <dsp:cNvSpPr/>
      </dsp:nvSpPr>
      <dsp:spPr>
        <a:xfrm>
          <a:off x="5540382" y="2448176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40382" y="2448176"/>
        <a:ext cx="469196" cy="548871"/>
      </dsp:txXfrm>
    </dsp:sp>
    <dsp:sp modelId="{E4234F96-8A3A-43B3-936D-BE28CAB8A331}">
      <dsp:nvSpPr>
        <dsp:cNvPr id="0" name=""/>
        <dsp:cNvSpPr/>
      </dsp:nvSpPr>
      <dsp:spPr>
        <a:xfrm>
          <a:off x="6204340" y="1685178"/>
          <a:ext cx="2213191" cy="20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Четкость, структурность, ясность методического языка, обоснованная норма в методике</a:t>
          </a:r>
          <a:endParaRPr lang="ru-RU" sz="1800" kern="1200" dirty="0"/>
        </a:p>
      </dsp:txBody>
      <dsp:txXfrm>
        <a:off x="6204340" y="1685178"/>
        <a:ext cx="2213191" cy="20748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182BE-41F3-41FF-8E69-DE5592A5E3F9}">
      <dsp:nvSpPr>
        <dsp:cNvPr id="0" name=""/>
        <dsp:cNvSpPr/>
      </dsp:nvSpPr>
      <dsp:spPr>
        <a:xfrm>
          <a:off x="0" y="500972"/>
          <a:ext cx="81915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456C4-DE9B-4B97-8ED0-0EAA9354BE98}">
      <dsp:nvSpPr>
        <dsp:cNvPr id="0" name=""/>
        <dsp:cNvSpPr/>
      </dsp:nvSpPr>
      <dsp:spPr>
        <a:xfrm>
          <a:off x="409575" y="13892"/>
          <a:ext cx="573405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Обучение в сотрудничестве</a:t>
          </a:r>
          <a:endParaRPr lang="ru-RU" sz="3300" kern="1200" dirty="0"/>
        </a:p>
      </dsp:txBody>
      <dsp:txXfrm>
        <a:off x="409575" y="13892"/>
        <a:ext cx="5734050" cy="974160"/>
      </dsp:txXfrm>
    </dsp:sp>
    <dsp:sp modelId="{8F06F5DE-75D2-4301-8829-54D4A5D005B8}">
      <dsp:nvSpPr>
        <dsp:cNvPr id="0" name=""/>
        <dsp:cNvSpPr/>
      </dsp:nvSpPr>
      <dsp:spPr>
        <a:xfrm>
          <a:off x="0" y="1997852"/>
          <a:ext cx="81915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9AB1-B258-44DD-A9E1-4DE638C5BA44}">
      <dsp:nvSpPr>
        <dsp:cNvPr id="0" name=""/>
        <dsp:cNvSpPr/>
      </dsp:nvSpPr>
      <dsp:spPr>
        <a:xfrm>
          <a:off x="409575" y="1510772"/>
          <a:ext cx="573405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Метод проектов</a:t>
          </a:r>
          <a:endParaRPr lang="ru-RU" sz="3300" kern="1200" dirty="0"/>
        </a:p>
      </dsp:txBody>
      <dsp:txXfrm>
        <a:off x="409575" y="1510772"/>
        <a:ext cx="5734050" cy="974160"/>
      </dsp:txXfrm>
    </dsp:sp>
    <dsp:sp modelId="{03F7E75D-6128-49FB-A237-E01FC7175D1A}">
      <dsp:nvSpPr>
        <dsp:cNvPr id="0" name=""/>
        <dsp:cNvSpPr/>
      </dsp:nvSpPr>
      <dsp:spPr>
        <a:xfrm>
          <a:off x="0" y="3494732"/>
          <a:ext cx="81915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7FCBE-CD55-40CA-88DC-73585FAF41F6}">
      <dsp:nvSpPr>
        <dsp:cNvPr id="0" name=""/>
        <dsp:cNvSpPr/>
      </dsp:nvSpPr>
      <dsp:spPr>
        <a:xfrm>
          <a:off x="409575" y="3007652"/>
          <a:ext cx="573405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Разноуровневое обучение</a:t>
          </a:r>
          <a:endParaRPr lang="ru-RU" sz="3300" kern="1200" dirty="0"/>
        </a:p>
      </dsp:txBody>
      <dsp:txXfrm>
        <a:off x="409575" y="3007652"/>
        <a:ext cx="573405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8D33B2-DD3C-4698-A741-C8DB4288347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71DC27-62F3-4519-B83E-718716AC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C4729C-DC6F-4FB3-AFD9-A8A30C11CCB3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C69556-4CB7-4B40-8A80-3139E3FD9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1690-C5F0-41EF-95DA-25C584827FBF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2988-C528-4793-809D-F182F9022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907E-215E-49D8-9E15-739CF6CACF8B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4E4B-4CD9-4377-B1A6-D55A6430B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6395-FB26-4FF8-965F-B4FB2074EACB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EA03-89A6-4F3A-BC9D-6622481A8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194B-D4D1-45C4-9691-C9746CE631DE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0000-DFCA-4498-9A22-97070EC21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F655-1BB4-41E8-AAA8-DA350DBCDE9A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D783-EDD2-458E-BA9B-E2D084B4E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FB3C-C1E8-4E7A-B8AB-6D7AAC32EE2D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BCD-A303-462D-ACDC-DEEEA0DF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F065-4CCD-4801-A700-09B21043EC5A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3DE6-B6CB-407B-B4F3-D8CBF64DD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BE87-C7B2-4DA7-88C3-032643D0268F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920E-4AA6-4302-B0B7-1D666C99D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EBB7-CB90-46FB-BAD6-94ECFAC689FB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6380-3095-43D5-A17C-399E18BF3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E71A-3994-4EF9-A0C8-46C36C48A577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9A04-C39A-4CAB-B703-0ACBFA5BA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C291-11DE-4434-80D7-387A9BDE48E0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C31E-A7B7-404D-BF91-6E1CCAC0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62342-E0C9-406E-933A-F142610E69B3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D8FA7DA1-FAAA-4CDE-85A1-936B43D9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6350" y="319088"/>
            <a:ext cx="7215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347864" y="1340768"/>
            <a:ext cx="5616749" cy="1588170"/>
          </a:xfrm>
        </p:spPr>
        <p:txBody>
          <a:bodyPr/>
          <a:lstStyle/>
          <a:p>
            <a:pPr algn="r" eaLnBrk="1" hangingPunct="1"/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Применение современных образовательных технологий на уроках английского языка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57188" y="5072063"/>
            <a:ext cx="8391525" cy="1500187"/>
          </a:xfrm>
        </p:spPr>
        <p:txBody>
          <a:bodyPr rtlCol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small" dirty="0" smtClean="0">
                <a:solidFill>
                  <a:srgbClr val="A6320E"/>
                </a:solidFill>
                <a:latin typeface="Arial Narrow" pitchFamily="34" charset="0"/>
                <a:cs typeface="Arial" pitchFamily="34" charset="0"/>
              </a:rPr>
              <a:t>Методический семинар</a:t>
            </a:r>
            <a:endParaRPr lang="en-US" b="1" cap="small" dirty="0" smtClean="0">
              <a:solidFill>
                <a:srgbClr val="A6320E"/>
              </a:solidFill>
              <a:latin typeface="Arial Narrow" pitchFamily="34" charset="0"/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cap="small" dirty="0" smtClean="0">
              <a:solidFill>
                <a:srgbClr val="A6320E"/>
              </a:solidFill>
              <a:latin typeface="Arial Narrow" pitchFamily="34" charset="0"/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cap="small" dirty="0" smtClean="0">
                <a:solidFill>
                  <a:srgbClr val="A6320E"/>
                </a:solidFill>
                <a:latin typeface="Arial Narrow" pitchFamily="34" charset="0"/>
                <a:cs typeface="Arial" pitchFamily="34" charset="0"/>
              </a:rPr>
              <a:t>Подготовила: Хомушку Аржаана Анатольевна,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cap="small" dirty="0" smtClean="0">
                <a:solidFill>
                  <a:srgbClr val="A6320E"/>
                </a:solidFill>
                <a:latin typeface="Arial Narrow" pitchFamily="34" charset="0"/>
                <a:cs typeface="Arial" pitchFamily="34" charset="0"/>
              </a:rPr>
              <a:t>учитель английского языка МБОУ СОШ №1 г. Ак-Довурака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2875" y="319088"/>
            <a:ext cx="7078663" cy="100012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Разноуровневое обучение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14500"/>
            <a:ext cx="8640960" cy="4810844"/>
          </a:xfrm>
        </p:spPr>
        <p:txBody>
          <a:bodyPr/>
          <a:lstStyle/>
          <a:p>
            <a:r>
              <a:rPr lang="ru-RU" sz="2800" dirty="0" smtClean="0"/>
              <a:t>Учитывая типологические особенности каждого ученика, делю класс на условные группы «А», «В», «С». </a:t>
            </a:r>
          </a:p>
          <a:p>
            <a:endParaRPr lang="ru-RU" sz="2800" dirty="0"/>
          </a:p>
        </p:txBody>
      </p:sp>
      <p:pic>
        <p:nvPicPr>
          <p:cNvPr id="7" name="Рисунок 6" descr="20160115_103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68959"/>
            <a:ext cx="2915816" cy="2186861"/>
          </a:xfrm>
          <a:prstGeom prst="rect">
            <a:avLst/>
          </a:prstGeom>
        </p:spPr>
      </p:pic>
      <p:pic>
        <p:nvPicPr>
          <p:cNvPr id="8" name="Рисунок 7" descr="20160115_1031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4437112"/>
            <a:ext cx="3227851" cy="2420888"/>
          </a:xfrm>
          <a:prstGeom prst="rect">
            <a:avLst/>
          </a:prstGeom>
        </p:spPr>
      </p:pic>
      <p:pic>
        <p:nvPicPr>
          <p:cNvPr id="9" name="Рисунок 8" descr="20160115_1032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6177" y="3068960"/>
            <a:ext cx="2987824" cy="224086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078663" cy="100012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Технология рефлексии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484784"/>
            <a:ext cx="8463284" cy="5143500"/>
          </a:xfrm>
        </p:spPr>
        <p:txBody>
          <a:bodyPr/>
          <a:lstStyle/>
          <a:p>
            <a:r>
              <a:rPr lang="ru-RU" sz="2800" b="1" dirty="0" smtClean="0"/>
              <a:t>Рефлексия в педагогике </a:t>
            </a:r>
            <a:r>
              <a:rPr lang="ru-RU" sz="2800" dirty="0" smtClean="0"/>
              <a:t>– это процесс и результат  фиксирования участниками педагогического процесса состояния своего развития, саморазвития и причин этого.</a:t>
            </a:r>
          </a:p>
          <a:p>
            <a:r>
              <a:rPr lang="ru-RU" sz="2000" dirty="0" smtClean="0"/>
              <a:t>На начальном этапе учебного занятия стараюсь организовать учеников на работу, привлечь их внимание. В этом мне помогает рефлексивная техника. </a:t>
            </a:r>
            <a:r>
              <a:rPr lang="ru-RU" sz="2000" b="1" dirty="0" smtClean="0"/>
              <a:t>«Методика настроения»: </a:t>
            </a:r>
          </a:p>
          <a:p>
            <a:r>
              <a:rPr lang="ru-RU" sz="2000" dirty="0" smtClean="0"/>
              <a:t>-Закройте глаза. Представьте себе улыбку. Попытайтесь нарисовать то, что представили. Подарите рисунок соседу по парте. Подарите мне свои улыбки. Что ж, я вижу – вы готовы к работе. Начнем.</a:t>
            </a:r>
          </a:p>
          <a:p>
            <a:r>
              <a:rPr lang="ru-RU" sz="2000" dirty="0" smtClean="0"/>
              <a:t>-Я рада всех вас видеть! Давайте подарим друг другу хорошее настроение. Я улыбнусь вам, вы улыбнитесь мне. Я хочу вам пожелать, чтобы сегодняшний урок обогатил вас новыми знаниями, вы получили удовольствие от работы друг с другом и стали немножко добрее. Садитесь.</a:t>
            </a:r>
          </a:p>
          <a:p>
            <a:endParaRPr lang="ru-RU" sz="20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в конце урока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4954860"/>
          </a:xfrm>
        </p:spPr>
        <p:txBody>
          <a:bodyPr/>
          <a:lstStyle/>
          <a:p>
            <a:r>
              <a:rPr lang="ru-RU" sz="2000" b="1" dirty="0" smtClean="0"/>
              <a:t>«Три лица».</a:t>
            </a:r>
            <a:r>
              <a:rPr lang="ru-RU" sz="2000" dirty="0" smtClean="0"/>
              <a:t>	Учитель показывает  учащимся карточки с изображением трех лиц: веселого, нейтрального и грустного. Учащимся предлагается выбрать рисунок, который соответствует их настроению.</a:t>
            </a:r>
          </a:p>
          <a:p>
            <a:r>
              <a:rPr lang="ru-RU" sz="2000" b="1" dirty="0" smtClean="0"/>
              <a:t>«Цветные карточки».</a:t>
            </a:r>
            <a:r>
              <a:rPr lang="ru-RU" sz="2000" dirty="0" smtClean="0"/>
              <a:t>  У учащихся две карточки: синяя и красная. Они показывают карточку в соответствии с их настроением в начале и в конце урока. В данном случае мы можем проследить, как меняется эмоциональное состояние ученика в процессе занятия.</a:t>
            </a:r>
          </a:p>
          <a:p>
            <a:pPr>
              <a:buNone/>
            </a:pPr>
            <a:r>
              <a:rPr lang="ru-RU" sz="2000" dirty="0" smtClean="0"/>
              <a:t>Техники: «Рефлексивная мишень», «Дерево чувств», «Лучики солнца», «Светофор».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8" name="Рисунок 7" descr="PIC_52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9832" y="4725144"/>
            <a:ext cx="2843808" cy="2132856"/>
          </a:xfrm>
          <a:prstGeom prst="rect">
            <a:avLst/>
          </a:prstGeom>
        </p:spPr>
      </p:pic>
      <p:pic>
        <p:nvPicPr>
          <p:cNvPr id="9" name="Рисунок 8" descr="img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4941168"/>
            <a:ext cx="2363754" cy="1772816"/>
          </a:xfrm>
          <a:prstGeom prst="rect">
            <a:avLst/>
          </a:prstGeom>
        </p:spPr>
      </p:pic>
      <p:pic>
        <p:nvPicPr>
          <p:cNvPr id="10" name="Рисунок 9" descr="58d9c7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60232" y="4869160"/>
            <a:ext cx="1498441" cy="198884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Игровые технологии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402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Игры</a:t>
            </a:r>
            <a:r>
              <a:rPr lang="ru-RU" sz="2000" dirty="0" smtClean="0"/>
              <a:t> – это действенный способ достичь многих образовательных целей. Например, я использую игры, чтобы закрепить только что пройденный материал. Спустя дни, недели и даже месяцы после того, как был изучен некоторый материал, игра – это приятный способ повторить пройденное.</a:t>
            </a:r>
          </a:p>
          <a:p>
            <a:r>
              <a:rPr lang="ru-RU" sz="2000" dirty="0" smtClean="0"/>
              <a:t>Игра –  это также замечательный способ заинтересовать  учеников,  заставить их активно работать на уроке или поблагодарить их за сотрудничество.</a:t>
            </a:r>
          </a:p>
          <a:p>
            <a:r>
              <a:rPr lang="ru-RU" sz="2000" dirty="0" smtClean="0"/>
              <a:t>В своей работе  стараюсь использовать  игровые приёмы  разнопланово.</a:t>
            </a:r>
          </a:p>
          <a:p>
            <a:r>
              <a:rPr lang="ru-RU" sz="2000" b="1" i="1" dirty="0" smtClean="0"/>
              <a:t>"Кто убежал?"</a:t>
            </a:r>
            <a:endParaRPr lang="ru-RU" sz="2000" dirty="0" smtClean="0"/>
          </a:p>
          <a:p>
            <a:r>
              <a:rPr lang="ru-RU" sz="2000" dirty="0" smtClean="0"/>
              <a:t>Учащимся предлагается картинка, на которой изображены животные. Они рассматривают ее в течение 1-1,5 минут. Затем им показывают другую картинку, на которой есть некоторые животные из тех, что были на первой картинке. Ученики должны сказать, кто убежал.</a:t>
            </a:r>
          </a:p>
          <a:p>
            <a:endParaRPr lang="ru-RU" sz="2000" dirty="0" smtClean="0"/>
          </a:p>
        </p:txBody>
      </p:sp>
      <p:pic>
        <p:nvPicPr>
          <p:cNvPr id="5" name="Рисунок 4" descr="school2360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64288" y="3645024"/>
            <a:ext cx="1800200" cy="148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Копилка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6584"/>
          </a:xfrm>
        </p:spPr>
        <p:txBody>
          <a:bodyPr/>
          <a:lstStyle/>
          <a:p>
            <a:r>
              <a:rPr lang="ru-RU" sz="1800" b="1" i="1" dirty="0" smtClean="0"/>
              <a:t>"Найди рифму"</a:t>
            </a:r>
            <a:endParaRPr lang="ru-RU" sz="1800" dirty="0" smtClean="0"/>
          </a:p>
          <a:p>
            <a:r>
              <a:rPr lang="ru-RU" sz="1800" dirty="0" smtClean="0"/>
              <a:t>Учащиеся слушают четверостишие, например: A </a:t>
            </a:r>
            <a:r>
              <a:rPr lang="ru-RU" sz="1800" dirty="0" err="1" smtClean="0"/>
              <a:t>frog</a:t>
            </a:r>
            <a:r>
              <a:rPr lang="ru-RU" sz="1800" dirty="0" smtClean="0"/>
              <a:t> </a:t>
            </a:r>
            <a:r>
              <a:rPr lang="ru-RU" sz="1800" dirty="0" err="1" smtClean="0"/>
              <a:t>is</a:t>
            </a:r>
            <a:r>
              <a:rPr lang="ru-RU" sz="1800" dirty="0" smtClean="0"/>
              <a:t> </a:t>
            </a:r>
            <a:r>
              <a:rPr lang="ru-RU" sz="1800" dirty="0" err="1" smtClean="0"/>
              <a:t>green</a:t>
            </a:r>
            <a:r>
              <a:rPr lang="ru-RU" sz="1800" dirty="0" smtClean="0"/>
              <a:t> A </a:t>
            </a:r>
            <a:r>
              <a:rPr lang="ru-RU" sz="1800" dirty="0" err="1" smtClean="0"/>
              <a:t>parrot</a:t>
            </a:r>
            <a:r>
              <a:rPr lang="ru-RU" sz="1800" dirty="0" smtClean="0"/>
              <a:t> </a:t>
            </a:r>
            <a:r>
              <a:rPr lang="ru-RU" sz="1800" dirty="0" err="1" smtClean="0"/>
              <a:t>is</a:t>
            </a:r>
            <a:r>
              <a:rPr lang="ru-RU" sz="1800" dirty="0" smtClean="0"/>
              <a:t> </a:t>
            </a:r>
            <a:r>
              <a:rPr lang="ru-RU" sz="1800" dirty="0" err="1" smtClean="0"/>
              <a:t>bright</a:t>
            </a:r>
            <a:r>
              <a:rPr lang="ru-RU" sz="1800" dirty="0" smtClean="0"/>
              <a:t> A </a:t>
            </a:r>
            <a:r>
              <a:rPr lang="ru-RU" sz="1800" dirty="0" err="1" smtClean="0"/>
              <a:t>fox</a:t>
            </a:r>
            <a:r>
              <a:rPr lang="ru-RU" sz="1800" dirty="0" smtClean="0"/>
              <a:t> </a:t>
            </a:r>
            <a:r>
              <a:rPr lang="ru-RU" sz="1800" dirty="0" err="1" smtClean="0"/>
              <a:t>is</a:t>
            </a:r>
            <a:r>
              <a:rPr lang="ru-RU" sz="1800" dirty="0" smtClean="0"/>
              <a:t> </a:t>
            </a:r>
            <a:r>
              <a:rPr lang="ru-RU" sz="1800" dirty="0" err="1" smtClean="0"/>
              <a:t>orange</a:t>
            </a:r>
            <a:r>
              <a:rPr lang="ru-RU" sz="1800" dirty="0" smtClean="0"/>
              <a:t> A </a:t>
            </a:r>
            <a:r>
              <a:rPr lang="ru-RU" sz="1800" dirty="0" err="1" smtClean="0"/>
              <a:t>hare</a:t>
            </a:r>
            <a:r>
              <a:rPr lang="ru-RU" sz="1800" dirty="0" smtClean="0"/>
              <a:t> </a:t>
            </a:r>
            <a:r>
              <a:rPr lang="ru-RU" sz="1800" dirty="0" err="1" smtClean="0"/>
              <a:t>is</a:t>
            </a:r>
            <a:r>
              <a:rPr lang="ru-RU" sz="1800" dirty="0" smtClean="0"/>
              <a:t> ... . (</a:t>
            </a:r>
            <a:r>
              <a:rPr lang="ru-RU" sz="1800" dirty="0" err="1" smtClean="0"/>
              <a:t>white</a:t>
            </a:r>
            <a:r>
              <a:rPr lang="ru-RU" sz="1800" dirty="0" smtClean="0"/>
              <a:t>)</a:t>
            </a:r>
          </a:p>
          <a:p>
            <a:r>
              <a:rPr lang="ru-RU" sz="1800" b="1" i="1" dirty="0" smtClean="0"/>
              <a:t>"Любимые герои сказок".</a:t>
            </a:r>
            <a:endParaRPr lang="ru-RU" sz="1800" dirty="0" smtClean="0"/>
          </a:p>
          <a:p>
            <a:r>
              <a:rPr lang="ru-RU" sz="1800" dirty="0" smtClean="0"/>
              <a:t>Учитель говорит, что в гости к ребятам пришли персонажи сказок. Но увидеть их можно только отгадав, кто они. Учащиеся по очереди описывают героев разных сказок. Если дети угадали, им показывают соответствующие картинки.</a:t>
            </a:r>
            <a:br>
              <a:rPr lang="ru-RU" sz="1800" dirty="0" smtClean="0"/>
            </a:br>
            <a:r>
              <a:rPr lang="en-US" sz="1800" dirty="0" smtClean="0"/>
              <a:t>Ex. This is a girl. She is a small girl. She has a nice dress and a red hat on. She </a:t>
            </a:r>
            <a:r>
              <a:rPr lang="en-US" sz="1800" dirty="0" err="1" smtClean="0"/>
              <a:t>h'as</a:t>
            </a:r>
            <a:r>
              <a:rPr lang="en-US" sz="1800" dirty="0" smtClean="0"/>
              <a:t> a grandmother. She often goes to see her.</a:t>
            </a:r>
            <a:endParaRPr lang="ru-RU" sz="1800" dirty="0" smtClean="0"/>
          </a:p>
          <a:p>
            <a:r>
              <a:rPr lang="ru-RU" sz="1800" b="1" i="1" dirty="0" smtClean="0"/>
              <a:t>"Кругосветное путешествие"</a:t>
            </a:r>
            <a:r>
              <a:rPr lang="ru-RU" sz="1800" dirty="0" smtClean="0"/>
              <a:t> – закрепляется конструкция </a:t>
            </a:r>
            <a:r>
              <a:rPr lang="ru-RU" sz="1800" dirty="0" err="1" smtClean="0"/>
              <a:t>There</a:t>
            </a:r>
            <a:r>
              <a:rPr lang="ru-RU" sz="1800" dirty="0" smtClean="0"/>
              <a:t> </a:t>
            </a:r>
            <a:r>
              <a:rPr lang="ru-RU" sz="1800" dirty="0" err="1" smtClean="0"/>
              <a:t>is</a:t>
            </a:r>
            <a:r>
              <a:rPr lang="ru-RU" sz="1800" dirty="0" smtClean="0"/>
              <a:t>/</a:t>
            </a:r>
            <a:r>
              <a:rPr lang="ru-RU" sz="1800" dirty="0" err="1" smtClean="0"/>
              <a:t>are</a:t>
            </a:r>
            <a:r>
              <a:rPr lang="ru-RU" sz="1800" dirty="0" smtClean="0"/>
              <a:t> и отрабатывается навык употребления артиклей. "Путешествие" может проходить по классу или по тематической картинке. Учитель начинает игру: "</a:t>
            </a:r>
            <a:r>
              <a:rPr lang="ru-RU" sz="1800" dirty="0" err="1" smtClean="0"/>
              <a:t>There</a:t>
            </a:r>
            <a:r>
              <a:rPr lang="ru-RU" sz="1800" dirty="0" smtClean="0"/>
              <a:t> </a:t>
            </a:r>
            <a:r>
              <a:rPr lang="ru-RU" sz="1800" dirty="0" err="1" smtClean="0"/>
              <a:t>is</a:t>
            </a:r>
            <a:r>
              <a:rPr lang="ru-RU" sz="1800" dirty="0" smtClean="0"/>
              <a:t> </a:t>
            </a:r>
            <a:r>
              <a:rPr lang="ru-RU" sz="1800" dirty="0" err="1" smtClean="0"/>
              <a:t>a</a:t>
            </a:r>
            <a:r>
              <a:rPr lang="ru-RU" sz="1800" dirty="0" smtClean="0"/>
              <a:t> </a:t>
            </a:r>
            <a:r>
              <a:rPr lang="ru-RU" sz="1800" dirty="0" err="1" smtClean="0"/>
              <a:t>blackboard</a:t>
            </a:r>
            <a:r>
              <a:rPr lang="ru-RU" sz="1800" dirty="0" smtClean="0"/>
              <a:t> </a:t>
            </a:r>
            <a:r>
              <a:rPr lang="ru-RU" sz="1800" dirty="0" err="1" smtClean="0"/>
              <a:t>on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wall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front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pupils</a:t>
            </a:r>
            <a:r>
              <a:rPr lang="ru-RU" sz="1800" dirty="0" smtClean="0"/>
              <a:t>". Дальше описание продолжают ученики</a:t>
            </a:r>
            <a:r>
              <a:rPr lang="en-US" sz="1800" dirty="0" smtClean="0"/>
              <a:t>: "Near the blackboard there is a door...". </a:t>
            </a:r>
            <a:r>
              <a:rPr lang="ru-RU" sz="1800" dirty="0" smtClean="0"/>
              <a:t>Тот, кто ошибся, покидает корабль.</a:t>
            </a:r>
          </a:p>
          <a:p>
            <a:r>
              <a:rPr lang="en-US" sz="1800" b="1" i="1" dirty="0" smtClean="0"/>
              <a:t>"</a:t>
            </a:r>
            <a:r>
              <a:rPr lang="ru-RU" sz="1800" b="1" i="1" dirty="0" smtClean="0"/>
              <a:t>Что ты рисуешь</a:t>
            </a:r>
            <a:r>
              <a:rPr lang="en-US" sz="1800" b="1" i="1" dirty="0" smtClean="0"/>
              <a:t>?"</a:t>
            </a:r>
            <a:r>
              <a:rPr lang="en-US" sz="1800" dirty="0" smtClean="0"/>
              <a:t> – Present Continuous.</a:t>
            </a:r>
            <a:br>
              <a:rPr lang="en-US" sz="1800" dirty="0" smtClean="0"/>
            </a:br>
            <a:r>
              <a:rPr lang="ru-RU" sz="1800" dirty="0" smtClean="0"/>
              <a:t>У каждого ученика – лист бумаги и карандаш. Он отгадывает</a:t>
            </a:r>
            <a:r>
              <a:rPr lang="en-US" sz="1800" dirty="0" smtClean="0"/>
              <a:t>, </a:t>
            </a:r>
            <a:r>
              <a:rPr lang="ru-RU" sz="1800" dirty="0" smtClean="0"/>
              <a:t>что рисует сосед по парте</a:t>
            </a:r>
            <a:r>
              <a:rPr lang="en-US" sz="1800" dirty="0" smtClean="0"/>
              <a:t>, </a:t>
            </a:r>
            <a:r>
              <a:rPr lang="ru-RU" sz="1800" dirty="0" smtClean="0"/>
              <a:t>задавая вопросы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– Are you drawing a horse? – No, I'm not drawing a horse. – Are you drawing a pig?...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7" name="Рисунок 6" descr="42233-1_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1547663" cy="134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Ролевые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/>
          <a:lstStyle/>
          <a:p>
            <a:r>
              <a:rPr lang="ru-RU" sz="2000" dirty="0" smtClean="0"/>
              <a:t>Широкие возможности для активизации учебного процесса дает использование ролевых игр.</a:t>
            </a:r>
          </a:p>
          <a:p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начальных</a:t>
            </a:r>
            <a:r>
              <a:rPr lang="en-US" sz="2000" dirty="0" smtClean="0"/>
              <a:t> </a:t>
            </a:r>
            <a:r>
              <a:rPr lang="en-US" sz="2000" dirty="0" err="1" smtClean="0"/>
              <a:t>класс</a:t>
            </a:r>
            <a:r>
              <a:rPr lang="ru-RU" sz="2000" dirty="0" smtClean="0"/>
              <a:t>ах</a:t>
            </a:r>
            <a:r>
              <a:rPr lang="en-US" sz="2000" dirty="0" smtClean="0"/>
              <a:t> </a:t>
            </a:r>
            <a:r>
              <a:rPr lang="en-US" sz="2000" dirty="0" err="1" smtClean="0"/>
              <a:t>использую</a:t>
            </a:r>
            <a:r>
              <a:rPr lang="en-US" sz="2000" dirty="0" smtClean="0"/>
              <a:t> </a:t>
            </a:r>
            <a:r>
              <a:rPr lang="en-US" sz="2000" dirty="0" err="1" smtClean="0"/>
              <a:t>ролевую</a:t>
            </a:r>
            <a:r>
              <a:rPr lang="en-US" sz="2000" dirty="0" smtClean="0"/>
              <a:t> </a:t>
            </a:r>
            <a:r>
              <a:rPr lang="en-US" sz="2000" dirty="0" err="1" smtClean="0"/>
              <a:t>игру</a:t>
            </a:r>
            <a:r>
              <a:rPr lang="en-US" sz="2000" dirty="0" smtClean="0"/>
              <a:t> «</a:t>
            </a:r>
            <a:r>
              <a:rPr lang="en-US" sz="2000" dirty="0" err="1" smtClean="0"/>
              <a:t>Знакомство</a:t>
            </a:r>
            <a:r>
              <a:rPr lang="en-US" sz="2000" dirty="0" smtClean="0"/>
              <a:t>»:</a:t>
            </a:r>
          </a:p>
          <a:p>
            <a:r>
              <a:rPr lang="en-US" sz="2000" dirty="0" err="1" smtClean="0"/>
              <a:t>Примерный</a:t>
            </a:r>
            <a:r>
              <a:rPr lang="en-US" sz="2000" dirty="0" smtClean="0"/>
              <a:t> </a:t>
            </a:r>
            <a:r>
              <a:rPr lang="en-US" sz="2000" dirty="0" err="1" smtClean="0"/>
              <a:t>диалог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Hello!</a:t>
            </a:r>
          </a:p>
          <a:p>
            <a:r>
              <a:rPr lang="en-US" sz="2000" dirty="0" smtClean="0"/>
              <a:t>Hello! What is your name?</a:t>
            </a:r>
          </a:p>
          <a:p>
            <a:r>
              <a:rPr lang="en-US" sz="2000" dirty="0" smtClean="0"/>
              <a:t>My name is Tom. What is your name?</a:t>
            </a:r>
          </a:p>
          <a:p>
            <a:r>
              <a:rPr lang="en-US" sz="2000" dirty="0" smtClean="0"/>
              <a:t>My name is Alice. How old are you?</a:t>
            </a:r>
          </a:p>
          <a:p>
            <a:r>
              <a:rPr lang="en-US" sz="2000" dirty="0" smtClean="0"/>
              <a:t>I`m nine. How old are you?</a:t>
            </a:r>
          </a:p>
          <a:p>
            <a:r>
              <a:rPr lang="en-US" sz="2000" dirty="0" smtClean="0"/>
              <a:t>I am ten. Can you dance?</a:t>
            </a:r>
          </a:p>
          <a:p>
            <a:r>
              <a:rPr lang="en-US" sz="2000" dirty="0" smtClean="0"/>
              <a:t>Yes, I can. Can you draw?</a:t>
            </a:r>
          </a:p>
          <a:p>
            <a:r>
              <a:rPr lang="en-US" sz="2000" dirty="0" smtClean="0"/>
              <a:t>Yes, I can. Bye, Tom.</a:t>
            </a:r>
          </a:p>
          <a:p>
            <a:r>
              <a:rPr lang="en-US" sz="2000" dirty="0" smtClean="0"/>
              <a:t>Bye, Alice.</a:t>
            </a:r>
          </a:p>
          <a:p>
            <a:endParaRPr lang="ru-RU" sz="2400" dirty="0"/>
          </a:p>
        </p:txBody>
      </p:sp>
      <p:pic>
        <p:nvPicPr>
          <p:cNvPr id="4" name="Рисунок 3" descr="254771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3068960"/>
            <a:ext cx="3400360" cy="226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078663" cy="1000125"/>
          </a:xfrm>
        </p:spPr>
        <p:txBody>
          <a:bodyPr/>
          <a:lstStyle/>
          <a:p>
            <a:pPr algn="ctr" eaLnBrk="1" hangingPunct="1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технологии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/>
          <a:lstStyle/>
          <a:p>
            <a:r>
              <a:rPr lang="ru-RU" sz="2000" dirty="0" smtClean="0"/>
              <a:t>На уроках учащимся приходится много запоминать, говорить, писать, читать, слушать и анализировать информацию, поэтому, учитель должен уделять особое внимание </a:t>
            </a:r>
            <a:r>
              <a:rPr lang="ru-RU" sz="2000" b="1" dirty="0" err="1" smtClean="0"/>
              <a:t>здоровьесберегающим</a:t>
            </a:r>
            <a:r>
              <a:rPr lang="ru-RU" sz="2000" b="1" dirty="0" smtClean="0"/>
              <a:t> технологиям.</a:t>
            </a:r>
          </a:p>
          <a:p>
            <a:r>
              <a:rPr lang="ru-RU" sz="2000" b="1" dirty="0" err="1" smtClean="0"/>
              <a:t>Здоровьесберегающие</a:t>
            </a:r>
            <a:r>
              <a:rPr lang="ru-RU" sz="2000" b="1" dirty="0" smtClean="0"/>
              <a:t> технологии </a:t>
            </a:r>
            <a:r>
              <a:rPr lang="ru-RU" sz="2000" dirty="0" smtClean="0"/>
              <a:t>предполагают совокупность педагогических, психологических и медицинских воздействий, направленных на защиту и обеспечение здоровья, формирование ценного отношения к своему здоровью.</a:t>
            </a:r>
          </a:p>
          <a:p>
            <a:endParaRPr lang="ru-RU" sz="2000" dirty="0"/>
          </a:p>
        </p:txBody>
      </p:sp>
      <p:pic>
        <p:nvPicPr>
          <p:cNvPr id="6" name="Рисунок 5" descr="dlja_val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4007038"/>
            <a:ext cx="5112568" cy="28509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407276" cy="645333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На каждом уроке мною проводятся </a:t>
            </a:r>
            <a:r>
              <a:rPr lang="ru-RU" sz="2000" b="1" dirty="0" err="1" smtClean="0"/>
              <a:t>физминутки</a:t>
            </a:r>
            <a:r>
              <a:rPr lang="ru-RU" sz="2000" b="1" dirty="0" smtClean="0"/>
              <a:t> и зарядки для глаз</a:t>
            </a:r>
          </a:p>
          <a:p>
            <a:pPr algn="ctr">
              <a:buNone/>
            </a:pPr>
            <a:r>
              <a:rPr lang="ru-RU" sz="2000" b="1" dirty="0" smtClean="0"/>
              <a:t>Зарядка для глаз</a:t>
            </a:r>
          </a:p>
          <a:p>
            <a:pPr>
              <a:buNone/>
            </a:pPr>
            <a:r>
              <a:rPr lang="en-US" sz="2000" dirty="0" smtClean="0"/>
              <a:t>Look left, right</a:t>
            </a:r>
          </a:p>
          <a:p>
            <a:pPr>
              <a:buNone/>
            </a:pPr>
            <a:r>
              <a:rPr lang="en-US" sz="2000" dirty="0" smtClean="0"/>
              <a:t>Look up, look down</a:t>
            </a:r>
          </a:p>
          <a:p>
            <a:pPr>
              <a:buNone/>
            </a:pPr>
            <a:r>
              <a:rPr lang="en-US" sz="2000" dirty="0" smtClean="0"/>
              <a:t>Look around</a:t>
            </a:r>
          </a:p>
          <a:p>
            <a:pPr>
              <a:buNone/>
            </a:pPr>
            <a:r>
              <a:rPr lang="en-US" sz="2000" dirty="0" smtClean="0"/>
              <a:t>Look at your nose</a:t>
            </a:r>
          </a:p>
          <a:p>
            <a:pPr>
              <a:buNone/>
            </a:pPr>
            <a:r>
              <a:rPr lang="en-US" sz="2000" dirty="0" smtClean="0"/>
              <a:t>Close your eyes</a:t>
            </a:r>
          </a:p>
          <a:p>
            <a:pPr>
              <a:buNone/>
            </a:pPr>
            <a:r>
              <a:rPr lang="en-US" sz="2000" dirty="0" smtClean="0"/>
              <a:t>Open, wink and smile</a:t>
            </a:r>
          </a:p>
          <a:p>
            <a:pPr>
              <a:buNone/>
            </a:pPr>
            <a:r>
              <a:rPr lang="en-US" sz="2000" dirty="0" smtClean="0"/>
              <a:t>Your eyes are happy again.</a:t>
            </a:r>
          </a:p>
          <a:p>
            <a:pPr algn="ctr">
              <a:buNone/>
            </a:pPr>
            <a:r>
              <a:rPr lang="ru-RU" sz="2000" b="1" dirty="0" smtClean="0"/>
              <a:t>Физминутки</a:t>
            </a:r>
          </a:p>
          <a:p>
            <a:pPr>
              <a:buNone/>
            </a:pPr>
            <a:r>
              <a:rPr lang="en-US" sz="2000" dirty="0" smtClean="0"/>
              <a:t>Clap, clap, clap your hands</a:t>
            </a:r>
          </a:p>
          <a:p>
            <a:pPr>
              <a:buNone/>
            </a:pPr>
            <a:r>
              <a:rPr lang="en-US" sz="2000" dirty="0" smtClean="0"/>
              <a:t>Clap your hands together!</a:t>
            </a:r>
          </a:p>
          <a:p>
            <a:pPr>
              <a:buNone/>
            </a:pPr>
            <a:r>
              <a:rPr lang="en-US" sz="2000" dirty="0" smtClean="0"/>
              <a:t>Stamp, stamp, stamp your feet</a:t>
            </a:r>
          </a:p>
          <a:p>
            <a:pPr>
              <a:buNone/>
            </a:pPr>
            <a:r>
              <a:rPr lang="en-US" sz="2000" dirty="0" smtClean="0"/>
              <a:t>Stamp your feet together!</a:t>
            </a:r>
          </a:p>
          <a:p>
            <a:pPr>
              <a:buNone/>
            </a:pPr>
            <a:r>
              <a:rPr lang="en-US" sz="2000" dirty="0" smtClean="0"/>
              <a:t>Nod, nod, nod your head</a:t>
            </a:r>
          </a:p>
          <a:p>
            <a:pPr>
              <a:buNone/>
            </a:pPr>
            <a:r>
              <a:rPr lang="en-US" sz="2000" dirty="0" smtClean="0"/>
              <a:t>Nod your head together!</a:t>
            </a:r>
          </a:p>
          <a:p>
            <a:pPr>
              <a:buNone/>
            </a:pPr>
            <a:r>
              <a:rPr lang="en-US" sz="2000" dirty="0" smtClean="0"/>
              <a:t>Dance, dance, dance and dance</a:t>
            </a:r>
          </a:p>
          <a:p>
            <a:pPr>
              <a:buNone/>
            </a:pPr>
            <a:r>
              <a:rPr lang="en-US" sz="2000" dirty="0" smtClean="0"/>
              <a:t>Dance and dance together!</a:t>
            </a:r>
            <a:r>
              <a:rPr lang="ru-RU" sz="2000" dirty="0" smtClean="0"/>
              <a:t> 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for-Ey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87824" y="1340768"/>
            <a:ext cx="2276872" cy="2276872"/>
          </a:xfrm>
          <a:prstGeom prst="rect">
            <a:avLst/>
          </a:prstGeom>
        </p:spPr>
      </p:pic>
      <p:pic>
        <p:nvPicPr>
          <p:cNvPr id="6" name="Рисунок 5" descr="img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4319718"/>
            <a:ext cx="3384376" cy="2538282"/>
          </a:xfrm>
          <a:prstGeom prst="rect">
            <a:avLst/>
          </a:prstGeom>
        </p:spPr>
      </p:pic>
      <p:pic>
        <p:nvPicPr>
          <p:cNvPr id="7" name="Рисунок 6" descr="clap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00192" y="2132856"/>
            <a:ext cx="252810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Физминутки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407276" cy="5805264"/>
          </a:xfrm>
        </p:spPr>
        <p:txBody>
          <a:bodyPr numCol="2"/>
          <a:lstStyle/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Hands up!</a:t>
            </a:r>
            <a:r>
              <a:rPr lang="ru-RU" sz="2000" dirty="0" smtClean="0">
                <a:cs typeface="Times New Roman" pitchFamily="18" charset="0"/>
              </a:rPr>
              <a:t>               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Hands down!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Hands on hips!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Sit down!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Hands up!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To the sides!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Bend left!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Bend right!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One, two, three! Hop!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One, two, three! Stop!</a:t>
            </a:r>
          </a:p>
          <a:p>
            <a:pPr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Stand still!</a:t>
            </a:r>
            <a:endParaRPr lang="ru-RU" sz="2000" dirty="0" smtClean="0"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Stand up clap </a:t>
            </a:r>
            <a:r>
              <a:rPr lang="en-US" sz="2000" dirty="0" err="1" smtClean="0"/>
              <a:t>clap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Arms up clap </a:t>
            </a:r>
            <a:r>
              <a:rPr lang="en-US" sz="2000" dirty="0" err="1" smtClean="0"/>
              <a:t>clap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Step step arms down  </a:t>
            </a:r>
          </a:p>
          <a:p>
            <a:pPr>
              <a:buNone/>
            </a:pPr>
            <a:r>
              <a:rPr lang="en-US" sz="2000" dirty="0" smtClean="0"/>
              <a:t>Clap clap please sit down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1. If you’re happy and you know it,</a:t>
            </a:r>
            <a:endParaRPr lang="ru-RU" sz="2000" dirty="0" smtClean="0"/>
          </a:p>
          <a:p>
            <a:r>
              <a:rPr lang="en-US" sz="2000" dirty="0" smtClean="0"/>
              <a:t>Clap your hands!</a:t>
            </a:r>
            <a:endParaRPr lang="ru-RU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If you’re happy and you know it,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Clap your hands!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If you’re happy and you know it,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Then you really want to show it,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If you’re happy and you know it,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Clap your hands!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2. Stamp your feet.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3. Snap your fingers.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4. Nod your head.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5. Click your tongue.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6. Say “OK”.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7. Do all six.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ru-RU" sz="2000" dirty="0" smtClean="0"/>
              <a:t>видео </a:t>
            </a:r>
            <a:r>
              <a:rPr lang="ru-RU" sz="2000" dirty="0" err="1" smtClean="0"/>
              <a:t>физминутки</a:t>
            </a:r>
            <a:r>
              <a:rPr lang="ru-RU" sz="2000" dirty="0" smtClean="0"/>
              <a:t> с музыкой) 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 smtClean="0"/>
          </a:p>
          <a:p>
            <a:pPr>
              <a:buFontTx/>
              <a:buNone/>
            </a:pPr>
            <a:endParaRPr lang="ru-RU" sz="2000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2204864"/>
            <a:ext cx="2160240" cy="1620180"/>
          </a:xfrm>
          <a:prstGeom prst="rect">
            <a:avLst/>
          </a:prstGeom>
        </p:spPr>
      </p:pic>
      <p:pic>
        <p:nvPicPr>
          <p:cNvPr id="5" name="Рисунок 4" descr="216090lov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3" y="3432768"/>
            <a:ext cx="2843808" cy="159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395536" y="2492896"/>
            <a:ext cx="3456384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70892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Применение современных образовательных технологий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436096" y="2420888"/>
            <a:ext cx="3312368" cy="18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9584" y="27089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Продуктивный, эффективный, интересный, информационно насыщенный образовательный процесс</a:t>
            </a:r>
            <a:endParaRPr lang="ru-RU" dirty="0"/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3923928" y="4509120"/>
            <a:ext cx="1512168" cy="8640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" y="319088"/>
            <a:ext cx="7215188" cy="1000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Современные образовательные технологии на уроках английского языка</a:t>
            </a:r>
            <a:endParaRPr lang="ru-RU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428875" y="1928813"/>
            <a:ext cx="64008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3200" b="1" dirty="0">
                <a:latin typeface="Arial Narrow" pitchFamily="34" charset="0"/>
                <a:cs typeface="+mn-cs"/>
              </a:rPr>
              <a:t>	"Скажи мне, и я забуду. </a:t>
            </a:r>
            <a:br>
              <a:rPr lang="ru-RU" sz="3200" b="1" dirty="0">
                <a:latin typeface="Arial Narrow" pitchFamily="34" charset="0"/>
                <a:cs typeface="+mn-cs"/>
              </a:rPr>
            </a:br>
            <a:r>
              <a:rPr lang="ru-RU" sz="3200" b="1" dirty="0">
                <a:latin typeface="Arial Narrow" pitchFamily="34" charset="0"/>
                <a:cs typeface="+mn-cs"/>
              </a:rPr>
              <a:t>Покажи мне, - я смогу запомнить. </a:t>
            </a:r>
            <a:br>
              <a:rPr lang="ru-RU" sz="3200" b="1" dirty="0">
                <a:latin typeface="Arial Narrow" pitchFamily="34" charset="0"/>
                <a:cs typeface="+mn-cs"/>
              </a:rPr>
            </a:br>
            <a:r>
              <a:rPr lang="ru-RU" sz="3200" b="1" dirty="0">
                <a:latin typeface="Arial Narrow" pitchFamily="34" charset="0"/>
                <a:cs typeface="+mn-cs"/>
              </a:rPr>
              <a:t>Позволь мне это сделать самому,</a:t>
            </a:r>
            <a:br>
              <a:rPr lang="ru-RU" sz="3200" b="1" dirty="0">
                <a:latin typeface="Arial Narrow" pitchFamily="34" charset="0"/>
                <a:cs typeface="+mn-cs"/>
              </a:rPr>
            </a:br>
            <a:r>
              <a:rPr lang="ru-RU" sz="3200" b="1" dirty="0">
                <a:latin typeface="Arial Narrow" pitchFamily="34" charset="0"/>
                <a:cs typeface="+mn-cs"/>
              </a:rPr>
              <a:t>и это станет моим навсегда". </a:t>
            </a:r>
            <a:br>
              <a:rPr lang="ru-RU" sz="3200" b="1" dirty="0">
                <a:latin typeface="Arial Narrow" pitchFamily="34" charset="0"/>
                <a:cs typeface="+mn-cs"/>
              </a:rPr>
            </a:br>
            <a:r>
              <a:rPr lang="ru-RU" sz="2800" i="1" dirty="0">
                <a:latin typeface="Arial Narrow" pitchFamily="34" charset="0"/>
                <a:cs typeface="+mn-cs"/>
              </a:rPr>
              <a:t>Древняя мудрость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573016"/>
            <a:ext cx="1728192" cy="17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26-026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7858125" cy="40005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200" dirty="0" smtClean="0">
                <a:latin typeface="Arial Narrow" pitchFamily="34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Arial Narrow" pitchFamily="34" charset="0"/>
                <a:cs typeface="Arial" charset="0"/>
              </a:rPr>
              <a:t>		</a:t>
            </a:r>
            <a:r>
              <a:rPr lang="ru-RU" b="1" i="1" dirty="0" smtClean="0">
                <a:latin typeface="Arial Narrow" pitchFamily="34" charset="0"/>
                <a:cs typeface="Arial" charset="0"/>
              </a:rPr>
              <a:t>Педагогическая технология – </a:t>
            </a:r>
            <a:r>
              <a:rPr lang="ru-RU" dirty="0" smtClean="0">
                <a:latin typeface="Arial Narrow" pitchFamily="34" charset="0"/>
                <a:cs typeface="Arial" charset="0"/>
              </a:rPr>
              <a:t>проектирование учебного процесса, основанное на использовании совокупности методов, приемов и форм организации обучения и учебной деятельности, повышающих эффективность обучения, применение которых имеет четко заданный результат.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323528" y="1412776"/>
          <a:ext cx="842493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повышения эффективности образовательного процесса при проведении уроков английского языка использую следующие образовательные технологии</a:t>
            </a:r>
            <a:r>
              <a:rPr lang="ru-RU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204864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3200" dirty="0" smtClean="0"/>
              <a:t>Информационно-коммуникационные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Личностно-ориентированные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Технологию рефлексии;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Игровые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/>
              <a:t>Здровьесберегающие</a:t>
            </a:r>
            <a:r>
              <a:rPr lang="ru-RU" sz="3200" dirty="0" smtClean="0"/>
              <a:t> технологии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ИКТ </a:t>
            </a:r>
            <a:r>
              <a:rPr lang="ru-RU" dirty="0" smtClean="0"/>
              <a:t>– одни из ведущих современных образовательных технологий.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92896"/>
            <a:ext cx="88924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объяснении нового материала для наглядности использую компьютерные презентации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, видеоролики с сайта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www.Youtube.com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, учебные фильмы, видеоклипы, отрывки из мультипликационных и художественных фильмов, электронные приложения к УМК.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75" y="319088"/>
            <a:ext cx="7525469" cy="10001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Личностно-ориентированные технологии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1714500"/>
          <a:ext cx="81915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" y="319088"/>
            <a:ext cx="7078663" cy="100012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Обучение в сотрудничестве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Главная идея – учиться вместе, а не что-то выполнять вместе!</a:t>
            </a:r>
          </a:p>
          <a:p>
            <a:endParaRPr lang="ru-RU" dirty="0"/>
          </a:p>
        </p:txBody>
      </p:sp>
      <p:pic>
        <p:nvPicPr>
          <p:cNvPr id="20485" name="Picture 5" descr="J:\PIC_51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2852936"/>
            <a:ext cx="4968552" cy="37264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75" y="319088"/>
            <a:ext cx="7078663" cy="1000125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Метод проектов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714500"/>
            <a:ext cx="8463284" cy="4882852"/>
          </a:xfrm>
        </p:spPr>
        <p:txBody>
          <a:bodyPr/>
          <a:lstStyle/>
          <a:p>
            <a:r>
              <a:rPr lang="ru-RU" sz="2400" b="1" dirty="0" smtClean="0"/>
              <a:t>Метод проектов </a:t>
            </a:r>
            <a:r>
              <a:rPr lang="ru-RU" sz="2400" dirty="0" smtClean="0"/>
              <a:t>считаю одним из ведущих при формировании речевых компетенций учащихся, умению использовать иностранный язык, как инструмент межкультурного общения и взаимодействия. Поэтому одной из главных считаю задачу по формированию у учащихся навыков проектной деятельности.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 descr="фото13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933056"/>
            <a:ext cx="2363755" cy="1772816"/>
          </a:xfrm>
          <a:prstGeom prst="rect">
            <a:avLst/>
          </a:prstGeom>
        </p:spPr>
      </p:pic>
      <p:pic>
        <p:nvPicPr>
          <p:cNvPr id="8" name="Рисунок 7" descr="фото13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5021796"/>
            <a:ext cx="2448272" cy="1836204"/>
          </a:xfrm>
          <a:prstGeom prst="rect">
            <a:avLst/>
          </a:prstGeom>
        </p:spPr>
      </p:pic>
      <p:pic>
        <p:nvPicPr>
          <p:cNvPr id="9" name="Рисунок 8" descr="фото13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3933056"/>
            <a:ext cx="2376264" cy="1782198"/>
          </a:xfrm>
          <a:prstGeom prst="rect">
            <a:avLst/>
          </a:prstGeom>
        </p:spPr>
      </p:pic>
      <p:pic>
        <p:nvPicPr>
          <p:cNvPr id="10" name="Рисунок 9" descr="фото13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68276" y="5301208"/>
            <a:ext cx="2075723" cy="155679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720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Применение современных образовательных технологий на уроках английского языка</vt:lpstr>
      <vt:lpstr>Современные образовательные технологии на уроках английского языка</vt:lpstr>
      <vt:lpstr>Слайд 3</vt:lpstr>
      <vt:lpstr>Слайд 4</vt:lpstr>
      <vt:lpstr>Слайд 5</vt:lpstr>
      <vt:lpstr>ИКТ – одни из ведущих современных образовательных технологий.</vt:lpstr>
      <vt:lpstr>Личностно-ориентированные технологии</vt:lpstr>
      <vt:lpstr>Обучение в сотрудничестве </vt:lpstr>
      <vt:lpstr>Метод проектов</vt:lpstr>
      <vt:lpstr>Разноуровневое обучение</vt:lpstr>
      <vt:lpstr>Технология рефлексии</vt:lpstr>
      <vt:lpstr>Рефлексия в конце урока</vt:lpstr>
      <vt:lpstr>Игровые технологии</vt:lpstr>
      <vt:lpstr>Копилка игр</vt:lpstr>
      <vt:lpstr>Ролевые игры</vt:lpstr>
      <vt:lpstr>Здоровьесберегающие технологии</vt:lpstr>
      <vt:lpstr>Слайд 17</vt:lpstr>
      <vt:lpstr>Физминутки</vt:lpstr>
      <vt:lpstr>Слайд 19</vt:lpstr>
      <vt:lpstr>Слайд 20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Компетентностный подход в начальном образовании</dc:title>
  <dc:creator>1</dc:creator>
  <cp:lastModifiedBy>Admin</cp:lastModifiedBy>
  <cp:revision>90</cp:revision>
  <dcterms:created xsi:type="dcterms:W3CDTF">2009-02-14T17:41:26Z</dcterms:created>
  <dcterms:modified xsi:type="dcterms:W3CDTF">2016-02-03T20:51:47Z</dcterms:modified>
</cp:coreProperties>
</file>