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01" r:id="rId3"/>
    <p:sldId id="289" r:id="rId4"/>
    <p:sldId id="312" r:id="rId5"/>
    <p:sldId id="303" r:id="rId6"/>
    <p:sldId id="287" r:id="rId7"/>
    <p:sldId id="308" r:id="rId8"/>
    <p:sldId id="317" r:id="rId9"/>
    <p:sldId id="313" r:id="rId10"/>
    <p:sldId id="314" r:id="rId11"/>
    <p:sldId id="316" r:id="rId12"/>
    <p:sldId id="296" r:id="rId13"/>
    <p:sldId id="318" r:id="rId14"/>
    <p:sldId id="276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9900"/>
    <a:srgbClr val="F8FAF4"/>
    <a:srgbClr val="0000FF"/>
    <a:srgbClr val="6600CC"/>
    <a:srgbClr val="FF0066"/>
    <a:srgbClr val="000000"/>
    <a:srgbClr val="BDBFB9"/>
    <a:srgbClr val="8FD1B5"/>
    <a:srgbClr val="99BA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91" autoAdjust="0"/>
    <p:restoredTop sz="91063" autoAdjust="0"/>
  </p:normalViewPr>
  <p:slideViewPr>
    <p:cSldViewPr>
      <p:cViewPr varScale="1">
        <p:scale>
          <a:sx n="81" d="100"/>
          <a:sy n="81" d="100"/>
        </p:scale>
        <p:origin x="12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974823-A3B7-4C08-942B-D7B0E0982495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63C79-43B3-4FC1-9D98-1E8626AEC6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974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3" name="Group 131"/>
          <p:cNvGrpSpPr>
            <a:grpSpLocks/>
          </p:cNvGrpSpPr>
          <p:nvPr/>
        </p:nvGrpSpPr>
        <p:grpSpPr bwMode="auto">
          <a:xfrm flipH="1">
            <a:off x="12700" y="692150"/>
            <a:ext cx="9093200" cy="6165850"/>
            <a:chOff x="0" y="436"/>
            <a:chExt cx="5760" cy="3884"/>
          </a:xfrm>
        </p:grpSpPr>
        <p:sp>
          <p:nvSpPr>
            <p:cNvPr id="3204" name="Line 13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94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05" name="Line 133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347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06" name="Line 134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06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07" name="Line 135"/>
            <p:cNvSpPr>
              <a:spLocks noChangeShapeType="1"/>
            </p:cNvSpPr>
            <p:nvPr userDrawn="1"/>
          </p:nvSpPr>
          <p:spPr bwMode="gray">
            <a:xfrm>
              <a:off x="1472" y="448"/>
              <a:ext cx="340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08" name="Line 136"/>
            <p:cNvSpPr>
              <a:spLocks noChangeShapeType="1"/>
            </p:cNvSpPr>
            <p:nvPr userDrawn="1"/>
          </p:nvSpPr>
          <p:spPr bwMode="gray">
            <a:xfrm>
              <a:off x="1472" y="448"/>
              <a:ext cx="278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09" name="Line 137"/>
            <p:cNvSpPr>
              <a:spLocks noChangeShapeType="1"/>
            </p:cNvSpPr>
            <p:nvPr userDrawn="1"/>
          </p:nvSpPr>
          <p:spPr bwMode="gray">
            <a:xfrm>
              <a:off x="1472" y="448"/>
              <a:ext cx="2162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0" name="Line 138"/>
            <p:cNvSpPr>
              <a:spLocks noChangeShapeType="1"/>
            </p:cNvSpPr>
            <p:nvPr userDrawn="1"/>
          </p:nvSpPr>
          <p:spPr bwMode="gray">
            <a:xfrm>
              <a:off x="1472" y="448"/>
              <a:ext cx="1612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1" name="Line 139"/>
            <p:cNvSpPr>
              <a:spLocks noChangeShapeType="1"/>
            </p:cNvSpPr>
            <p:nvPr userDrawn="1"/>
          </p:nvSpPr>
          <p:spPr bwMode="gray">
            <a:xfrm>
              <a:off x="1472" y="448"/>
              <a:ext cx="1065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2" name="Line 140"/>
            <p:cNvSpPr>
              <a:spLocks noChangeShapeType="1"/>
            </p:cNvSpPr>
            <p:nvPr userDrawn="1"/>
          </p:nvSpPr>
          <p:spPr bwMode="gray">
            <a:xfrm>
              <a:off x="1472" y="448"/>
              <a:ext cx="514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3" name="Line 141"/>
            <p:cNvSpPr>
              <a:spLocks noChangeShapeType="1"/>
            </p:cNvSpPr>
            <p:nvPr userDrawn="1"/>
          </p:nvSpPr>
          <p:spPr bwMode="gray">
            <a:xfrm>
              <a:off x="1472" y="448"/>
              <a:ext cx="0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4" name="Line 14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54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5" name="Line 143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195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" name="Line 144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89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7" name="Line 145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58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8" name="Line 146"/>
            <p:cNvSpPr>
              <a:spLocks noChangeShapeType="1"/>
            </p:cNvSpPr>
            <p:nvPr userDrawn="1"/>
          </p:nvSpPr>
          <p:spPr bwMode="gray">
            <a:xfrm>
              <a:off x="1515" y="462"/>
              <a:ext cx="4245" cy="130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9" name="Line 147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0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0" name="Line 148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833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1" name="Line 149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613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2" name="Line 150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438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3" name="Line 151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5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4" name="Line 15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3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5" name="Line 153"/>
            <p:cNvSpPr>
              <a:spLocks noChangeShapeType="1"/>
            </p:cNvSpPr>
            <p:nvPr userDrawn="1"/>
          </p:nvSpPr>
          <p:spPr bwMode="gray">
            <a:xfrm flipH="1">
              <a:off x="0" y="449"/>
              <a:ext cx="1474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6" name="Line 154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251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7" name="Line 155"/>
            <p:cNvSpPr>
              <a:spLocks noChangeShapeType="1"/>
            </p:cNvSpPr>
            <p:nvPr userDrawn="1"/>
          </p:nvSpPr>
          <p:spPr bwMode="gray">
            <a:xfrm flipH="1">
              <a:off x="0" y="462"/>
              <a:ext cx="1461" cy="346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8" name="Line 156"/>
            <p:cNvSpPr>
              <a:spLocks noChangeShapeType="1"/>
            </p:cNvSpPr>
            <p:nvPr userDrawn="1"/>
          </p:nvSpPr>
          <p:spPr bwMode="gray">
            <a:xfrm flipH="1">
              <a:off x="249" y="463"/>
              <a:ext cx="1215" cy="38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9" name="Line 157"/>
            <p:cNvSpPr>
              <a:spLocks noChangeShapeType="1"/>
            </p:cNvSpPr>
            <p:nvPr userDrawn="1"/>
          </p:nvSpPr>
          <p:spPr bwMode="gray">
            <a:xfrm flipH="1">
              <a:off x="657" y="472"/>
              <a:ext cx="808" cy="3848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30" name="Line 158"/>
            <p:cNvSpPr>
              <a:spLocks noChangeShapeType="1"/>
            </p:cNvSpPr>
            <p:nvPr userDrawn="1"/>
          </p:nvSpPr>
          <p:spPr bwMode="gray">
            <a:xfrm flipH="1">
              <a:off x="1066" y="463"/>
              <a:ext cx="404" cy="38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31" name="Line 159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1875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32" name="Line 160"/>
            <p:cNvSpPr>
              <a:spLocks noChangeShapeType="1"/>
            </p:cNvSpPr>
            <p:nvPr userDrawn="1"/>
          </p:nvSpPr>
          <p:spPr bwMode="gray">
            <a:xfrm flipH="1">
              <a:off x="0" y="466"/>
              <a:ext cx="1447" cy="132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33" name="Line 161"/>
            <p:cNvSpPr>
              <a:spLocks noChangeShapeType="1"/>
            </p:cNvSpPr>
            <p:nvPr userDrawn="1"/>
          </p:nvSpPr>
          <p:spPr bwMode="gray">
            <a:xfrm flipH="1">
              <a:off x="0" y="449"/>
              <a:ext cx="1474" cy="89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34" name="Line 162"/>
            <p:cNvSpPr>
              <a:spLocks noChangeShapeType="1"/>
            </p:cNvSpPr>
            <p:nvPr userDrawn="1"/>
          </p:nvSpPr>
          <p:spPr bwMode="gray">
            <a:xfrm flipH="1">
              <a:off x="0" y="471"/>
              <a:ext cx="1435" cy="50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35" name="Line 163"/>
            <p:cNvSpPr>
              <a:spLocks noChangeShapeType="1"/>
            </p:cNvSpPr>
            <p:nvPr userDrawn="1"/>
          </p:nvSpPr>
          <p:spPr bwMode="gray">
            <a:xfrm flipH="1">
              <a:off x="0" y="463"/>
              <a:ext cx="1464" cy="20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36" name="Line 164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12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237" name="Group 165"/>
            <p:cNvGrpSpPr>
              <a:grpSpLocks/>
            </p:cNvGrpSpPr>
            <p:nvPr userDrawn="1"/>
          </p:nvGrpSpPr>
          <p:grpSpPr bwMode="auto">
            <a:xfrm>
              <a:off x="0" y="2063"/>
              <a:ext cx="5760" cy="1220"/>
              <a:chOff x="235" y="2750"/>
              <a:chExt cx="5241" cy="699"/>
            </a:xfrm>
          </p:grpSpPr>
          <p:sp>
            <p:nvSpPr>
              <p:cNvPr id="3238" name="Line 166"/>
              <p:cNvSpPr>
                <a:spLocks noChangeShapeType="1"/>
              </p:cNvSpPr>
              <p:nvPr/>
            </p:nvSpPr>
            <p:spPr bwMode="gray">
              <a:xfrm>
                <a:off x="235" y="3449"/>
                <a:ext cx="5241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39" name="Line 167"/>
              <p:cNvSpPr>
                <a:spLocks noChangeShapeType="1"/>
              </p:cNvSpPr>
              <p:nvPr/>
            </p:nvSpPr>
            <p:spPr bwMode="gray">
              <a:xfrm>
                <a:off x="235" y="3191"/>
                <a:ext cx="5241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40" name="Line 168"/>
              <p:cNvSpPr>
                <a:spLocks noChangeShapeType="1"/>
              </p:cNvSpPr>
              <p:nvPr/>
            </p:nvSpPr>
            <p:spPr bwMode="gray">
              <a:xfrm>
                <a:off x="235" y="2958"/>
                <a:ext cx="5239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41" name="Line 169"/>
              <p:cNvSpPr>
                <a:spLocks noChangeShapeType="1"/>
              </p:cNvSpPr>
              <p:nvPr/>
            </p:nvSpPr>
            <p:spPr bwMode="gray">
              <a:xfrm>
                <a:off x="235" y="2750"/>
                <a:ext cx="5239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242" name="Line 170"/>
            <p:cNvSpPr>
              <a:spLocks noChangeShapeType="1"/>
            </p:cNvSpPr>
            <p:nvPr userDrawn="1"/>
          </p:nvSpPr>
          <p:spPr bwMode="gray">
            <a:xfrm>
              <a:off x="0" y="1753"/>
              <a:ext cx="576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43" name="Line 171"/>
            <p:cNvSpPr>
              <a:spLocks noChangeShapeType="1"/>
            </p:cNvSpPr>
            <p:nvPr userDrawn="1"/>
          </p:nvSpPr>
          <p:spPr bwMode="gray">
            <a:xfrm flipV="1">
              <a:off x="0" y="1455"/>
              <a:ext cx="5760" cy="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44" name="Line 172"/>
            <p:cNvSpPr>
              <a:spLocks noChangeShapeType="1"/>
            </p:cNvSpPr>
            <p:nvPr userDrawn="1"/>
          </p:nvSpPr>
          <p:spPr bwMode="gray">
            <a:xfrm>
              <a:off x="0" y="1182"/>
              <a:ext cx="5760" cy="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45" name="Line 173"/>
            <p:cNvSpPr>
              <a:spLocks noChangeShapeType="1"/>
            </p:cNvSpPr>
            <p:nvPr userDrawn="1"/>
          </p:nvSpPr>
          <p:spPr bwMode="gray">
            <a:xfrm>
              <a:off x="0" y="965"/>
              <a:ext cx="5734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46" name="Line 174"/>
            <p:cNvSpPr>
              <a:spLocks noChangeShapeType="1"/>
            </p:cNvSpPr>
            <p:nvPr userDrawn="1"/>
          </p:nvSpPr>
          <p:spPr bwMode="gray">
            <a:xfrm flipV="1">
              <a:off x="0" y="780"/>
              <a:ext cx="5760" cy="1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47" name="Line 175"/>
            <p:cNvSpPr>
              <a:spLocks noChangeShapeType="1"/>
            </p:cNvSpPr>
            <p:nvPr userDrawn="1"/>
          </p:nvSpPr>
          <p:spPr bwMode="gray">
            <a:xfrm>
              <a:off x="0" y="661"/>
              <a:ext cx="5760" cy="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48" name="Line 176"/>
            <p:cNvSpPr>
              <a:spLocks noChangeShapeType="1"/>
            </p:cNvSpPr>
            <p:nvPr userDrawn="1"/>
          </p:nvSpPr>
          <p:spPr bwMode="gray">
            <a:xfrm flipV="1">
              <a:off x="0" y="558"/>
              <a:ext cx="5760" cy="1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49" name="Line 177"/>
            <p:cNvSpPr>
              <a:spLocks noChangeShapeType="1"/>
            </p:cNvSpPr>
            <p:nvPr userDrawn="1"/>
          </p:nvSpPr>
          <p:spPr bwMode="gray">
            <a:xfrm>
              <a:off x="25" y="521"/>
              <a:ext cx="5735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50" name="Line 178"/>
            <p:cNvSpPr>
              <a:spLocks noChangeShapeType="1"/>
            </p:cNvSpPr>
            <p:nvPr userDrawn="1"/>
          </p:nvSpPr>
          <p:spPr bwMode="gray">
            <a:xfrm>
              <a:off x="0" y="482"/>
              <a:ext cx="576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457200" y="5334000"/>
            <a:ext cx="70866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fld id="{504B3057-0D3D-43D6-AB32-F1C3D0B573AD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3251" name="Group 179"/>
          <p:cNvGrpSpPr>
            <a:grpSpLocks/>
          </p:cNvGrpSpPr>
          <p:nvPr/>
        </p:nvGrpSpPr>
        <p:grpSpPr bwMode="auto">
          <a:xfrm flipH="1">
            <a:off x="0" y="0"/>
            <a:ext cx="9144000" cy="2159000"/>
            <a:chOff x="-1" y="0"/>
            <a:chExt cx="5769" cy="1360"/>
          </a:xfrm>
        </p:grpSpPr>
        <p:sp>
          <p:nvSpPr>
            <p:cNvPr id="3252" name="Freeform 180"/>
            <p:cNvSpPr>
              <a:spLocks/>
            </p:cNvSpPr>
            <p:nvPr/>
          </p:nvSpPr>
          <p:spPr bwMode="gray">
            <a:xfrm>
              <a:off x="0" y="0"/>
              <a:ext cx="5768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16"/>
                </a:cxn>
                <a:cxn ang="0">
                  <a:pos x="1496" y="460"/>
                </a:cxn>
                <a:cxn ang="0">
                  <a:pos x="5768" y="1360"/>
                </a:cxn>
                <a:cxn ang="0">
                  <a:pos x="5768" y="0"/>
                </a:cxn>
                <a:cxn ang="0">
                  <a:pos x="0" y="0"/>
                </a:cxn>
              </a:cxnLst>
              <a:rect l="0" t="0" r="r" b="b"/>
              <a:pathLst>
                <a:path w="5768" h="1360">
                  <a:moveTo>
                    <a:pt x="0" y="0"/>
                  </a:moveTo>
                  <a:lnTo>
                    <a:pt x="0" y="616"/>
                  </a:lnTo>
                  <a:cubicBezTo>
                    <a:pt x="72" y="608"/>
                    <a:pt x="264" y="510"/>
                    <a:pt x="1496" y="460"/>
                  </a:cubicBezTo>
                  <a:cubicBezTo>
                    <a:pt x="2728" y="411"/>
                    <a:pt x="4632" y="672"/>
                    <a:pt x="5768" y="1360"/>
                  </a:cubicBezTo>
                  <a:lnTo>
                    <a:pt x="5768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3529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53" name="Freeform 181"/>
            <p:cNvSpPr>
              <a:spLocks/>
            </p:cNvSpPr>
            <p:nvPr/>
          </p:nvSpPr>
          <p:spPr bwMode="gray">
            <a:xfrm>
              <a:off x="-1" y="0"/>
              <a:ext cx="5761" cy="11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32"/>
                </a:cxn>
                <a:cxn ang="0">
                  <a:pos x="1521" y="448"/>
                </a:cxn>
                <a:cxn ang="0">
                  <a:pos x="5761" y="1104"/>
                </a:cxn>
                <a:cxn ang="0">
                  <a:pos x="5760" y="8"/>
                </a:cxn>
                <a:cxn ang="0">
                  <a:pos x="0" y="0"/>
                </a:cxn>
              </a:cxnLst>
              <a:rect l="0" t="0" r="r" b="b"/>
              <a:pathLst>
                <a:path w="5761" h="1104">
                  <a:moveTo>
                    <a:pt x="0" y="0"/>
                  </a:moveTo>
                  <a:lnTo>
                    <a:pt x="0" y="632"/>
                  </a:lnTo>
                  <a:cubicBezTo>
                    <a:pt x="72" y="625"/>
                    <a:pt x="401" y="504"/>
                    <a:pt x="1521" y="448"/>
                  </a:cubicBezTo>
                  <a:cubicBezTo>
                    <a:pt x="2641" y="392"/>
                    <a:pt x="4505" y="504"/>
                    <a:pt x="5761" y="1104"/>
                  </a:cubicBezTo>
                  <a:lnTo>
                    <a:pt x="5760" y="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254" name="Picture 182" descr="figure07_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5638800" y="3124200"/>
            <a:ext cx="2447925" cy="2044700"/>
          </a:xfrm>
          <a:prstGeom prst="rect">
            <a:avLst/>
          </a:prstGeom>
          <a:noFill/>
        </p:spPr>
      </p:pic>
      <p:pic>
        <p:nvPicPr>
          <p:cNvPr id="3255" name="Picture 183" descr="figure07_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7019925" y="4005263"/>
            <a:ext cx="2124075" cy="1774825"/>
          </a:xfrm>
          <a:prstGeom prst="rect">
            <a:avLst/>
          </a:prstGeom>
          <a:noFill/>
        </p:spPr>
      </p:pic>
      <p:pic>
        <p:nvPicPr>
          <p:cNvPr id="3256" name="Picture 184" descr="figure07_o cop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gray">
          <a:xfrm>
            <a:off x="6227763" y="4868863"/>
            <a:ext cx="1619250" cy="1352550"/>
          </a:xfrm>
          <a:prstGeom prst="rect">
            <a:avLst/>
          </a:prstGeom>
          <a:noFill/>
        </p:spPr>
      </p:pic>
      <p:sp>
        <p:nvSpPr>
          <p:cNvPr id="3258" name="Rectangle 186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457200" y="4191000"/>
            <a:ext cx="5410200" cy="12192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en-US" altLang="ko-KR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228600" y="304800"/>
            <a:ext cx="152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FFFF"/>
                </a:solidFill>
                <a:latin typeface="Verdana" pitchFamily="34" charset="0"/>
              </a:rPr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8AC1D-6710-4385-B35D-0F9BC9AAA5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3238" y="209550"/>
            <a:ext cx="2024062" cy="60531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76288" y="209550"/>
            <a:ext cx="5924550" cy="60531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7BA22-2B4B-4255-B7F2-A2E429A4C0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05091-BB8C-4CF4-A273-F9E4550D91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F5DB0-7153-402F-B757-18029537E9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76288" y="1347788"/>
            <a:ext cx="3802062" cy="4914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347788"/>
            <a:ext cx="3803650" cy="4914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D1FE9-4BDF-476B-882A-A2FA832041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A7961F-B259-4A7D-A3E3-70D9C692BE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FD52DA-BFF4-4B55-A5C7-FD9098973A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0CA8CD-3A4E-4B70-A470-858F591F38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643844-6C1F-437F-A742-577704CC0E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C4D84A-E190-4EAA-9FCA-E302AF75AB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9" name="Group 15"/>
          <p:cNvGrpSpPr>
            <a:grpSpLocks/>
          </p:cNvGrpSpPr>
          <p:nvPr/>
        </p:nvGrpSpPr>
        <p:grpSpPr bwMode="auto">
          <a:xfrm>
            <a:off x="-12700" y="692150"/>
            <a:ext cx="9144000" cy="6165850"/>
            <a:chOff x="0" y="436"/>
            <a:chExt cx="5760" cy="3884"/>
          </a:xfrm>
        </p:grpSpPr>
        <p:sp>
          <p:nvSpPr>
            <p:cNvPr id="1040" name="Line 16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94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1" name="Line 17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347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2" name="Line 18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06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3" name="Line 19"/>
            <p:cNvSpPr>
              <a:spLocks noChangeShapeType="1"/>
            </p:cNvSpPr>
            <p:nvPr userDrawn="1"/>
          </p:nvSpPr>
          <p:spPr bwMode="gray">
            <a:xfrm>
              <a:off x="1472" y="448"/>
              <a:ext cx="340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4" name="Line 20"/>
            <p:cNvSpPr>
              <a:spLocks noChangeShapeType="1"/>
            </p:cNvSpPr>
            <p:nvPr userDrawn="1"/>
          </p:nvSpPr>
          <p:spPr bwMode="gray">
            <a:xfrm>
              <a:off x="1472" y="448"/>
              <a:ext cx="278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5" name="Line 21"/>
            <p:cNvSpPr>
              <a:spLocks noChangeShapeType="1"/>
            </p:cNvSpPr>
            <p:nvPr userDrawn="1"/>
          </p:nvSpPr>
          <p:spPr bwMode="gray">
            <a:xfrm>
              <a:off x="1472" y="448"/>
              <a:ext cx="2162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6" name="Line 2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1612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7" name="Line 23"/>
            <p:cNvSpPr>
              <a:spLocks noChangeShapeType="1"/>
            </p:cNvSpPr>
            <p:nvPr userDrawn="1"/>
          </p:nvSpPr>
          <p:spPr bwMode="gray">
            <a:xfrm>
              <a:off x="1472" y="448"/>
              <a:ext cx="1065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8" name="Line 24"/>
            <p:cNvSpPr>
              <a:spLocks noChangeShapeType="1"/>
            </p:cNvSpPr>
            <p:nvPr userDrawn="1"/>
          </p:nvSpPr>
          <p:spPr bwMode="gray">
            <a:xfrm>
              <a:off x="1472" y="448"/>
              <a:ext cx="514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9" name="Line 25"/>
            <p:cNvSpPr>
              <a:spLocks noChangeShapeType="1"/>
            </p:cNvSpPr>
            <p:nvPr userDrawn="1"/>
          </p:nvSpPr>
          <p:spPr bwMode="gray">
            <a:xfrm>
              <a:off x="1472" y="448"/>
              <a:ext cx="0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0" name="Line 26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54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1" name="Line 27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195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2" name="Line 28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89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3" name="Line 29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58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4" name="Line 30"/>
            <p:cNvSpPr>
              <a:spLocks noChangeShapeType="1"/>
            </p:cNvSpPr>
            <p:nvPr userDrawn="1"/>
          </p:nvSpPr>
          <p:spPr bwMode="gray">
            <a:xfrm>
              <a:off x="1515" y="462"/>
              <a:ext cx="4245" cy="130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5" name="Line 31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0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6" name="Line 3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833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7" name="Line 33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613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8" name="Line 34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438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9" name="Line 35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5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0" name="Line 36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3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1" name="Line 37"/>
            <p:cNvSpPr>
              <a:spLocks noChangeShapeType="1"/>
            </p:cNvSpPr>
            <p:nvPr userDrawn="1"/>
          </p:nvSpPr>
          <p:spPr bwMode="gray">
            <a:xfrm flipH="1">
              <a:off x="0" y="449"/>
              <a:ext cx="1474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2" name="Line 38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251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3" name="Line 39"/>
            <p:cNvSpPr>
              <a:spLocks noChangeShapeType="1"/>
            </p:cNvSpPr>
            <p:nvPr userDrawn="1"/>
          </p:nvSpPr>
          <p:spPr bwMode="gray">
            <a:xfrm flipH="1">
              <a:off x="0" y="462"/>
              <a:ext cx="1461" cy="346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4" name="Line 40"/>
            <p:cNvSpPr>
              <a:spLocks noChangeShapeType="1"/>
            </p:cNvSpPr>
            <p:nvPr userDrawn="1"/>
          </p:nvSpPr>
          <p:spPr bwMode="gray">
            <a:xfrm flipH="1">
              <a:off x="249" y="463"/>
              <a:ext cx="1215" cy="38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5" name="Line 41"/>
            <p:cNvSpPr>
              <a:spLocks noChangeShapeType="1"/>
            </p:cNvSpPr>
            <p:nvPr userDrawn="1"/>
          </p:nvSpPr>
          <p:spPr bwMode="gray">
            <a:xfrm flipH="1">
              <a:off x="657" y="472"/>
              <a:ext cx="808" cy="3848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6" name="Line 42"/>
            <p:cNvSpPr>
              <a:spLocks noChangeShapeType="1"/>
            </p:cNvSpPr>
            <p:nvPr userDrawn="1"/>
          </p:nvSpPr>
          <p:spPr bwMode="gray">
            <a:xfrm flipH="1">
              <a:off x="1066" y="463"/>
              <a:ext cx="404" cy="38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7" name="Line 43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1875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8" name="Line 44"/>
            <p:cNvSpPr>
              <a:spLocks noChangeShapeType="1"/>
            </p:cNvSpPr>
            <p:nvPr userDrawn="1"/>
          </p:nvSpPr>
          <p:spPr bwMode="gray">
            <a:xfrm flipH="1">
              <a:off x="0" y="466"/>
              <a:ext cx="1447" cy="132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9" name="Line 45"/>
            <p:cNvSpPr>
              <a:spLocks noChangeShapeType="1"/>
            </p:cNvSpPr>
            <p:nvPr userDrawn="1"/>
          </p:nvSpPr>
          <p:spPr bwMode="gray">
            <a:xfrm flipH="1">
              <a:off x="0" y="449"/>
              <a:ext cx="1474" cy="89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0" name="Line 46"/>
            <p:cNvSpPr>
              <a:spLocks noChangeShapeType="1"/>
            </p:cNvSpPr>
            <p:nvPr userDrawn="1"/>
          </p:nvSpPr>
          <p:spPr bwMode="gray">
            <a:xfrm flipH="1">
              <a:off x="0" y="471"/>
              <a:ext cx="1435" cy="50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1" name="Line 47"/>
            <p:cNvSpPr>
              <a:spLocks noChangeShapeType="1"/>
            </p:cNvSpPr>
            <p:nvPr userDrawn="1"/>
          </p:nvSpPr>
          <p:spPr bwMode="gray">
            <a:xfrm flipH="1">
              <a:off x="0" y="463"/>
              <a:ext cx="1464" cy="20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2" name="Line 48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12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073" name="Group 49"/>
            <p:cNvGrpSpPr>
              <a:grpSpLocks/>
            </p:cNvGrpSpPr>
            <p:nvPr userDrawn="1"/>
          </p:nvGrpSpPr>
          <p:grpSpPr bwMode="auto">
            <a:xfrm>
              <a:off x="0" y="2063"/>
              <a:ext cx="5760" cy="1220"/>
              <a:chOff x="235" y="2750"/>
              <a:chExt cx="5241" cy="699"/>
            </a:xfrm>
          </p:grpSpPr>
          <p:sp>
            <p:nvSpPr>
              <p:cNvPr id="1074" name="Line 50"/>
              <p:cNvSpPr>
                <a:spLocks noChangeShapeType="1"/>
              </p:cNvSpPr>
              <p:nvPr/>
            </p:nvSpPr>
            <p:spPr bwMode="gray">
              <a:xfrm>
                <a:off x="235" y="3449"/>
                <a:ext cx="5241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5" name="Line 51"/>
              <p:cNvSpPr>
                <a:spLocks noChangeShapeType="1"/>
              </p:cNvSpPr>
              <p:nvPr/>
            </p:nvSpPr>
            <p:spPr bwMode="gray">
              <a:xfrm>
                <a:off x="235" y="3191"/>
                <a:ext cx="5241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6" name="Line 52"/>
              <p:cNvSpPr>
                <a:spLocks noChangeShapeType="1"/>
              </p:cNvSpPr>
              <p:nvPr/>
            </p:nvSpPr>
            <p:spPr bwMode="gray">
              <a:xfrm>
                <a:off x="235" y="2958"/>
                <a:ext cx="5239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7" name="Line 53"/>
              <p:cNvSpPr>
                <a:spLocks noChangeShapeType="1"/>
              </p:cNvSpPr>
              <p:nvPr/>
            </p:nvSpPr>
            <p:spPr bwMode="gray">
              <a:xfrm>
                <a:off x="235" y="2750"/>
                <a:ext cx="5239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078" name="Line 54"/>
            <p:cNvSpPr>
              <a:spLocks noChangeShapeType="1"/>
            </p:cNvSpPr>
            <p:nvPr userDrawn="1"/>
          </p:nvSpPr>
          <p:spPr bwMode="gray">
            <a:xfrm>
              <a:off x="0" y="1753"/>
              <a:ext cx="576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9" name="Line 55"/>
            <p:cNvSpPr>
              <a:spLocks noChangeShapeType="1"/>
            </p:cNvSpPr>
            <p:nvPr userDrawn="1"/>
          </p:nvSpPr>
          <p:spPr bwMode="gray">
            <a:xfrm flipV="1">
              <a:off x="0" y="1455"/>
              <a:ext cx="5760" cy="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0" name="Line 56"/>
            <p:cNvSpPr>
              <a:spLocks noChangeShapeType="1"/>
            </p:cNvSpPr>
            <p:nvPr userDrawn="1"/>
          </p:nvSpPr>
          <p:spPr bwMode="gray">
            <a:xfrm>
              <a:off x="0" y="1182"/>
              <a:ext cx="5760" cy="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1" name="Line 57"/>
            <p:cNvSpPr>
              <a:spLocks noChangeShapeType="1"/>
            </p:cNvSpPr>
            <p:nvPr userDrawn="1"/>
          </p:nvSpPr>
          <p:spPr bwMode="gray">
            <a:xfrm>
              <a:off x="0" y="965"/>
              <a:ext cx="5734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2" name="Line 58"/>
            <p:cNvSpPr>
              <a:spLocks noChangeShapeType="1"/>
            </p:cNvSpPr>
            <p:nvPr userDrawn="1"/>
          </p:nvSpPr>
          <p:spPr bwMode="gray">
            <a:xfrm flipV="1">
              <a:off x="0" y="780"/>
              <a:ext cx="5760" cy="1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3" name="Line 59"/>
            <p:cNvSpPr>
              <a:spLocks noChangeShapeType="1"/>
            </p:cNvSpPr>
            <p:nvPr userDrawn="1"/>
          </p:nvSpPr>
          <p:spPr bwMode="gray">
            <a:xfrm>
              <a:off x="0" y="661"/>
              <a:ext cx="5760" cy="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4" name="Line 60"/>
            <p:cNvSpPr>
              <a:spLocks noChangeShapeType="1"/>
            </p:cNvSpPr>
            <p:nvPr userDrawn="1"/>
          </p:nvSpPr>
          <p:spPr bwMode="gray">
            <a:xfrm flipV="1">
              <a:off x="0" y="558"/>
              <a:ext cx="5760" cy="1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5" name="Line 61"/>
            <p:cNvSpPr>
              <a:spLocks noChangeShapeType="1"/>
            </p:cNvSpPr>
            <p:nvPr userDrawn="1"/>
          </p:nvSpPr>
          <p:spPr bwMode="gray">
            <a:xfrm>
              <a:off x="25" y="521"/>
              <a:ext cx="5735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6" name="Line 62"/>
            <p:cNvSpPr>
              <a:spLocks noChangeShapeType="1"/>
            </p:cNvSpPr>
            <p:nvPr userDrawn="1"/>
          </p:nvSpPr>
          <p:spPr bwMode="gray">
            <a:xfrm>
              <a:off x="0" y="482"/>
              <a:ext cx="576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87" name="Line 63"/>
          <p:cNvSpPr>
            <a:spLocks noChangeShapeType="1"/>
          </p:cNvSpPr>
          <p:nvPr/>
        </p:nvSpPr>
        <p:spPr bwMode="gray">
          <a:xfrm flipH="1">
            <a:off x="-12700" y="712788"/>
            <a:ext cx="2339975" cy="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8" name="Line 64"/>
          <p:cNvSpPr>
            <a:spLocks noChangeShapeType="1"/>
          </p:cNvSpPr>
          <p:nvPr/>
        </p:nvSpPr>
        <p:spPr bwMode="gray">
          <a:xfrm flipH="1">
            <a:off x="-12700" y="712788"/>
            <a:ext cx="2339975" cy="34925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9" name="Line 65"/>
          <p:cNvSpPr>
            <a:spLocks noChangeShapeType="1"/>
          </p:cNvSpPr>
          <p:nvPr/>
        </p:nvSpPr>
        <p:spPr bwMode="gray">
          <a:xfrm flipH="1">
            <a:off x="-12700" y="692150"/>
            <a:ext cx="2339975" cy="19685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90" name="Line 66"/>
          <p:cNvSpPr>
            <a:spLocks noChangeShapeType="1"/>
          </p:cNvSpPr>
          <p:nvPr/>
        </p:nvSpPr>
        <p:spPr bwMode="gray">
          <a:xfrm>
            <a:off x="-12700" y="765175"/>
            <a:ext cx="9144000" cy="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91" name="Freeform 67"/>
          <p:cNvSpPr>
            <a:spLocks/>
          </p:cNvSpPr>
          <p:nvPr/>
        </p:nvSpPr>
        <p:spPr bwMode="gray">
          <a:xfrm>
            <a:off x="-12700" y="0"/>
            <a:ext cx="9156700" cy="1600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88"/>
              </a:cxn>
              <a:cxn ang="0">
                <a:pos x="2008" y="492"/>
              </a:cxn>
              <a:cxn ang="0">
                <a:pos x="5768" y="1008"/>
              </a:cxn>
              <a:cxn ang="0">
                <a:pos x="5768" y="0"/>
              </a:cxn>
              <a:cxn ang="0">
                <a:pos x="0" y="0"/>
              </a:cxn>
            </a:cxnLst>
            <a:rect l="0" t="0" r="r" b="b"/>
            <a:pathLst>
              <a:path w="5768" h="1008">
                <a:moveTo>
                  <a:pt x="0" y="0"/>
                </a:moveTo>
                <a:lnTo>
                  <a:pt x="0" y="688"/>
                </a:lnTo>
                <a:cubicBezTo>
                  <a:pt x="72" y="682"/>
                  <a:pt x="776" y="535"/>
                  <a:pt x="2008" y="492"/>
                </a:cubicBezTo>
                <a:cubicBezTo>
                  <a:pt x="3240" y="449"/>
                  <a:pt x="4792" y="608"/>
                  <a:pt x="5768" y="1008"/>
                </a:cubicBezTo>
                <a:lnTo>
                  <a:pt x="5768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3529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92" name="Freeform 68"/>
          <p:cNvSpPr>
            <a:spLocks/>
          </p:cNvSpPr>
          <p:nvPr/>
        </p:nvSpPr>
        <p:spPr bwMode="gray">
          <a:xfrm>
            <a:off x="-12700" y="-12700"/>
            <a:ext cx="9156700" cy="1354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67"/>
              </a:cxn>
              <a:cxn ang="0">
                <a:pos x="2104" y="448"/>
              </a:cxn>
              <a:cxn ang="0">
                <a:pos x="5768" y="848"/>
              </a:cxn>
              <a:cxn ang="0">
                <a:pos x="5760" y="8"/>
              </a:cxn>
              <a:cxn ang="0">
                <a:pos x="0" y="0"/>
              </a:cxn>
            </a:cxnLst>
            <a:rect l="0" t="0" r="r" b="b"/>
            <a:pathLst>
              <a:path w="5768" h="848">
                <a:moveTo>
                  <a:pt x="0" y="0"/>
                </a:moveTo>
                <a:lnTo>
                  <a:pt x="0" y="767"/>
                </a:lnTo>
                <a:cubicBezTo>
                  <a:pt x="72" y="760"/>
                  <a:pt x="879" y="496"/>
                  <a:pt x="2104" y="448"/>
                </a:cubicBezTo>
                <a:cubicBezTo>
                  <a:pt x="3330" y="401"/>
                  <a:pt x="4792" y="472"/>
                  <a:pt x="5768" y="848"/>
                </a:cubicBezTo>
                <a:lnTo>
                  <a:pt x="5760" y="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093" name="Picture 69" descr="figure07_o copy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gray">
          <a:xfrm>
            <a:off x="600075" y="115888"/>
            <a:ext cx="1079500" cy="792162"/>
          </a:xfrm>
          <a:prstGeom prst="rect">
            <a:avLst/>
          </a:prstGeom>
          <a:noFill/>
        </p:spPr>
      </p:pic>
      <p:pic>
        <p:nvPicPr>
          <p:cNvPr id="1094" name="Picture 70" descr="figure07_b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gray">
          <a:xfrm>
            <a:off x="-12700" y="333375"/>
            <a:ext cx="1439863" cy="1203325"/>
          </a:xfrm>
          <a:prstGeom prst="rect">
            <a:avLst/>
          </a:prstGeom>
          <a:noFill/>
        </p:spPr>
      </p:pic>
      <p:pic>
        <p:nvPicPr>
          <p:cNvPr id="1095" name="Picture 71" descr="figure07_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gray">
          <a:xfrm>
            <a:off x="1174750" y="404813"/>
            <a:ext cx="649288" cy="542925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6288" y="1347788"/>
            <a:ext cx="7758112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AD955F7-EF6E-4EE5-9CE6-981241D6F2A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485900" y="209550"/>
            <a:ext cx="7391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8"/>
          <p:cNvSpPr>
            <a:spLocks noChangeArrowheads="1" noChangeShapeType="1" noTextEdit="1"/>
          </p:cNvSpPr>
          <p:nvPr/>
        </p:nvSpPr>
        <p:spPr bwMode="auto">
          <a:xfrm>
            <a:off x="0" y="500042"/>
            <a:ext cx="9144000" cy="2714644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ru-RU" sz="4000" b="1" dirty="0" smtClean="0">
                <a:ln>
                  <a:solidFill>
                    <a:srgbClr val="00990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ЭФФЕКТИВНОЕ ПРИМЕНЕНИЕ </a:t>
            </a:r>
          </a:p>
          <a:p>
            <a:pPr algn="ctr"/>
            <a:r>
              <a:rPr lang="ru-RU" sz="4000" b="1" dirty="0" smtClean="0">
                <a:ln>
                  <a:solidFill>
                    <a:srgbClr val="00990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НАБОРА ФУНКЦИЙ</a:t>
            </a:r>
          </a:p>
          <a:p>
            <a:pPr algn="ctr"/>
            <a:r>
              <a:rPr lang="ru-RU" sz="4000" b="1" dirty="0" smtClean="0">
                <a:ln>
                  <a:solidFill>
                    <a:srgbClr val="00990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ДОКУМЕНТ-КАМЕРЫ</a:t>
            </a:r>
          </a:p>
          <a:p>
            <a:pPr algn="ctr"/>
            <a:r>
              <a:rPr lang="ru-RU" sz="4000" b="1" dirty="0" smtClean="0">
                <a:ln>
                  <a:solidFill>
                    <a:srgbClr val="00990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В НАЧАЛЬНОЙ ШКОЛЕ</a:t>
            </a:r>
            <a:endParaRPr lang="ru-RU" sz="4000" dirty="0">
              <a:ln>
                <a:solidFill>
                  <a:srgbClr val="009900"/>
                </a:solidFill>
              </a:ln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214282" y="4143380"/>
            <a:ext cx="6215106" cy="1928826"/>
          </a:xfrm>
          <a:prstGeom prst="rect">
            <a:avLst/>
          </a:prstGeom>
          <a:noFill/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Учитель </a:t>
            </a:r>
            <a:r>
              <a:rPr lang="ru-RU" sz="32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начальных </a:t>
            </a:r>
            <a:r>
              <a:rPr lang="ru-RU" sz="32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классов</a:t>
            </a:r>
          </a:p>
          <a:p>
            <a:pPr algn="ctr"/>
            <a:r>
              <a:rPr lang="ru-RU" sz="32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ГБОУ СОШ № 621</a:t>
            </a:r>
            <a:endParaRPr lang="ru-RU" sz="32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ru-RU" sz="32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2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Шестовец</a:t>
            </a:r>
            <a:r>
              <a:rPr lang="ru-RU" sz="32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Мария Ивановна</a:t>
            </a:r>
          </a:p>
        </p:txBody>
      </p:sp>
    </p:spTree>
    <p:custDataLst>
      <p:tags r:id="rId1"/>
    </p:custDataLst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F137A10-04B2-4A84-B1AF-AB528F3C1D3C}" type="datetime1">
              <a:rPr lang="ru-RU" smtClean="0"/>
              <a:pPr>
                <a:defRPr/>
              </a:pPr>
              <a:t>05.02.2016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69510A-AD87-428F-BBDF-22A4E007D384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6147" name="Picture 3" descr="C:\Users\ПК\Desktop\доска\DSC010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555" y="-904"/>
            <a:ext cx="9144000" cy="6858904"/>
          </a:xfrm>
          <a:prstGeom prst="rect">
            <a:avLst/>
          </a:prstGeom>
          <a:noFill/>
        </p:spPr>
      </p:pic>
      <p:pic>
        <p:nvPicPr>
          <p:cNvPr id="2050" name="Picture 2" descr="C:\Users\ПК\Desktop\доска\DSC010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9501254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357166"/>
            <a:ext cx="868232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Работа в парах и в группах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К\Desktop\доска\DSC0103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0667"/>
            <a:ext cx="9144000" cy="59242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09550"/>
            <a:ext cx="8520142" cy="1219186"/>
          </a:xfrm>
        </p:spPr>
        <p:txBody>
          <a:bodyPr/>
          <a:lstStyle/>
          <a:p>
            <a:r>
              <a:rPr lang="ru-RU" sz="4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Развитие навыков </a:t>
            </a:r>
            <a:r>
              <a:rPr lang="ru-RU" sz="48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самооценивания</a:t>
            </a:r>
            <a:endParaRPr lang="ru-RU" sz="4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 smtClean="0">
              <a:solidFill>
                <a:srgbClr val="0000FF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7838" y="980728"/>
            <a:ext cx="8388322" cy="57547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387" y="1001897"/>
            <a:ext cx="8547773" cy="605467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391400" cy="563563"/>
          </a:xfrm>
        </p:spPr>
        <p:txBody>
          <a:bodyPr/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347788"/>
            <a:ext cx="4578350" cy="49149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Использование документ - камеры на уроках в начальной школе : </a:t>
            </a:r>
          </a:p>
          <a:p>
            <a:r>
              <a:rPr lang="ru-RU" dirty="0" smtClean="0"/>
              <a:t>Облегчает  работу учителя</a:t>
            </a:r>
          </a:p>
          <a:p>
            <a:r>
              <a:rPr lang="ru-RU" dirty="0" smtClean="0"/>
              <a:t> Упрощает  процесс подготовки к урокам</a:t>
            </a:r>
          </a:p>
          <a:p>
            <a:r>
              <a:rPr lang="ru-RU" dirty="0" smtClean="0"/>
              <a:t>Помогает  сделать процесс преподавания более наглядным и эффективным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Учащимся документ – камера позволяет:</a:t>
            </a:r>
          </a:p>
          <a:p>
            <a:r>
              <a:rPr lang="ru-RU" dirty="0" smtClean="0"/>
              <a:t>Почувствовать уверенность в своих силах</a:t>
            </a:r>
          </a:p>
          <a:p>
            <a:r>
              <a:rPr lang="ru-RU" dirty="0" smtClean="0"/>
              <a:t>Контролировать этапы  выполнения работы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7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75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25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25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WordArt 3"/>
          <p:cNvSpPr>
            <a:spLocks noChangeArrowheads="1" noChangeShapeType="1" noTextEdit="1"/>
          </p:cNvSpPr>
          <p:nvPr/>
        </p:nvSpPr>
        <p:spPr bwMode="gray">
          <a:xfrm>
            <a:off x="2928926" y="1214422"/>
            <a:ext cx="4802187" cy="8001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5400" b="1" kern="10" dirty="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dist="107763" dir="2700000" algn="ctr" rotWithShape="0">
                    <a:srgbClr val="B2B2B2">
                      <a:alpha val="50000"/>
                    </a:srgbClr>
                  </a:outerShdw>
                </a:effectLst>
                <a:latin typeface="Verdana"/>
              </a:rPr>
              <a:t>Спасибо!</a:t>
            </a:r>
          </a:p>
        </p:txBody>
      </p:sp>
      <p:pic>
        <p:nvPicPr>
          <p:cNvPr id="107526" name="Picture 6" descr="http://school9.dnepredu.com/uploads/editor/2993/100052/sitepage_104/banner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571744"/>
            <a:ext cx="5618503" cy="3362324"/>
          </a:xfrm>
          <a:prstGeom prst="hear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&amp;zcy;&amp;dcy;&amp;ocy;&amp;rcy;&amp;ocy;&amp;vcy;&amp;softcy;&amp;iecy; &amp;Zcy;&amp;acy;&amp;pcy;&amp;icy;&amp;scy;&amp;icy; &amp;scy; &amp;mcy;&amp;iecy;&amp;tcy;&amp;kcy;&amp;ocy;&amp;jcy; &amp;zcy;&amp;dcy;&amp;ocy;&amp;rcy;&amp;ocy;&amp;vcy;&amp;softcy;&amp;iecy; &amp;Pcy;&amp;ocy;&amp;dcy; &amp;vcy;&amp;ocy;&amp;dcy;&amp;ocy;&amp;jcy; :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1844824"/>
            <a:ext cx="7143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"Скажи мне, и я забуду.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Покажи мне, - я смогу запомнить.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Позволь мне это сделать самому,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 это станет моим навсегда".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Древняя мудрость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8201" name="Picture 9" descr="F:\уч.года\у.г\IMG_553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7" y="32973"/>
            <a:ext cx="914316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3116"/>
            <a:ext cx="78581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предназначена для получения, сохранения, визуализации на масштабном экране и трансляции в режиме реального времени изображений, полученных с нецифровых носителей информации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ПК\Desktop\доска\DSC010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96" y="809102"/>
            <a:ext cx="9070808" cy="571501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14414" y="714356"/>
            <a:ext cx="65399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Документ - камера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9001156" cy="1362075"/>
          </a:xfrm>
          <a:ln>
            <a:solidFill>
              <a:srgbClr val="009900"/>
            </a:solidFill>
          </a:ln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использование </a:t>
            </a:r>
            <a:br>
              <a:rPr lang="ru-RU" dirty="0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dirty="0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документ - камеры </a:t>
            </a:r>
            <a:br>
              <a:rPr lang="ru-RU" dirty="0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dirty="0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 учебном процессе позволяет: </a:t>
            </a:r>
            <a:r>
              <a:rPr lang="ru-RU" u="sng" dirty="0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u="sng" dirty="0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dirty="0"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14348" y="1928802"/>
            <a:ext cx="7780365" cy="4714908"/>
          </a:xfrm>
        </p:spPr>
        <p:txBody>
          <a:bodyPr/>
          <a:lstStyle/>
          <a:p>
            <a:r>
              <a:rPr lang="ru-RU" sz="2400" dirty="0" smtClean="0"/>
              <a:t> - </a:t>
            </a:r>
            <a:r>
              <a:rPr lang="ru-RU" sz="2400" b="1" dirty="0" smtClean="0"/>
              <a:t>создавать средства наглядности</a:t>
            </a:r>
          </a:p>
          <a:p>
            <a:r>
              <a:rPr lang="ru-RU" sz="2400" b="1" dirty="0" smtClean="0"/>
              <a:t> - получать и транслировать в режиме реального времени чёткое и резкое изображение практически любых объектов  </a:t>
            </a:r>
          </a:p>
          <a:p>
            <a:r>
              <a:rPr lang="ru-RU" sz="2400" b="1" dirty="0" smtClean="0"/>
              <a:t> - использовать практически на всех уроках</a:t>
            </a:r>
          </a:p>
          <a:p>
            <a:endParaRPr lang="ru-RU" sz="4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50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2428868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3600" b="1" i="0" strike="noStrike" normalizeH="0" baseline="0" dirty="0" smtClean="0">
              <a:ln w="11430"/>
              <a:solidFill>
                <a:schemeClr val="tx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ПК\Desktop\доска\DSC010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68589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-9853" y="214290"/>
            <a:ext cx="91832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абота над каллиграфией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F137A10-04B2-4A84-B1AF-AB528F3C1D3C}" type="datetime1">
              <a:rPr lang="ru-RU" smtClean="0"/>
              <a:pPr>
                <a:defRPr/>
              </a:pPr>
              <a:t>05.02.2016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69510A-AD87-428F-BBDF-22A4E007D384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3074" name="Picture 2" descr="C:\Users\ПК\Desktop\доска\DSC0102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55" y="116632"/>
            <a:ext cx="9144000" cy="688297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4786322"/>
            <a:ext cx="868232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</a:t>
            </a:r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роверка домашней работы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ПК\Desktop\доска\DSC0103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" y="116632"/>
            <a:ext cx="9142795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643174" y="214290"/>
            <a:ext cx="33825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Устный счёт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F137A10-04B2-4A84-B1AF-AB528F3C1D3C}" type="datetime1">
              <a:rPr lang="ru-RU" smtClean="0"/>
              <a:pPr>
                <a:defRPr/>
              </a:pPr>
              <a:t>05.02.2016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69510A-AD87-428F-BBDF-22A4E007D384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5122" name="Picture 2" descr="C:\Users\ПК\Desktop\доска\DSC0102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787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214290"/>
            <a:ext cx="86823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solidFill>
                    <a:srgbClr val="FFFFFF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Словарная работа</a:t>
            </a:r>
            <a:endParaRPr lang="ru-RU" sz="5400" b="1" cap="all" spc="0" dirty="0">
              <a:ln>
                <a:solidFill>
                  <a:srgbClr val="FFFFFF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ATIONKEY" val="YJI[MC"/>
  <p:tag name="RESPONSEDETAILS" val="&lt;NewDataSet&gt;&lt;xs:schema id=&quot;NewDataSet&quot; xmlns=&quot;&quot; xmlns:xs=&quot;http://www.w3.org/2001/XMLSchema&quot; xmlns:msdata=&quot;urn:schemas-microsoft-com:xml-msdata&quot;&gt;&lt;xs:element name=&quot;NewDataSet&quot; msdata:IsDataSet=&quot;true&quot; msdata:MainDataTable=&quot;ResponseDetails&quot; msdata:UseCurrentLocale=&quot;true&quot;&gt;&lt;xs:complexType&gt;&lt;xs:choice minOccurs=&quot;0&quot; maxOccurs=&quot;unbounded&quot;&gt;&lt;xs:element name=&quot;ResponseDetails&quot;&gt;&lt;xs:complexType&gt;&lt;xs:sequence&gt;&lt;xs:element name=&quot;Response_List_Id&quot; type=&quot;xs:string&quot; minOccurs=&quot;0&quot; /&gt;&lt;xs:element name=&quot;Activity_ID&quot; type=&quot;xs:string&quot; minOccurs=&quot;0&quot; /&gt;&lt;xs:element name=&quot;Response_List_Name&quot; type=&quot;xs:string&quot; minOccurs=&quot;0&quot; /&gt;&lt;xs:element name=&quot;Slide_Type&quot; type=&quot;xs:string&quot; minOccurs=&quot;0&quot; /&gt;&lt;xs:element name=&quot;Response_List&quot; type=&quot;xs:string&quot; minOccurs=&quot;0&quot; /&gt;&lt;/xs:sequence&gt;&lt;/xs:complexType&gt;&lt;/xs:element&gt;&lt;/xs:choice&gt;&lt;/xs:complexType&gt;&lt;/xs:element&gt;&lt;/xs:schema&gt;&lt;ResponseDetails&gt;&lt;Response_List_Id&gt;Default&lt;/Response_List_Id&gt;&lt;Activity_ID /&gt;&lt;Response_List_Name&gt;Default&lt;/Response_List_Name&gt;&lt;Slide_Type&gt;LikertScale&lt;/Slide_Type&gt;&lt;Response_List&gt;Strongly AgreeÜAgreeÜNeither Agree Nor DisagreeÜDisagreeÜStrongly Disagree&lt;/Response_List&gt;&lt;/ResponseDetails&gt;&lt;ResponseDetails&gt;&lt;Response_List_Id&gt;Custom1&lt;/Response_List_Id&gt;&lt;Activity_ID /&gt;&lt;Response_List_Name&gt;Custom1&lt;/Response_List_Name&gt;&lt;Slide_Type&gt;LikertScale&lt;/Slide_Type&gt;&lt;Response_List /&gt;&lt;/ResponseDetails&gt;&lt;ResponseDetails&gt;&lt;Response_List_Id&gt;Custom2&lt;/Response_List_Id&gt;&lt;Activity_ID /&gt;&lt;Response_List_Name&gt;Custom2&lt;/Response_List_Name&gt;&lt;Slide_Type&gt;LikertScale&lt;/Slide_Type&gt;&lt;Response_List /&gt;&lt;/ResponseDetails&gt;&lt;ResponseDetails&gt;&lt;Response_List_Id&gt;Custom3&lt;/Response_List_Id&gt;&lt;Activity_ID /&gt;&lt;Response_List_Name&gt;Custom3&lt;/Response_List_Name&gt;&lt;Slide_Type&gt;LikertScale&lt;/Slide_Type&gt;&lt;Response_List /&gt;&lt;/ResponseDetails&gt;&lt;ResponseDetails&gt;&lt;Response_List_Id&gt;Custom4&lt;/Response_List_Id&gt;&lt;Activity_ID /&gt;&lt;Response_List_Name&gt;Custom4&lt;/Response_List_Name&gt;&lt;Slide_Type&gt;LikertScale&lt;/Slide_Type&gt;&lt;Response_List /&gt;&lt;/ResponseDetails&gt;&lt;ResponseDetails&gt;&lt;Response_List_Id&gt;Custom5&lt;/Response_List_Id&gt;&lt;Activity_ID /&gt;&lt;Response_List_Name&gt;Custom5&lt;/Response_List_Name&gt;&lt;Slide_Type&gt;LikertScale&lt;/Slide_Type&gt;&lt;Response_List /&gt;&lt;/ResponseDetails&gt;&lt;ResponseDetails&gt;&lt;Response_List_Id&gt;Text&lt;/Response_List_Id&gt;&lt;Activity_ID /&gt;&lt;Response_List_Name&gt;Text (Essay)&lt;/Response_List_Name&gt;&lt;Slide_Type&gt;LikertScale&lt;/Slide_Type&gt;&lt;Response_List /&gt;&lt;/ResponseDetails&gt;&lt;/NewDataSet&gt;"/>
  <p:tag name="DEMOGRAPHICDETAILS" val="&lt;NewDataSet&gt;&lt;xs:schema id=&quot;NewDataSet&quot; xmlns=&quot;&quot; xmlns:xs=&quot;http://www.w3.org/2001/XMLSchema&quot; xmlns:msdata=&quot;urn:schemas-microsoft-com:xml-msdata&quot;&gt;&lt;xs:element name=&quot;NewDataSet&quot; msdata:IsDataSet=&quot;true&quot; msdata:MainDataTable=&quot;DemographicDetails&quot; msdata:UseCurrentLocale=&quot;true&quot;&gt;&lt;xs:complexType&gt;&lt;xs:choice minOccurs=&quot;0&quot; maxOccurs=&quot;unbounded&quot;&gt;&lt;xs:element name=&quot;DemographicDetails&quot;&gt;&lt;xs:complexType&gt;&lt;xs:sequence&gt;&lt;xs:element name=&quot;Demographic_Id&quot; type=&quot;xs:int&quot; minOccurs=&quot;0&quot; /&gt;&lt;xs:element name=&quot;Demographic_Value&quot; type=&quot;xs:string&quot; minOccurs=&quot;0&quot; /&gt;&lt;/xs:sequence&gt;&lt;/xs:complexType&gt;&lt;/xs:element&gt;&lt;/xs:choice&gt;&lt;/xs:complexType&gt;&lt;/xs:element&gt;&lt;/xs:schema&gt;&lt;DemographicDetails&gt;&lt;Demographic_Id&gt;1&lt;/Demographic_Id&gt;&lt;Demographic_Value&gt;Возраст&lt;/Demographic_Value&gt;&lt;/DemographicDetails&gt;&lt;DemographicDetails&gt;&lt;Demographic_Id&gt;2&lt;/Demographic_Id&gt;&lt;Demographic_Value&gt;Внешность&lt;/Demographic_Value&gt;&lt;/DemographicDetails&gt;&lt;DemographicDetails&gt;&lt;Demographic_Id&gt;3&lt;/Demographic_Id&gt;&lt;Demographic_Value&gt;Пол&lt;/Demographic_Value&gt;&lt;/DemographicDetails&gt;&lt;DemographicDetails&gt;&lt;Demographic_Id&gt;4&lt;/Demographic_Id&gt;&lt;Demographic_Value&gt;Язык&lt;/Demographic_Value&gt;&lt;/DemographicDetails&gt;&lt;DemographicDetails&gt;&lt;Demographic_Id&gt;5&lt;/Demographic_Id&gt;&lt;Demographic_Value&gt;Семейное положение&lt;/Demographic_Value&gt;&lt;/DemographicDetails&gt;&lt;DemographicDetails&gt;&lt;Demographic_Id&gt;6&lt;/Demographic_Id&gt;&lt;Demographic_Value&gt;Национальность&lt;/Demographic_Value&gt;&lt;/DemographicDetails&gt;&lt;DemographicDetails&gt;&lt;Demographic_Id&gt;7&lt;/Demographic_Id&gt;&lt;Demographic_Value&gt;оккупация&lt;/Demographic_Value&gt;&lt;/DemographicDetails&gt;&lt;DemographicDetails&gt;&lt;Demographic_Id&gt;8&lt;/Demographic_Id&gt;&lt;Demographic_Value&gt;религия&lt;/Demographic_Value&gt;&lt;/DemographicDetails&gt;&lt;/NewDataSet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PONSE_TIM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RKS" val="0"/>
  <p:tag name="RESPONSE_TIME" val="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PONSE_TIME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PONSE_TIME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PONSE_TIME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PONSE_TIME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PONSE_TIME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PONSE_TIME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PONSE_TIME" val="0"/>
</p:tagLst>
</file>

<file path=ppt/theme/theme1.xml><?xml version="1.0" encoding="utf-8"?>
<a:theme xmlns:a="http://schemas.openxmlformats.org/drawingml/2006/main" name="Мир 3D">
  <a:themeElements>
    <a:clrScheme name="Другая 1">
      <a:dk1>
        <a:srgbClr val="335338"/>
      </a:dk1>
      <a:lt1>
        <a:srgbClr val="D7E4BE"/>
      </a:lt1>
      <a:dk2>
        <a:srgbClr val="000066"/>
      </a:dk2>
      <a:lt2>
        <a:srgbClr val="B2B2B2"/>
      </a:lt2>
      <a:accent1>
        <a:srgbClr val="2F86B1"/>
      </a:accent1>
      <a:accent2>
        <a:srgbClr val="D2761A"/>
      </a:accent2>
      <a:accent3>
        <a:srgbClr val="E8EFDB"/>
      </a:accent3>
      <a:accent4>
        <a:srgbClr val="2A462E"/>
      </a:accent4>
      <a:accent5>
        <a:srgbClr val="ADC3D5"/>
      </a:accent5>
      <a:accent6>
        <a:srgbClr val="BE6A16"/>
      </a:accent6>
      <a:hlink>
        <a:srgbClr val="368463"/>
      </a:hlink>
      <a:folHlink>
        <a:srgbClr val="0A0A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101gl 1">
        <a:dk1>
          <a:srgbClr val="1A3E86"/>
        </a:dk1>
        <a:lt1>
          <a:srgbClr val="C1CFDD"/>
        </a:lt1>
        <a:dk2>
          <a:srgbClr val="000000"/>
        </a:dk2>
        <a:lt2>
          <a:srgbClr val="B2B2B2"/>
        </a:lt2>
        <a:accent1>
          <a:srgbClr val="4AAAC0"/>
        </a:accent1>
        <a:accent2>
          <a:srgbClr val="6600FF"/>
        </a:accent2>
        <a:accent3>
          <a:srgbClr val="DDE4EB"/>
        </a:accent3>
        <a:accent4>
          <a:srgbClr val="143472"/>
        </a:accent4>
        <a:accent5>
          <a:srgbClr val="B1D2DC"/>
        </a:accent5>
        <a:accent6>
          <a:srgbClr val="5C00E7"/>
        </a:accent6>
        <a:hlink>
          <a:srgbClr val="0066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01gl 2">
        <a:dk1>
          <a:srgbClr val="2B166E"/>
        </a:dk1>
        <a:lt1>
          <a:srgbClr val="AADBFC"/>
        </a:lt1>
        <a:dk2>
          <a:srgbClr val="003366"/>
        </a:dk2>
        <a:lt2>
          <a:srgbClr val="B2B2B2"/>
        </a:lt2>
        <a:accent1>
          <a:srgbClr val="19B17B"/>
        </a:accent1>
        <a:accent2>
          <a:srgbClr val="E57B1B"/>
        </a:accent2>
        <a:accent3>
          <a:srgbClr val="D2EAFD"/>
        </a:accent3>
        <a:accent4>
          <a:srgbClr val="23115D"/>
        </a:accent4>
        <a:accent5>
          <a:srgbClr val="ABD5BF"/>
        </a:accent5>
        <a:accent6>
          <a:srgbClr val="CF6F17"/>
        </a:accent6>
        <a:hlink>
          <a:srgbClr val="0066CC"/>
        </a:hlink>
        <a:folHlink>
          <a:srgbClr val="8C71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01gl 3">
        <a:dk1>
          <a:srgbClr val="335338"/>
        </a:dk1>
        <a:lt1>
          <a:srgbClr val="D7E4BE"/>
        </a:lt1>
        <a:dk2>
          <a:srgbClr val="000066"/>
        </a:dk2>
        <a:lt2>
          <a:srgbClr val="B2B2B2"/>
        </a:lt2>
        <a:accent1>
          <a:srgbClr val="2F86B1"/>
        </a:accent1>
        <a:accent2>
          <a:srgbClr val="D2761A"/>
        </a:accent2>
        <a:accent3>
          <a:srgbClr val="E8EFDB"/>
        </a:accent3>
        <a:accent4>
          <a:srgbClr val="2A462E"/>
        </a:accent4>
        <a:accent5>
          <a:srgbClr val="ADC3D5"/>
        </a:accent5>
        <a:accent6>
          <a:srgbClr val="BE6A16"/>
        </a:accent6>
        <a:hlink>
          <a:srgbClr val="368463"/>
        </a:hlink>
        <a:folHlink>
          <a:srgbClr val="481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Мир 3D</Template>
  <TotalTime>735</TotalTime>
  <Words>148</Words>
  <Application>Microsoft Office PowerPoint</Application>
  <PresentationFormat>Экран (4:3)</PresentationFormat>
  <Paragraphs>35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맑은 고딕</vt:lpstr>
      <vt:lpstr>Arial</vt:lpstr>
      <vt:lpstr>Calibri</vt:lpstr>
      <vt:lpstr>Times New Roman</vt:lpstr>
      <vt:lpstr>Verdana</vt:lpstr>
      <vt:lpstr>Wingdings</vt:lpstr>
      <vt:lpstr>Мир 3D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использование  документ - камеры  в учебном процессе позволяет: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Развитие навыков самооценивания</vt:lpstr>
      <vt:lpstr>Презентация PowerPoint</vt:lpstr>
      <vt:lpstr>Вывод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Виктория</dc:creator>
  <cp:lastModifiedBy>User</cp:lastModifiedBy>
  <cp:revision>80</cp:revision>
  <dcterms:created xsi:type="dcterms:W3CDTF">2013-03-11T17:37:49Z</dcterms:created>
  <dcterms:modified xsi:type="dcterms:W3CDTF">2016-02-05T09:09:00Z</dcterms:modified>
</cp:coreProperties>
</file>