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7" r:id="rId6"/>
    <p:sldId id="266" r:id="rId7"/>
    <p:sldId id="302" r:id="rId8"/>
    <p:sldId id="269" r:id="rId9"/>
    <p:sldId id="305" r:id="rId10"/>
    <p:sldId id="270" r:id="rId11"/>
    <p:sldId id="271" r:id="rId12"/>
    <p:sldId id="296" r:id="rId13"/>
    <p:sldId id="297" r:id="rId14"/>
    <p:sldId id="298" r:id="rId15"/>
    <p:sldId id="300" r:id="rId16"/>
    <p:sldId id="272" r:id="rId17"/>
    <p:sldId id="295" r:id="rId18"/>
    <p:sldId id="262" r:id="rId19"/>
    <p:sldId id="29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63" autoAdjust="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43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EECE2-8E46-4E80-9B50-185B4DF06C68}" type="datetimeFigureOut">
              <a:rPr lang="ru-RU"/>
              <a:pPr>
                <a:defRPr/>
              </a:pPr>
              <a:t>06.02.2016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7D8FCC-8FB8-4B2D-9668-C70B803B96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773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F88A-8629-4DF7-A2D9-5A5B0817BD36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074B-4706-4271-85E0-CD6B202F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A209-B208-4504-9945-DC6F9DE30554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8A51-1195-4C21-824F-02A3754EC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BD60-2E95-42CF-92D4-8056C5DDF351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013B-27B1-4FEC-8B90-ED6DE050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BABC-75B7-4ECE-8F8A-C88208A15C79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2BB1-7945-49F2-A027-263E2EF9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BD1F-E709-4951-915F-14185F81A85D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A95D-FE46-4C2F-BD18-23F2FA459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CB28-754C-4E0F-9DDD-098484432446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718E-156D-43F0-98CB-977F0BA43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0AE6-315D-471D-BAA4-069FA055F435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5462-3AD4-4BE7-A533-4E7A8B9FF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07E8-BE6B-4D5B-97BC-A915F4B5E16F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C35B-77D8-477E-95EE-4E49C1B8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D0F4-1222-4E15-BAF4-4E1C2258F58B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F0D6-BA68-4990-B6B2-495D86701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3A32-0BBD-4254-BA72-A2A9E9756167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FD5C-E4F6-4946-8D98-49CDBDC7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0D6-0C53-4B80-AE95-9D56B8F4400E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99B6-994F-42A0-95B4-C2E62A608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C0CB-7702-47A1-AE55-2CA4FBE94099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5703-F67F-47A4-9C0A-D7FDAF04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EB3DA-F70F-442A-A9E6-141232F94AEA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50F1C-71BF-49C3-BF57-0BB971335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19" r:id="rId4"/>
    <p:sldLayoutId id="2147484018" r:id="rId5"/>
    <p:sldLayoutId id="2147484017" r:id="rId6"/>
    <p:sldLayoutId id="2147484016" r:id="rId7"/>
    <p:sldLayoutId id="2147484015" r:id="rId8"/>
    <p:sldLayoutId id="2147484014" r:id="rId9"/>
    <p:sldLayoutId id="2147484013" r:id="rId10"/>
    <p:sldLayoutId id="2147484012" r:id="rId11"/>
    <p:sldLayoutId id="214748401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41;&#1077;&#1079;&#1099;&#1084;&#1103;&#1085;&#1085;&#1099;&#1081;%203.flipchar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2222.xls"/><Relationship Id="rId3" Type="http://schemas.openxmlformats.org/officeDocument/2006/relationships/image" Target="../media/image26.jpeg"/><Relationship Id="rId7" Type="http://schemas.openxmlformats.org/officeDocument/2006/relationships/oleObject" Target="../embeddings/Microsoft_Excel_97-2003_Worksheet111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4"/>
          <p:cNvSpPr>
            <a:spLocks noGrp="1"/>
          </p:cNvSpPr>
          <p:nvPr>
            <p:ph type="subTitle" idx="1"/>
          </p:nvPr>
        </p:nvSpPr>
        <p:spPr>
          <a:xfrm>
            <a:off x="971550" y="2708275"/>
            <a:ext cx="4784725" cy="19923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Учитель начальных классов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МОУ СОШ № 4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 «Центр образования» </a:t>
            </a:r>
          </a:p>
        </p:txBody>
      </p:sp>
      <p:pic>
        <p:nvPicPr>
          <p:cNvPr id="15362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24525" y="1773238"/>
            <a:ext cx="3021013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Базина</a:t>
            </a: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Олеся</a:t>
            </a: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 Витальевна</a:t>
            </a:r>
            <a:endParaRPr lang="ru-RU" sz="2800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3"/>
          <p:cNvSpPr>
            <a:spLocks noGrp="1"/>
          </p:cNvSpPr>
          <p:nvPr>
            <p:ph type="body" idx="4294967295"/>
          </p:nvPr>
        </p:nvSpPr>
        <p:spPr>
          <a:xfrm>
            <a:off x="684213" y="2060575"/>
            <a:ext cx="7993062" cy="4392613"/>
          </a:xfrm>
        </p:spPr>
        <p:txBody>
          <a:bodyPr/>
          <a:lstStyle/>
          <a:p>
            <a:pPr marL="346075" indent="-346075" eaLnBrk="1" hangingPunct="1">
              <a:lnSpc>
                <a:spcPct val="250000"/>
              </a:lnSpc>
            </a:pPr>
            <a:r>
              <a:rPr lang="ru-RU" smtClean="0">
                <a:latin typeface="Arial" charset="0"/>
                <a:cs typeface="Arial" charset="0"/>
              </a:rPr>
              <a:t> «Губы»</a:t>
            </a:r>
          </a:p>
          <a:p>
            <a:pPr marL="346075" indent="-346075" eaLnBrk="1" hangingPunct="1">
              <a:lnSpc>
                <a:spcPct val="250000"/>
              </a:lnSpc>
            </a:pPr>
            <a:r>
              <a:rPr lang="ru-RU" smtClean="0">
                <a:latin typeface="Arial" charset="0"/>
                <a:cs typeface="Arial" charset="0"/>
              </a:rPr>
              <a:t> «Угадай»</a:t>
            </a:r>
          </a:p>
          <a:p>
            <a:pPr marL="346075" indent="-346075" eaLnBrk="1" hangingPunct="1">
              <a:lnSpc>
                <a:spcPct val="250000"/>
              </a:lnSpc>
            </a:pPr>
            <a:r>
              <a:rPr lang="ru-RU" smtClean="0">
                <a:latin typeface="Arial" charset="0"/>
                <a:cs typeface="Arial" charset="0"/>
              </a:rPr>
              <a:t> «Финиш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Упражнения на  скорость чтения</a:t>
            </a:r>
            <a:endParaRPr lang="ru-RU" sz="4400" b="1" dirty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http://www.gifgratis.net/smiley/emotion/26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940" y="1868876"/>
            <a:ext cx="864095" cy="1440160"/>
          </a:xfrm>
          <a:prstGeom prst="rect">
            <a:avLst/>
          </a:prstGeom>
          <a:noFill/>
        </p:spPr>
      </p:pic>
      <p:pic>
        <p:nvPicPr>
          <p:cNvPr id="37890" name="Picture 2" descr="http://niklobanov.com/blog/wp-content/uploads/2010/01/mlm-1000_finis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00" y="4897257"/>
            <a:ext cx="2310262" cy="172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ts4.mm.bing.net/th?&amp;id=HN.608040405748747835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67608"/>
            <a:ext cx="16668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55650" y="1844675"/>
            <a:ext cx="7954963" cy="4392613"/>
          </a:xfrm>
        </p:spPr>
        <p:txBody>
          <a:bodyPr rtlCol="0">
            <a:normAutofit lnSpcReduction="10000"/>
          </a:bodyPr>
          <a:lstStyle/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Многократное чтение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Жужжащее чтение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вслух по «цепочке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Комментированное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Чтение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диктором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Чтение в паре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товарищем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Чтение с отрывом взгляда 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текста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Чтение молча, и др.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Упражнения на отработку навыка чтения</a:t>
            </a:r>
            <a:endParaRPr lang="ru-RU" sz="2800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6350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rgbClr val="6600CC"/>
                </a:solidFill>
              </a:rPr>
              <a:t/>
            </a:r>
            <a:br>
              <a:rPr lang="ru-RU" b="1" smtClean="0">
                <a:solidFill>
                  <a:srgbClr val="6600CC"/>
                </a:solidFill>
              </a:rPr>
            </a:br>
            <a:r>
              <a:rPr lang="ru-RU" b="1" smtClean="0">
                <a:solidFill>
                  <a:srgbClr val="6600CC"/>
                </a:solidFill>
              </a:rPr>
              <a:t>Выполнение исследовательских заданий</a:t>
            </a:r>
            <a:r>
              <a:rPr lang="ru-RU" sz="4000" b="1" smtClean="0">
                <a:solidFill>
                  <a:srgbClr val="6600CC"/>
                </a:solidFill>
              </a:rPr>
              <a:t/>
            </a:r>
            <a:br>
              <a:rPr lang="ru-RU" sz="4000" b="1" smtClean="0">
                <a:solidFill>
                  <a:srgbClr val="6600CC"/>
                </a:solidFill>
              </a:rPr>
            </a:br>
            <a:endParaRPr lang="ru-RU" sz="2000" b="1" smtClean="0">
              <a:solidFill>
                <a:srgbClr val="FF0000"/>
              </a:solidFill>
            </a:endParaRP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ph idx="4294967295"/>
          </p:nvPr>
        </p:nvGraphicFramePr>
        <p:xfrm>
          <a:off x="179388" y="1412875"/>
          <a:ext cx="8748712" cy="5184081"/>
        </p:xfrm>
        <a:graphic>
          <a:graphicData uri="http://schemas.openxmlformats.org/drawingml/2006/table">
            <a:tbl>
              <a:tblPr/>
              <a:tblGrid>
                <a:gridCol w="4375150"/>
                <a:gridCol w="4373562"/>
              </a:tblGrid>
              <a:tr h="51840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 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а д а н и 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Прочитайте  эпизод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…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Ответьте на следующие вопросы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…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Найдите доказательства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тексте на поставленные вопросы.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Найдите слова и выражения, с помощью которых автор описывает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…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Сформулируйте вывод и приведите доказательства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 2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а д а н и 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Перечитайте текст и найдите эпизоды-описания в рассказе.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Ответьте на вопросы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Найдите доказательства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в тексте на поставленные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вопросы.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Сделайте вывод о том,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для чего автор вставляет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в рассказ эпизоды описательного характера. Приведите доказательства.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18487" cy="52895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200" i="1" smtClean="0"/>
              <a:t>      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6600CC"/>
                </a:solidFill>
              </a:rPr>
              <a:t>№1</a:t>
            </a:r>
            <a:endParaRPr lang="ru-RU" sz="2400" b="1" i="1" smtClean="0">
              <a:solidFill>
                <a:srgbClr val="6600CC"/>
              </a:solidFill>
              <a:latin typeface="Arial" charset="0"/>
              <a:cs typeface="Arial" charset="0"/>
            </a:endParaRP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6600CC"/>
                </a:solidFill>
                <a:latin typeface="Arial" charset="0"/>
                <a:cs typeface="Arial" charset="0"/>
              </a:rPr>
              <a:t>Прочитай скороговорку, обращая внимание 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6600CC"/>
                </a:solidFill>
                <a:latin typeface="Arial" charset="0"/>
                <a:cs typeface="Arial" charset="0"/>
              </a:rPr>
              <a:t>на подчёркнутые буквы </a:t>
            </a:r>
            <a:endParaRPr lang="ru-RU" sz="2400" b="1" u="sng" smtClean="0">
              <a:solidFill>
                <a:srgbClr val="66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  У</a:t>
            </a:r>
            <a:r>
              <a:rPr lang="ru-RU" sz="2400" smtClean="0">
                <a:latin typeface="Arial" charset="0"/>
                <a:cs typeface="Arial" charset="0"/>
              </a:rPr>
              <a:t>меле</a:t>
            </a:r>
            <a:r>
              <a:rPr lang="ru-RU" sz="2400" b="1" u="sng" smtClean="0">
                <a:latin typeface="Arial" charset="0"/>
                <a:cs typeface="Arial" charset="0"/>
              </a:rPr>
              <a:t>зай</a:t>
            </a:r>
            <a:r>
              <a:rPr lang="ru-RU" sz="2400" smtClean="0">
                <a:latin typeface="Arial" charset="0"/>
                <a:cs typeface="Arial" charset="0"/>
              </a:rPr>
              <a:t>пенол</a:t>
            </a:r>
            <a:r>
              <a:rPr lang="ru-RU" sz="2400" b="1" u="sng" smtClean="0">
                <a:latin typeface="Arial" charset="0"/>
                <a:cs typeface="Arial" charset="0"/>
              </a:rPr>
              <a:t>ки</a:t>
            </a:r>
            <a:r>
              <a:rPr lang="ru-RU" sz="2400" smtClean="0">
                <a:latin typeface="Arial" charset="0"/>
                <a:cs typeface="Arial" charset="0"/>
              </a:rPr>
              <a:t>жгшорп</a:t>
            </a:r>
            <a:r>
              <a:rPr lang="ru-RU" sz="2400" b="1" u="sng" smtClean="0">
                <a:latin typeface="Arial" charset="0"/>
                <a:cs typeface="Arial" charset="0"/>
              </a:rPr>
              <a:t>Бу</a:t>
            </a:r>
            <a:r>
              <a:rPr lang="ru-RU" sz="2400" smtClean="0">
                <a:latin typeface="Arial" charset="0"/>
                <a:cs typeface="Arial" charset="0"/>
              </a:rPr>
              <a:t>рое</a:t>
            </a:r>
            <a:r>
              <a:rPr lang="ru-RU" sz="2400" b="1" u="sng" smtClean="0">
                <a:latin typeface="Arial" charset="0"/>
                <a:cs typeface="Arial" charset="0"/>
              </a:rPr>
              <a:t>бы</a:t>
            </a:r>
            <a:r>
              <a:rPr lang="ru-RU" sz="2400" smtClean="0">
                <a:latin typeface="Arial" charset="0"/>
                <a:cs typeface="Arial" charset="0"/>
              </a:rPr>
              <a:t>про</a:t>
            </a:r>
            <a:r>
              <a:rPr lang="ru-RU" sz="2400" b="1" u="sng" smtClean="0">
                <a:latin typeface="Arial" charset="0"/>
                <a:cs typeface="Arial" charset="0"/>
              </a:rPr>
              <a:t>за</a:t>
            </a:r>
            <a:r>
              <a:rPr lang="ru-RU" sz="2400" smtClean="0">
                <a:latin typeface="Arial" charset="0"/>
                <a:cs typeface="Arial" charset="0"/>
              </a:rPr>
              <a:t>вук</a:t>
            </a:r>
            <a:r>
              <a:rPr lang="ru-RU" sz="2400" b="1" u="sng" smtClean="0">
                <a:latin typeface="Arial" charset="0"/>
                <a:cs typeface="Arial" charset="0"/>
              </a:rPr>
              <a:t>бо</a:t>
            </a:r>
            <a:r>
              <a:rPr lang="ru-RU" sz="2400" smtClean="0">
                <a:latin typeface="Arial" charset="0"/>
                <a:cs typeface="Arial" charset="0"/>
              </a:rPr>
              <a:t>дрое</a:t>
            </a:r>
            <a:r>
              <a:rPr lang="ru-RU" sz="2400" b="1" u="sng" smtClean="0">
                <a:latin typeface="Arial" charset="0"/>
                <a:cs typeface="Arial" charset="0"/>
              </a:rPr>
              <a:t>ле</a:t>
            </a:r>
            <a:r>
              <a:rPr lang="ru-RU" sz="2400" smtClean="0">
                <a:latin typeface="Arial" charset="0"/>
                <a:cs typeface="Arial" charset="0"/>
              </a:rPr>
              <a:t>доапр</a:t>
            </a:r>
            <a:r>
              <a:rPr lang="ru-RU" sz="2400" b="1" u="sng" smtClean="0">
                <a:latin typeface="Arial" charset="0"/>
                <a:cs typeface="Arial" charset="0"/>
              </a:rPr>
              <a:t>ли</a:t>
            </a:r>
            <a:r>
              <a:rPr lang="ru-RU" sz="2400" smtClean="0">
                <a:latin typeface="Arial" charset="0"/>
                <a:cs typeface="Arial" charset="0"/>
              </a:rPr>
              <a:t>дломис</a:t>
            </a:r>
            <a:r>
              <a:rPr lang="ru-RU" sz="2400" b="1" u="sng" smtClean="0">
                <a:latin typeface="Arial" charset="0"/>
                <a:cs typeface="Arial" charset="0"/>
              </a:rPr>
              <a:t>зу</a:t>
            </a:r>
            <a:r>
              <a:rPr lang="ru-RU" sz="2400" smtClean="0">
                <a:latin typeface="Arial" charset="0"/>
                <a:cs typeface="Arial" charset="0"/>
              </a:rPr>
              <a:t>олейж</a:t>
            </a:r>
            <a:r>
              <a:rPr lang="ru-RU" sz="2400" b="1" u="sng" smtClean="0">
                <a:latin typeface="Arial" charset="0"/>
                <a:cs typeface="Arial" charset="0"/>
              </a:rPr>
              <a:t>бы</a:t>
            </a:r>
            <a:r>
              <a:rPr lang="ru-RU" sz="2400" smtClean="0">
                <a:latin typeface="Arial" charset="0"/>
                <a:cs typeface="Arial" charset="0"/>
              </a:rPr>
              <a:t>жбю.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400" b="1" i="1" smtClean="0">
              <a:solidFill>
                <a:srgbClr val="66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6600CC"/>
                </a:solidFill>
                <a:latin typeface="Arial" charset="0"/>
                <a:cs typeface="Arial" charset="0"/>
              </a:rPr>
              <a:t>№2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      </a:t>
            </a:r>
            <a:r>
              <a:rPr lang="ru-RU" sz="2400" b="1" i="1" smtClean="0">
                <a:solidFill>
                  <a:srgbClr val="6600CC"/>
                </a:solidFill>
                <a:latin typeface="Arial" charset="0"/>
                <a:cs typeface="Arial" charset="0"/>
              </a:rPr>
              <a:t>Прочитай предложение с разной интонацией</a:t>
            </a:r>
            <a:endParaRPr lang="ru-RU" sz="2400" b="1" u="sng" smtClean="0">
              <a:solidFill>
                <a:srgbClr val="66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Солнце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светит</a:t>
            </a:r>
            <a:r>
              <a:rPr lang="ru-RU" sz="2400" b="1" smtClean="0">
                <a:latin typeface="Arial" charset="0"/>
                <a:cs typeface="Arial" charset="0"/>
              </a:rPr>
              <a:t>, </a:t>
            </a:r>
            <a:r>
              <a:rPr lang="ru-RU" sz="2400" b="1" u="sng" smtClean="0">
                <a:latin typeface="Arial" charset="0"/>
                <a:cs typeface="Arial" charset="0"/>
              </a:rPr>
              <a:t>солнце</a:t>
            </a:r>
            <a:r>
              <a:rPr lang="ru-RU" sz="2400" smtClean="0">
                <a:latin typeface="Arial" charset="0"/>
                <a:cs typeface="Arial" charset="0"/>
              </a:rPr>
              <a:t> сияет</a:t>
            </a:r>
            <a:r>
              <a:rPr lang="ru-RU" sz="2400" b="1" smtClean="0">
                <a:latin typeface="Arial" charset="0"/>
                <a:cs typeface="Arial" charset="0"/>
              </a:rPr>
              <a:t> – </a:t>
            </a:r>
            <a:r>
              <a:rPr lang="ru-RU" sz="2400" smtClean="0">
                <a:latin typeface="Arial" charset="0"/>
                <a:cs typeface="Arial" charset="0"/>
              </a:rPr>
              <a:t>вся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b="1" u="sng" smtClean="0">
                <a:latin typeface="Arial" charset="0"/>
                <a:cs typeface="Arial" charset="0"/>
              </a:rPr>
              <a:t>природа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оживает</a:t>
            </a:r>
            <a:r>
              <a:rPr lang="ru-RU" sz="2400" b="1" smtClean="0">
                <a:latin typeface="Arial" charset="0"/>
                <a:cs typeface="Arial" charset="0"/>
              </a:rPr>
              <a:t>.</a:t>
            </a:r>
            <a:endParaRPr lang="ru-RU" sz="2400" b="1" u="sng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Солнце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светит</a:t>
            </a:r>
            <a:r>
              <a:rPr lang="ru-RU" sz="2400" b="1" smtClean="0">
                <a:latin typeface="Arial" charset="0"/>
                <a:cs typeface="Arial" charset="0"/>
              </a:rPr>
              <a:t>, </a:t>
            </a:r>
            <a:r>
              <a:rPr lang="ru-RU" sz="2400" b="1" u="sng" smtClean="0">
                <a:latin typeface="Arial" charset="0"/>
                <a:cs typeface="Arial" charset="0"/>
              </a:rPr>
              <a:t>солнце</a:t>
            </a:r>
            <a:r>
              <a:rPr lang="ru-RU" sz="2400" smtClean="0">
                <a:latin typeface="Arial" charset="0"/>
                <a:cs typeface="Arial" charset="0"/>
              </a:rPr>
              <a:t> сияет</a:t>
            </a:r>
            <a:r>
              <a:rPr lang="ru-RU" sz="2400" b="1" smtClean="0">
                <a:latin typeface="Arial" charset="0"/>
                <a:cs typeface="Arial" charset="0"/>
              </a:rPr>
              <a:t> – </a:t>
            </a:r>
            <a:r>
              <a:rPr lang="ru-RU" sz="2400" b="1" u="sng" smtClean="0">
                <a:latin typeface="Arial" charset="0"/>
                <a:cs typeface="Arial" charset="0"/>
              </a:rPr>
              <a:t>вся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природа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оживает</a:t>
            </a:r>
            <a:r>
              <a:rPr lang="ru-RU" sz="2400" b="1" smtClean="0">
                <a:latin typeface="Arial" charset="0"/>
                <a:cs typeface="Arial" charset="0"/>
              </a:rPr>
              <a:t>.</a:t>
            </a:r>
            <a:endParaRPr lang="ru-RU" sz="240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Солнце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b="1" u="sng" smtClean="0">
                <a:latin typeface="Arial" charset="0"/>
                <a:cs typeface="Arial" charset="0"/>
              </a:rPr>
              <a:t>светит</a:t>
            </a:r>
            <a:r>
              <a:rPr lang="ru-RU" sz="2400" b="1" smtClean="0">
                <a:latin typeface="Arial" charset="0"/>
                <a:cs typeface="Arial" charset="0"/>
              </a:rPr>
              <a:t>,</a:t>
            </a:r>
            <a:r>
              <a:rPr lang="ru-RU" sz="2400" smtClean="0">
                <a:latin typeface="Arial" charset="0"/>
                <a:cs typeface="Arial" charset="0"/>
              </a:rPr>
              <a:t> солнце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b="1" u="sng" smtClean="0">
                <a:latin typeface="Arial" charset="0"/>
                <a:cs typeface="Arial" charset="0"/>
              </a:rPr>
              <a:t>сияет</a:t>
            </a:r>
            <a:r>
              <a:rPr lang="ru-RU" sz="2400" b="1" smtClean="0">
                <a:latin typeface="Arial" charset="0"/>
                <a:cs typeface="Arial" charset="0"/>
              </a:rPr>
              <a:t> – </a:t>
            </a:r>
            <a:r>
              <a:rPr lang="ru-RU" sz="2400" smtClean="0">
                <a:latin typeface="Arial" charset="0"/>
                <a:cs typeface="Arial" charset="0"/>
              </a:rPr>
              <a:t>вся природа</a:t>
            </a:r>
            <a:r>
              <a:rPr lang="ru-RU" sz="2400" b="1" u="sng" smtClean="0">
                <a:latin typeface="Arial" charset="0"/>
                <a:cs typeface="Arial" charset="0"/>
              </a:rPr>
              <a:t> оживает</a:t>
            </a:r>
            <a:r>
              <a:rPr lang="ru-RU" sz="2400" b="1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i="1" smtClean="0"/>
              <a:t> 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888471728"/>
              </p:ext>
            </p:extLst>
          </p:nvPr>
        </p:nvGraphicFramePr>
        <p:xfrm>
          <a:off x="1009849" y="1412776"/>
          <a:ext cx="7432278" cy="4537173"/>
        </p:xfrm>
        <a:graphic>
          <a:graphicData uri="http://schemas.openxmlformats.org/drawingml/2006/table">
            <a:tbl>
              <a:tblPr/>
              <a:tblGrid>
                <a:gridCol w="2188342"/>
                <a:gridCol w="5243936"/>
              </a:tblGrid>
              <a:tr h="9163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320800" algn="l"/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забава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проказник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2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находка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найденная вещь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3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950913" algn="l"/>
                          <a:tab pos="1131888" algn="l"/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овраг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глубокая длинная впадина на поверхности земли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77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черепок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маленькое блюдце из глины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77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смутился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9924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растерялся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Объяснялки</a:t>
            </a:r>
            <a:endParaRPr lang="ru-RU" sz="4400" b="1" dirty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6600CC"/>
                </a:solidFill>
                <a:hlinkClick r:id="" action="ppaction://noaction" highlightClick="1"/>
                <a:hlinkMouseOver r:id="" action="ppaction://hlinkshowjump?jump=nextslide"/>
              </a:rPr>
              <a:t/>
            </a:r>
            <a:br>
              <a:rPr lang="ru-RU" sz="2800" b="1" i="1" smtClean="0">
                <a:solidFill>
                  <a:srgbClr val="6600CC"/>
                </a:solidFill>
                <a:hlinkClick r:id="" action="ppaction://noaction" highlightClick="1"/>
                <a:hlinkMouseOver r:id="" action="ppaction://hlinkshowjump?jump=nextslide"/>
              </a:rPr>
            </a:br>
            <a:r>
              <a:rPr lang="ru-RU" sz="2800" i="1" smtClean="0">
                <a:hlinkClick r:id="" action="ppaction://noaction" highlightClick="1"/>
                <a:hlinkMouseOver r:id="" action="ppaction://hlinkshowjump?jump=nextslide"/>
              </a:rPr>
              <a:t>Задание: заполни таблицу</a:t>
            </a:r>
          </a:p>
        </p:txBody>
      </p:sp>
      <p:graphicFrame>
        <p:nvGraphicFramePr>
          <p:cNvPr id="43031" name="Group 23"/>
          <p:cNvGraphicFramePr>
            <a:graphicFrameLocks noGrp="1"/>
          </p:cNvGraphicFramePr>
          <p:nvPr>
            <p:ph idx="4294967295"/>
          </p:nvPr>
        </p:nvGraphicFramePr>
        <p:xfrm>
          <a:off x="1116013" y="1268413"/>
          <a:ext cx="7571184" cy="4857750"/>
        </p:xfrm>
        <a:graphic>
          <a:graphicData uri="http://schemas.openxmlformats.org/drawingml/2006/table">
            <a:tbl>
              <a:tblPr/>
              <a:tblGrid>
                <a:gridCol w="4077097"/>
                <a:gridCol w="3494087"/>
              </a:tblGrid>
              <a:tr h="9715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Я. Тайц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Телефон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 Чуковский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Лучший друг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Ю. Ермолаев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 Берестов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магазине игрушек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3"/>
          <p:cNvSpPr>
            <a:spLocks noGrp="1"/>
          </p:cNvSpPr>
          <p:nvPr>
            <p:ph type="body" idx="4294967295"/>
          </p:nvPr>
        </p:nvSpPr>
        <p:spPr>
          <a:xfrm>
            <a:off x="179388" y="1744663"/>
            <a:ext cx="8748712" cy="511333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анализировать учебный материал, сравнивать, устанавливать отражённую в нём логику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 размышлять, формулировать, доказывать, не бояться высказывать свою точку зрения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 формировать умение самоконтроля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Деятельностный</a:t>
            </a: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 подход</a:t>
            </a:r>
            <a:endParaRPr lang="ru-RU" sz="2800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sz="half" idx="2"/>
          </p:nvPr>
        </p:nvSpPr>
        <p:spPr>
          <a:xfrm>
            <a:off x="798513" y="1752600"/>
            <a:ext cx="7229475" cy="4556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IMG_20140513_1313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773238"/>
            <a:ext cx="3240087" cy="243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5" descr="IMG_20140513_1322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4249438"/>
            <a:ext cx="3168650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7" name="Picture 6" descr="IMG_20140513_1314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7763" y="1773238"/>
            <a:ext cx="1708150" cy="2278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8" name="Picture 7" descr="IMG_20140513_1315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088" y="4358976"/>
            <a:ext cx="1565275" cy="208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9" name="Picture 8" descr="IMG_20140513_13145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6100" y="1773238"/>
            <a:ext cx="1674813" cy="2233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20" name="Picture 9" descr="IMG_20140513_13144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27313" y="4357388"/>
            <a:ext cx="1566862" cy="208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Проект</a:t>
            </a:r>
          </a:p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«Азбука загадок»</a:t>
            </a:r>
          </a:p>
        </p:txBody>
      </p:sp>
      <p:sp>
        <p:nvSpPr>
          <p:cNvPr id="34825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Любовь к чтению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Ученик3\Desktop\итог\IMG_20140516_14125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3014462" cy="2260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IMG_20140516_135331.jpg"/>
          <p:cNvPicPr>
            <a:picLocks noChangeAspect="1" noChangeArrowheads="1"/>
          </p:cNvPicPr>
          <p:nvPr/>
        </p:nvPicPr>
        <p:blipFill>
          <a:blip r:embed="rId9" cstate="screen">
            <a:extLst/>
          </a:blip>
          <a:srcRect/>
          <a:stretch>
            <a:fillRect/>
          </a:stretch>
        </p:blipFill>
        <p:spPr bwMode="auto">
          <a:xfrm>
            <a:off x="5124059" y="1572707"/>
            <a:ext cx="288032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4" descr="D:\IMG_20140516_141225.jpg"/>
          <p:cNvPicPr>
            <a:picLocks noChangeAspect="1" noChangeArrowheads="1"/>
          </p:cNvPicPr>
          <p:nvPr/>
        </p:nvPicPr>
        <p:blipFill>
          <a:blip r:embed="rId10" cstate="screen">
            <a:extLst/>
          </a:blip>
          <a:srcRect/>
          <a:stretch>
            <a:fillRect/>
          </a:stretch>
        </p:blipFill>
        <p:spPr bwMode="auto">
          <a:xfrm>
            <a:off x="1475656" y="4149080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5" descr="D:\IMG_20140516_141238.jpg"/>
          <p:cNvPicPr>
            <a:picLocks noChangeAspect="1" noChangeArrowheads="1"/>
          </p:cNvPicPr>
          <p:nvPr/>
        </p:nvPicPr>
        <p:blipFill>
          <a:blip r:embed="rId11" cstate="screen">
            <a:extLst/>
          </a:blip>
          <a:srcRect/>
          <a:stretch>
            <a:fillRect/>
          </a:stretch>
        </p:blipFill>
        <p:spPr bwMode="auto">
          <a:xfrm>
            <a:off x="5135601" y="4158135"/>
            <a:ext cx="2868779" cy="2151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55352" y="1700808"/>
            <a:ext cx="3024188" cy="2265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932040" y="1700808"/>
            <a:ext cx="2974625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Рисунок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249909"/>
            <a:ext cx="2992814" cy="2245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1" name="Рисунок 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4249909"/>
            <a:ext cx="2915295" cy="2187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400" b="1" dirty="0">
                <a:solidFill>
                  <a:srgbClr val="6600CC"/>
                </a:solidFill>
                <a:latin typeface="Calibri" pitchFamily="34" charset="0"/>
              </a:rPr>
              <a:t>Открытый урок </a:t>
            </a:r>
          </a:p>
          <a:p>
            <a:pPr algn="ctr" eaLnBrk="0" hangingPunct="0"/>
            <a:r>
              <a:rPr lang="ru-RU" sz="4400" b="1" dirty="0">
                <a:solidFill>
                  <a:srgbClr val="6600CC"/>
                </a:solidFill>
                <a:latin typeface="Calibri" pitchFamily="34" charset="0"/>
              </a:rPr>
              <a:t>Г</a:t>
            </a:r>
            <a:r>
              <a:rPr lang="ru-RU" sz="4400" b="1" dirty="0">
                <a:solidFill>
                  <a:srgbClr val="6600CC"/>
                </a:solidFill>
              </a:rPr>
              <a:t>.</a:t>
            </a:r>
            <a:r>
              <a:rPr lang="ru-RU" sz="4400" b="1" dirty="0">
                <a:solidFill>
                  <a:srgbClr val="6600CC"/>
                </a:solidFill>
                <a:latin typeface="Calibri" pitchFamily="34" charset="0"/>
              </a:rPr>
              <a:t> Сапгир «Про медведя»</a:t>
            </a:r>
          </a:p>
        </p:txBody>
      </p:sp>
      <p:graphicFrame>
        <p:nvGraphicFramePr>
          <p:cNvPr id="37890" name="Object 2"/>
          <p:cNvGraphicFramePr>
            <a:graphicFrameLocks/>
          </p:cNvGraphicFramePr>
          <p:nvPr/>
        </p:nvGraphicFramePr>
        <p:xfrm>
          <a:off x="200025" y="1217613"/>
          <a:ext cx="3848100" cy="3484562"/>
        </p:xfrm>
        <a:graphic>
          <a:graphicData uri="http://schemas.openxmlformats.org/presentationml/2006/ole">
            <p:oleObj spid="_x0000_s37892" name="Диаграмма" r:id="rId7" imgW="3846909" imgH="3487214" progId="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1763752"/>
              </p:ext>
            </p:extLst>
          </p:nvPr>
        </p:nvGraphicFramePr>
        <p:xfrm>
          <a:off x="4427984" y="1052735"/>
          <a:ext cx="4176463" cy="3197173"/>
        </p:xfrm>
        <a:graphic>
          <a:graphicData uri="http://schemas.openxmlformats.org/presentationml/2006/ole">
            <p:oleObj spid="_x0000_s37893" name="Диаграмма" r:id="rId8" imgW="5886331" imgH="3048090" progId="">
              <p:embed/>
            </p:oleObj>
          </a:graphicData>
        </a:graphic>
      </p:graphicFrame>
      <p:pic>
        <p:nvPicPr>
          <p:cNvPr id="10" name="Объект 4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95735" y="4060731"/>
            <a:ext cx="3456385" cy="25915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1793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МОНИТОРИНГ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OleChart spid="37890" grpId="0"/>
      <p:bldOleChart spid="378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4"/>
          <p:cNvSpPr>
            <a:spLocks noChangeArrowheads="1"/>
          </p:cNvSpPr>
          <p:nvPr/>
        </p:nvSpPr>
        <p:spPr bwMode="auto">
          <a:xfrm>
            <a:off x="357188" y="571500"/>
            <a:ext cx="84296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Segoe Print" pitchFamily="2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Segoe Print" pitchFamily="2" charset="0"/>
              </a:rPr>
            </a:br>
            <a:endParaRPr lang="ru-RU">
              <a:solidFill>
                <a:srgbClr val="000000"/>
              </a:solidFill>
              <a:latin typeface="Segoe Print" pitchFamily="2" charset="0"/>
            </a:endParaRPr>
          </a:p>
        </p:txBody>
      </p:sp>
      <p:sp>
        <p:nvSpPr>
          <p:cNvPr id="37890" name="Прямоугольник 9"/>
          <p:cNvSpPr>
            <a:spLocks noChangeArrowheads="1"/>
          </p:cNvSpPr>
          <p:nvPr/>
        </p:nvSpPr>
        <p:spPr bwMode="auto">
          <a:xfrm>
            <a:off x="785813" y="500063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990000"/>
                </a:solidFill>
                <a:latin typeface="Segoe Print" pitchFamily="2" charset="0"/>
              </a:rPr>
              <a:t/>
            </a:r>
            <a:br>
              <a:rPr lang="ru-RU" sz="2000">
                <a:solidFill>
                  <a:srgbClr val="990000"/>
                </a:solidFill>
                <a:latin typeface="Segoe Print" pitchFamily="2" charset="0"/>
              </a:rPr>
            </a:br>
            <a:endParaRPr lang="ru-RU" sz="2000">
              <a:solidFill>
                <a:srgbClr val="990000"/>
              </a:solidFill>
              <a:latin typeface="Segoe Print" pitchFamily="2" charset="0"/>
            </a:endParaRPr>
          </a:p>
        </p:txBody>
      </p:sp>
      <p:sp>
        <p:nvSpPr>
          <p:cNvPr id="37891" name="Прямоугольник 6"/>
          <p:cNvSpPr>
            <a:spLocks noChangeArrowheads="1"/>
          </p:cNvSpPr>
          <p:nvPr/>
        </p:nvSpPr>
        <p:spPr bwMode="auto">
          <a:xfrm>
            <a:off x="642938" y="714375"/>
            <a:ext cx="7715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«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Без чтения нет настоящего образования, нет, и не     может быть ни вкуса, ни слога, ни многосторонней шири понимания»</a:t>
            </a:r>
          </a:p>
          <a:p>
            <a:pPr algn="just" eaLnBrk="0" hangingPunct="0"/>
            <a:r>
              <a:rPr lang="ru-RU" sz="280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А. Герцен </a:t>
            </a:r>
          </a:p>
          <a:p>
            <a:pPr algn="just" eaLnBrk="0" hangingPunct="0"/>
            <a:endParaRPr lang="ru-RU" sz="2800">
              <a:solidFill>
                <a:srgbClr val="002060"/>
              </a:solidFill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>
                <a:solidFill>
                  <a:srgbClr val="00206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«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Нельзя быть счастливым, не умея читать.    Тот, кому недоступно искусство чтения, – невоспитанный</a:t>
            </a:r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человек, нравственный невежда»                                                              </a:t>
            </a:r>
          </a:p>
          <a:p>
            <a:pPr algn="just" eaLnBrk="0" hangingPunct="0"/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В.А.Сухомлинский </a:t>
            </a:r>
          </a:p>
        </p:txBody>
      </p:sp>
      <p:pic>
        <p:nvPicPr>
          <p:cNvPr id="37892" name="Picture 5" descr="http://www.istok.ru/netcat_files/339/h_509eb6dcec4ba762b42523c1a67b67f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8418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743200" y="537368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99592" y="5301208"/>
            <a:ext cx="60087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548680"/>
            <a:ext cx="3816350" cy="239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3429000"/>
            <a:ext cx="8677275" cy="43926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400" b="1" smtClean="0">
                <a:latin typeface="Arial" charset="0"/>
                <a:cs typeface="Arial" charset="0"/>
              </a:rPr>
              <a:t> Закончила  Ярославский индустриальный    </a:t>
            </a:r>
          </a:p>
          <a:p>
            <a:pPr eaLnBrk="1" hangingPunct="1"/>
            <a:r>
              <a:rPr lang="ru-RU" sz="2400" b="1" smtClean="0">
                <a:latin typeface="Arial" charset="0"/>
                <a:cs typeface="Arial" charset="0"/>
              </a:rPr>
              <a:t>   педагогический колледж ЯрИПК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smtClean="0">
                <a:latin typeface="Arial" charset="0"/>
                <a:cs typeface="Arial" charset="0"/>
              </a:rPr>
              <a:t> Получила специальность учитель иностранного </a:t>
            </a:r>
          </a:p>
          <a:p>
            <a:pPr eaLnBrk="1" hangingPunct="1"/>
            <a:r>
              <a:rPr lang="ru-RU" sz="2400" b="1" smtClean="0">
                <a:latin typeface="Arial" charset="0"/>
                <a:cs typeface="Arial" charset="0"/>
              </a:rPr>
              <a:t>   языка в средней школе (немецкий)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smtClean="0">
                <a:latin typeface="Arial" charset="0"/>
                <a:cs typeface="Arial" charset="0"/>
              </a:rPr>
              <a:t> Педагогический стаж – 3 года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smtClean="0">
                <a:latin typeface="Arial" charset="0"/>
                <a:cs typeface="Arial" charset="0"/>
              </a:rPr>
              <a:t> Знание ПК на высоком уровне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smtClean="0">
                <a:latin typeface="Arial" charset="0"/>
                <a:cs typeface="Arial" charset="0"/>
              </a:rPr>
              <a:t> Знание английского и немецкого языка</a:t>
            </a: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548680"/>
            <a:ext cx="3168352" cy="2374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505" y="194048"/>
            <a:ext cx="2952327" cy="221312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2433638"/>
            <a:ext cx="8232775" cy="44243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latin typeface="Arial" charset="0"/>
                <a:cs typeface="Arial" charset="0"/>
              </a:rPr>
              <a:t>Курсы: 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dirty="0" smtClean="0">
                <a:latin typeface="Arial" charset="0"/>
                <a:cs typeface="Arial" charset="0"/>
              </a:rPr>
              <a:t> Введение ФГОС начального общего       образования. Современные технические  средства обучения.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dirty="0" smtClean="0">
                <a:latin typeface="Arial" charset="0"/>
                <a:cs typeface="Arial" charset="0"/>
              </a:rPr>
              <a:t> Современные технические средства обучения в реализации ФГОС.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dirty="0" smtClean="0">
                <a:latin typeface="Arial" charset="0"/>
                <a:cs typeface="Arial" charset="0"/>
              </a:rPr>
              <a:t> Формирование культуры здоровья как основа для реализации требований ФГОС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dirty="0" smtClean="0">
                <a:latin typeface="Arial" charset="0"/>
                <a:cs typeface="Arial" charset="0"/>
              </a:rPr>
              <a:t> Деятельностный подход в образовании. Накопительная система оценки, и многие другие.</a:t>
            </a:r>
          </a:p>
          <a:p>
            <a:pPr eaLnBrk="1" hangingPunct="1"/>
            <a:endParaRPr lang="ru-RU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800" dirty="0" smtClean="0">
                <a:latin typeface="Arial" charset="0"/>
                <a:cs typeface="Arial" charset="0"/>
              </a:rPr>
              <a:t>Открытый урок по теме: Главная мысль произведения. Звукозапись как приём характеристики героя. Г. Сапгир «Про медведя»</a:t>
            </a:r>
          </a:p>
          <a:p>
            <a:pPr eaLnBrk="1" hangingPunct="1"/>
            <a:endParaRPr lang="ru-RU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800" dirty="0" smtClean="0">
                <a:latin typeface="Arial" charset="0"/>
                <a:cs typeface="Arial" charset="0"/>
              </a:rPr>
              <a:t>Систематическое посещение районных семинаров, открытых уроков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195714"/>
            <a:ext cx="2376264" cy="2579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60375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Портфолио</a:t>
            </a:r>
            <a:endParaRPr lang="ru-RU" sz="4400" b="1" dirty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i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2013 - 2014</a:t>
            </a:r>
            <a:endParaRPr lang="ru-RU" sz="2800" i="1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284984"/>
            <a:ext cx="4499992" cy="314202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3"/>
          <p:cNvSpPr>
            <a:spLocks noGrp="1"/>
          </p:cNvSpPr>
          <p:nvPr>
            <p:ph type="body" sz="half" idx="2"/>
          </p:nvPr>
        </p:nvSpPr>
        <p:spPr>
          <a:xfrm>
            <a:off x="0" y="1844675"/>
            <a:ext cx="8915400" cy="47529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Тема МО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Технология формирования типа правильной читательской деятельности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Моя тема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Деятельностный подход на уроках литературного чтения</a:t>
            </a:r>
            <a:endParaRPr lang="ru-RU" sz="2000" smtClean="0"/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Наставник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Смирнова Ольга Дмитриевна,                         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учитель начальных классов                     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(руководитель ШМО)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МО учителей МОУ СОШ №4</a:t>
            </a:r>
          </a:p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«Центр образования»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1"/>
          <p:cNvSpPr>
            <a:spLocks noGrp="1"/>
          </p:cNvSpPr>
          <p:nvPr>
            <p:ph idx="1"/>
          </p:nvPr>
        </p:nvSpPr>
        <p:spPr>
          <a:xfrm>
            <a:off x="539750" y="3068638"/>
            <a:ext cx="8353425" cy="34845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latin typeface="Arial" charset="0"/>
                <a:cs typeface="Arial" charset="0"/>
              </a:rPr>
              <a:t>Живое осмысление прочитанного,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latin typeface="Arial" charset="0"/>
                <a:cs typeface="Arial" charset="0"/>
              </a:rPr>
              <a:t> овладение содержанием предмета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91440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Цель методической темы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914400" y="19161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Сформировать потребности в осуществлении творческого преобразования учебного материала с целью овладения новыми знаниями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Сформировать умение учиться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Развивать познавательную и творческую активность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 animBg="1"/>
      <p:bldP spid="4" grpId="0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5"/>
          <p:cNvSpPr>
            <a:spLocks noGrp="1"/>
          </p:cNvSpPr>
          <p:nvPr>
            <p:ph type="body" idx="4294967295"/>
          </p:nvPr>
        </p:nvSpPr>
        <p:spPr>
          <a:xfrm>
            <a:off x="468313" y="1557338"/>
            <a:ext cx="8675687" cy="5616575"/>
          </a:xfrm>
        </p:spPr>
        <p:txBody>
          <a:bodyPr/>
          <a:lstStyle/>
          <a:p>
            <a:pPr marL="346075" indent="-346075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Включение  детей в деятельность</a:t>
            </a:r>
          </a:p>
          <a:p>
            <a:pPr marL="346075" indent="-346075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Прохождение всех необходимых этапов усвоения понятий</a:t>
            </a:r>
          </a:p>
          <a:p>
            <a:pPr marL="346075" indent="-346075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Учебные действия детей – на этапе «открытия» нового знания</a:t>
            </a:r>
          </a:p>
          <a:p>
            <a:pPr marL="346075" indent="-346075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Формирование самоконтроля и самооценки</a:t>
            </a:r>
          </a:p>
          <a:p>
            <a:pPr marL="346075" indent="-346075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благоприятных условий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79388" y="0"/>
            <a:ext cx="869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 err="1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Системно-деятельностный</a:t>
            </a: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 подход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4" name="Group 36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86800" cy="4915853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Традиционное обучение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Инновационное обучение,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системно-деятельностный подход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910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1)  принцип доступности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учащийся выступает в роли объекта ПД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3) усвоение определенной суммы знаний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4) обыденное мышление,  эмпирический способ познания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5) решение конкретно-практических задач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6) формирование индивида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1) зона ближайшего развития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учащийся -  субъект собственной учебной деятельности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3)  усвоение способов познания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4) теоретическое мышление и теоретический способ познания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5) главное -  учебные задачи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6) формирование личности, способной к самостоятельной творческой деятельности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/>
          </p:cNvSpPr>
          <p:nvPr/>
        </p:nvSpPr>
        <p:spPr bwMode="auto"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Основные различия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3"/>
          <p:cNvSpPr>
            <a:spLocks noGrp="1"/>
          </p:cNvSpPr>
          <p:nvPr>
            <p:ph type="body" idx="4294967295"/>
          </p:nvPr>
        </p:nvSpPr>
        <p:spPr>
          <a:xfrm>
            <a:off x="250825" y="2133600"/>
            <a:ext cx="8893175" cy="431958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smtClean="0">
                <a:latin typeface="Arial" charset="0"/>
                <a:cs typeface="Arial" charset="0"/>
              </a:rPr>
              <a:t>Игра «Слова»</a:t>
            </a: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  Игра «Кто больше запомнит»</a:t>
            </a: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  Чтение и воспроизведение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Arial" charset="0"/>
                <a:cs typeface="Arial" charset="0"/>
              </a:rPr>
              <a:t>     (что запомнил) «пирамидок»</a:t>
            </a: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  Написание зрительных диктантов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6842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400" b="1">
                <a:solidFill>
                  <a:srgbClr val="6600CC"/>
                </a:solidFill>
                <a:latin typeface="Calibri" pitchFamily="34" charset="0"/>
              </a:rPr>
              <a:t>Упражнения на развит</a:t>
            </a:r>
            <a:r>
              <a:rPr lang="ru-RU" sz="4400" b="1">
                <a:solidFill>
                  <a:srgbClr val="6600CC"/>
                </a:solidFill>
              </a:rPr>
              <a:t>и</a:t>
            </a:r>
            <a:r>
              <a:rPr lang="ru-RU" sz="4400" b="1">
                <a:solidFill>
                  <a:srgbClr val="6600CC"/>
                </a:solidFill>
                <a:latin typeface="Calibri" pitchFamily="34" charset="0"/>
              </a:rPr>
              <a:t>е  оперативного поля чтения</a:t>
            </a:r>
          </a:p>
          <a:p>
            <a:pPr algn="ctr" eaLnBrk="0" hangingPunct="0"/>
            <a:r>
              <a:rPr lang="ru-RU" sz="4400" b="1">
                <a:solidFill>
                  <a:srgbClr val="6600CC"/>
                </a:solidFill>
                <a:latin typeface="Calibri" pitchFamily="34" charset="0"/>
              </a:rPr>
              <a:t> и памяти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2"/>
          <p:cNvSpPr>
            <a:spLocks noGrp="1"/>
          </p:cNvSpPr>
          <p:nvPr>
            <p:ph type="body" idx="4294967295"/>
          </p:nvPr>
        </p:nvSpPr>
        <p:spPr>
          <a:xfrm>
            <a:off x="503238" y="1773238"/>
            <a:ext cx="8640762" cy="42481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Деление трудного слова на более лёгкие: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приободрился – ободрился – бодрый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сельскохозяйственный – хозяйственный – сельское хозяйство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Чтение «Кто играет в прятки?»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Упражнения на внимание</a:t>
            </a:r>
          </a:p>
        </p:txBody>
      </p:sp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й клё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1278</TotalTime>
  <Words>769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Зелёный клён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Выполнение исследовательских заданий </vt:lpstr>
      <vt:lpstr>Слайд 13</vt:lpstr>
      <vt:lpstr>Слайд 14</vt:lpstr>
      <vt:lpstr> Задание: заполни таблицу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Ученик3</dc:creator>
  <cp:lastModifiedBy>сеня</cp:lastModifiedBy>
  <cp:revision>93</cp:revision>
  <dcterms:created xsi:type="dcterms:W3CDTF">2014-04-15T08:22:29Z</dcterms:created>
  <dcterms:modified xsi:type="dcterms:W3CDTF">2016-02-06T14:43:41Z</dcterms:modified>
</cp:coreProperties>
</file>