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7" r:id="rId6"/>
    <p:sldId id="259" r:id="rId7"/>
    <p:sldId id="261" r:id="rId8"/>
    <p:sldId id="269" r:id="rId9"/>
    <p:sldId id="271" r:id="rId10"/>
    <p:sldId id="274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23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</a:rPr>
                      <a:t>Высшее</a:t>
                    </a:r>
                    <a:r>
                      <a:rPr lang="ru-RU" sz="1400" b="1" baseline="0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400" b="1" baseline="0" dirty="0" err="1" smtClean="0">
                        <a:solidFill>
                          <a:srgbClr val="C00000"/>
                        </a:solidFill>
                      </a:rPr>
                      <a:t>образова</a:t>
                    </a:r>
                    <a:endParaRPr lang="ru-RU" sz="1400" b="1" baseline="0" dirty="0" smtClean="0">
                      <a:solidFill>
                        <a:srgbClr val="C00000"/>
                      </a:solidFill>
                    </a:endParaRPr>
                  </a:p>
                  <a:p>
                    <a:r>
                      <a:rPr lang="ru-RU" sz="1400" b="1" baseline="0" dirty="0" err="1" smtClean="0">
                        <a:solidFill>
                          <a:srgbClr val="C00000"/>
                        </a:solidFill>
                      </a:rPr>
                      <a:t>ние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</a:rPr>
                      <a:t>
73%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2242089530475356"/>
                  <c:y val="8.156322371468273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solidFill>
                          <a:srgbClr val="C00000"/>
                        </a:solidFill>
                      </a:rPr>
                      <a:t>Среднее</a:t>
                    </a:r>
                    <a:r>
                      <a:rPr lang="ru-RU" sz="1400" b="1" baseline="0" dirty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400" b="1" baseline="0" dirty="0" err="1" smtClean="0">
                        <a:solidFill>
                          <a:srgbClr val="C00000"/>
                        </a:solidFill>
                      </a:rPr>
                      <a:t>образова</a:t>
                    </a:r>
                    <a:endParaRPr lang="ru-RU" sz="1400" b="1" baseline="0" dirty="0" smtClean="0">
                      <a:solidFill>
                        <a:srgbClr val="C00000"/>
                      </a:solidFill>
                    </a:endParaRPr>
                  </a:p>
                  <a:p>
                    <a:r>
                      <a:rPr lang="ru-RU" sz="1400" b="1" baseline="0" dirty="0" err="1" smtClean="0">
                        <a:solidFill>
                          <a:srgbClr val="C00000"/>
                        </a:solidFill>
                      </a:rPr>
                      <a:t>ние</a:t>
                    </a:r>
                    <a:r>
                      <a:rPr lang="ru-RU" sz="1400" b="1" baseline="0" dirty="0" smtClean="0">
                        <a:solidFill>
                          <a:srgbClr val="C00000"/>
                        </a:solidFill>
                      </a:rPr>
                      <a:t> </a:t>
                    </a:r>
                    <a:r>
                      <a:rPr lang="ru-RU" sz="1400" b="1" dirty="0">
                        <a:solidFill>
                          <a:srgbClr val="C00000"/>
                        </a:solidFill>
                      </a:rPr>
                      <a:t>27%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</c:v>
                </c:pt>
                <c:pt idx="1">
                  <c:v>36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E7D380-BCA9-48E6-85ED-6D8F071760E1}" type="datetimeFigureOut">
              <a:rPr lang="ru-RU" smtClean="0"/>
              <a:pPr/>
              <a:t>25.08.2015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DFCC0F-C919-4E98-9631-D4C5D87797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48;&#1088;&#1072;%201\1%20&#1089;&#1077;&#1085;&#1090;&#1103;&#1073;&#1088;&#1103;\_________________(+)32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48680"/>
            <a:ext cx="8352928" cy="475252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FFFF00"/>
                </a:solidFill>
              </a:rPr>
              <a:t>Анализ работы РМО учителей начальных </a:t>
            </a:r>
            <a:r>
              <a:rPr lang="ru-RU" sz="5400" b="1" dirty="0" smtClean="0">
                <a:solidFill>
                  <a:srgbClr val="FFFF00"/>
                </a:solidFill>
              </a:rPr>
              <a:t>классов. </a:t>
            </a:r>
            <a:endParaRPr lang="ru-RU" sz="5400" dirty="0" smtClean="0">
              <a:solidFill>
                <a:srgbClr val="FFFF0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2014-2015 </a:t>
            </a:r>
            <a:r>
              <a:rPr lang="ru-RU" sz="5400" b="1" dirty="0" err="1" smtClean="0">
                <a:solidFill>
                  <a:srgbClr val="FFFF00"/>
                </a:solidFill>
              </a:rPr>
              <a:t>уч.г</a:t>
            </a:r>
            <a:r>
              <a:rPr lang="ru-RU" sz="5400" b="1" dirty="0" smtClean="0">
                <a:solidFill>
                  <a:srgbClr val="FFFF00"/>
                </a:solidFill>
              </a:rPr>
              <a:t>.</a:t>
            </a:r>
            <a:endParaRPr lang="ru-RU" sz="54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50561"/>
            <a:ext cx="3312368" cy="33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98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Пожелай себе любимой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292" y="1700808"/>
            <a:ext cx="8829708" cy="471490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b="1" dirty="0" smtClean="0"/>
              <a:t>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Делай в новом учебном году всё, чтобы себе понравиться!</a:t>
            </a:r>
          </a:p>
          <a:p>
            <a:pPr lvl="0">
              <a:buNone/>
            </a:pPr>
            <a:endParaRPr lang="ru-RU" sz="3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Засыпая, чаще думай о том, что завтра будет всё отлично!</a:t>
            </a:r>
          </a:p>
          <a:p>
            <a:pPr lvl="0">
              <a:buNone/>
            </a:pPr>
            <a:endParaRPr lang="ru-RU" sz="32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Поменьше плохих мыслей и больше на лице улыбок!</a:t>
            </a:r>
          </a:p>
          <a:p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i-main-pic" descr="&amp;Kcy;&amp;acy;&amp;rcy;&amp;tcy;&amp;icy;&amp;ncy;&amp;kcy;&amp;acy; 128 &amp;icy;&amp;zcy; 1237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1524951" cy="131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14356"/>
            <a:ext cx="7488832" cy="106045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До следующих летних каникул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C00000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остался…181 учебный день!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i-main-pic" descr="&amp;Kcy;&amp;acy;&amp;rcy;&amp;tcy;&amp;icy;&amp;ncy;&amp;kcy;&amp;acy; 123 &amp;icy;&amp;zcy; 162918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396" y="1772816"/>
            <a:ext cx="707236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_________________(+)3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596" y="142852"/>
            <a:ext cx="304800" cy="304800"/>
          </a:xfrm>
          <a:prstGeom prst="rect">
            <a:avLst/>
          </a:prstGeom>
        </p:spPr>
      </p:pic>
      <p:pic>
        <p:nvPicPr>
          <p:cNvPr id="6" name="_________________(+)3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00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440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 РМО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«Обновление содержания начального общего образования через реализацию федерального государственного образовательного стандарта начального общего образования».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583264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u="sng" dirty="0" smtClean="0">
                <a:solidFill>
                  <a:schemeClr val="bg1"/>
                </a:solidFill>
              </a:rPr>
              <a:t>Цель:</a:t>
            </a:r>
          </a:p>
          <a:p>
            <a:pPr algn="ctr"/>
            <a:r>
              <a:rPr lang="ru-RU" sz="3600" b="1" i="1" dirty="0" smtClean="0">
                <a:solidFill>
                  <a:srgbClr val="FFC000"/>
                </a:solidFill>
              </a:rPr>
              <a:t>Создание  </a:t>
            </a:r>
            <a:r>
              <a:rPr lang="ru-RU" sz="3600" b="1" dirty="0" smtClean="0">
                <a:solidFill>
                  <a:srgbClr val="FFC000"/>
                </a:solidFill>
              </a:rPr>
              <a:t>методической базы для качественной реализации ФГОС  начального общего образования  учителями начальной школы в образовательных учреждениях района.</a:t>
            </a:r>
          </a:p>
          <a:p>
            <a:pPr algn="ctr"/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6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8820472" cy="532859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</a:rPr>
              <a:t>Задачи: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1.    Создание  условий  эффективного психолого-педагогического и методического сопровождения участников педагогического процесса при реализации  ФГОС начального общего образования в образовательных учреждениях района.</a:t>
            </a:r>
          </a:p>
          <a:p>
            <a:pPr algn="l"/>
            <a:r>
              <a:rPr lang="ru-RU" sz="4000" b="1" dirty="0" smtClean="0">
                <a:solidFill>
                  <a:srgbClr val="FFC000"/>
                </a:solidFill>
              </a:rPr>
              <a:t>       2.  Обеспечение  внедрения современных образовательных технологий как  значимого компонента содержания образования (как одно из требований к условиям  введения ФГОС). </a:t>
            </a:r>
            <a:br>
              <a:rPr lang="ru-RU" sz="4000" b="1" dirty="0" smtClean="0">
                <a:solidFill>
                  <a:srgbClr val="FFC000"/>
                </a:solidFill>
              </a:rPr>
            </a:br>
            <a:r>
              <a:rPr lang="ru-RU" sz="4000" b="1" dirty="0" smtClean="0">
                <a:solidFill>
                  <a:srgbClr val="FFC000"/>
                </a:solidFill>
              </a:rPr>
              <a:t>       3.    Создание  условий  для повышения уровня квалификации педагогов (как одно из требований к условиям введения ФГОС).</a:t>
            </a:r>
            <a:br>
              <a:rPr lang="ru-RU" sz="4000" b="1" dirty="0" smtClean="0">
                <a:solidFill>
                  <a:srgbClr val="FFC000"/>
                </a:solidFill>
              </a:rPr>
            </a:br>
            <a:r>
              <a:rPr lang="ru-RU" sz="4000" b="1" dirty="0" smtClean="0">
                <a:solidFill>
                  <a:srgbClr val="FFC000"/>
                </a:solidFill>
              </a:rPr>
              <a:t>      4.  Повышение  уровня самообразования  учителя (как одно из требований к условиям введения ФГОС).</a:t>
            </a:r>
            <a:br>
              <a:rPr lang="ru-RU" sz="4000" b="1" dirty="0" smtClean="0">
                <a:solidFill>
                  <a:srgbClr val="FFC000"/>
                </a:solidFill>
              </a:rPr>
            </a:br>
            <a:endParaRPr lang="ru-RU" sz="4000" b="1" u="sng" dirty="0" smtClean="0">
              <a:solidFill>
                <a:srgbClr val="FFC000"/>
              </a:solidFill>
            </a:endParaRPr>
          </a:p>
          <a:p>
            <a:pPr algn="ctr"/>
            <a:endParaRPr lang="ru-RU" sz="4000" b="1" u="sng" dirty="0" smtClean="0">
              <a:solidFill>
                <a:schemeClr val="bg1"/>
              </a:solidFill>
            </a:endParaRPr>
          </a:p>
          <a:p>
            <a:pPr algn="l"/>
            <a:endParaRPr lang="ru-RU" sz="4000" b="1" u="sng" dirty="0" smtClean="0">
              <a:solidFill>
                <a:schemeClr val="bg1"/>
              </a:solidFill>
            </a:endParaRPr>
          </a:p>
          <a:p>
            <a:pPr algn="l"/>
            <a:endParaRPr lang="ru-RU" sz="4000" b="1" u="sng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924944"/>
            <a:ext cx="1801118" cy="205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262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44824"/>
            <a:ext cx="6480720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Образование:</a:t>
            </a:r>
          </a:p>
          <a:p>
            <a:r>
              <a:rPr lang="ru-RU" sz="3200" dirty="0" smtClean="0"/>
              <a:t>Высшее</a:t>
            </a:r>
            <a:r>
              <a:rPr lang="ru-RU" sz="3200" dirty="0"/>
              <a:t>: </a:t>
            </a:r>
            <a:r>
              <a:rPr lang="ru-RU" sz="3200" dirty="0" smtClean="0"/>
              <a:t>95 </a:t>
            </a:r>
            <a:r>
              <a:rPr lang="ru-RU" sz="3200" dirty="0"/>
              <a:t>человек</a:t>
            </a:r>
          </a:p>
          <a:p>
            <a:r>
              <a:rPr lang="ru-RU" sz="3200" dirty="0" smtClean="0"/>
              <a:t>Средне-специальное</a:t>
            </a:r>
            <a:r>
              <a:rPr lang="ru-RU" sz="3200" dirty="0"/>
              <a:t>: </a:t>
            </a:r>
            <a:r>
              <a:rPr lang="ru-RU" sz="3200" dirty="0" smtClean="0"/>
              <a:t>36 </a:t>
            </a:r>
            <a:r>
              <a:rPr lang="ru-RU" sz="3200" dirty="0"/>
              <a:t>человек</a:t>
            </a:r>
          </a:p>
          <a:p>
            <a:endParaRPr lang="ru-RU" sz="3200" dirty="0"/>
          </a:p>
          <a:p>
            <a:pPr algn="ctr"/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04664"/>
            <a:ext cx="7632848" cy="10801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РМО начальных </a:t>
            </a:r>
            <a:r>
              <a:rPr lang="ru-RU" sz="3200" dirty="0">
                <a:solidFill>
                  <a:schemeClr val="bg1"/>
                </a:solidFill>
              </a:rPr>
              <a:t>классов состоит 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из 131 человека.</a:t>
            </a:r>
            <a:endParaRPr lang="ru-RU" sz="3200" dirty="0">
              <a:solidFill>
                <a:schemeClr val="bg1"/>
              </a:solidFill>
            </a:endParaRP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75032"/>
            <a:ext cx="2541587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/>
          <p:nvPr/>
        </p:nvGraphicFramePr>
        <p:xfrm>
          <a:off x="2627784" y="3501008"/>
          <a:ext cx="5486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8113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19672" y="1556792"/>
            <a:ext cx="7344816" cy="4248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3200" b="1" dirty="0">
                <a:solidFill>
                  <a:srgbClr val="C00000"/>
                </a:solidFill>
              </a:rPr>
              <a:t>Высшая категория: </a:t>
            </a:r>
            <a:r>
              <a:rPr lang="ru-RU" sz="3200" b="1" dirty="0" smtClean="0">
                <a:solidFill>
                  <a:srgbClr val="C00000"/>
                </a:solidFill>
              </a:rPr>
              <a:t>20 человек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Первая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</a:rPr>
              <a:t>категория: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88 человек</a:t>
            </a:r>
          </a:p>
          <a:p>
            <a:endParaRPr lang="ru-RU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sz="3200" b="1" dirty="0" smtClean="0"/>
              <a:t>Вторая категория: 11 человек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Без категории: 12 человек</a:t>
            </a:r>
            <a:endParaRPr lang="ru-RU" sz="3200" b="1" dirty="0"/>
          </a:p>
          <a:p>
            <a:pPr algn="ctr"/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04664"/>
            <a:ext cx="7632848" cy="10801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РМО начальных </a:t>
            </a:r>
            <a:r>
              <a:rPr lang="ru-RU" sz="3200" dirty="0">
                <a:solidFill>
                  <a:schemeClr val="bg1"/>
                </a:solidFill>
              </a:rPr>
              <a:t>классов состоит </a:t>
            </a:r>
            <a:endParaRPr lang="ru-RU" sz="3200" dirty="0" smtClean="0">
              <a:solidFill>
                <a:schemeClr val="bg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из 131 человека.</a:t>
            </a:r>
            <a:endParaRPr lang="ru-RU" sz="3200" dirty="0">
              <a:solidFill>
                <a:schemeClr val="bg1"/>
              </a:solidFill>
            </a:endParaRP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3789040"/>
            <a:ext cx="2541587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113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404664"/>
            <a:ext cx="8352928" cy="61206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3" y="1916835"/>
          <a:ext cx="7416824" cy="3964095"/>
        </p:xfrm>
        <a:graphic>
          <a:graphicData uri="http://schemas.openxmlformats.org/drawingml/2006/table">
            <a:tbl>
              <a:tblPr/>
              <a:tblGrid>
                <a:gridCol w="504055"/>
                <a:gridCol w="1296144"/>
                <a:gridCol w="1458069"/>
                <a:gridCol w="874170"/>
                <a:gridCol w="635760"/>
                <a:gridCol w="874170"/>
                <a:gridCol w="794700"/>
                <a:gridCol w="979756"/>
              </a:tblGrid>
              <a:tr h="29713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Количество баллов по 7 лучшим результатам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победителей и призёров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классов-комплектов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1м.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2м.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3м.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«Гимназия» 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198,5 б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«СШ№4 »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193 б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«СОШ№3»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178,5 б</a:t>
                      </a:r>
                      <a:endParaRPr lang="ru-RU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«СШ№9»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159 б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 №8»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153,5 б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«СШ№7»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152,5 б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 №5»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151,5 б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«СШ№10»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116 б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5082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Рейтинг общеобразовательных учреждений 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командные призовые места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–ой лично-командной олимпиады по русскому языку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(201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201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г.)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24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404664"/>
            <a:ext cx="8352928" cy="61206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endParaRPr lang="ru-RU" sz="24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5082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Рейтинг общеобразовательных учреждений 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командные призовые места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–ой лично-командной олимпиады по 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(201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201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г.)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7" y="1451707"/>
          <a:ext cx="7920882" cy="4259845"/>
        </p:xfrm>
        <a:graphic>
          <a:graphicData uri="http://schemas.openxmlformats.org/drawingml/2006/table">
            <a:tbl>
              <a:tblPr/>
              <a:tblGrid>
                <a:gridCol w="504057"/>
                <a:gridCol w="1512168"/>
                <a:gridCol w="1296144"/>
                <a:gridCol w="864096"/>
                <a:gridCol w="792088"/>
                <a:gridCol w="1080120"/>
                <a:gridCol w="792088"/>
                <a:gridCol w="1080121"/>
              </a:tblGrid>
              <a:tr h="40154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Количество баллов по 7 лучшим результатам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победителей и призёров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классов-комплектов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1м.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2м.</a:t>
                      </a:r>
                      <a:endParaRPr lang="ru-RU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3м.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«СОШ №3» 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128 б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«Гимназия »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 б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«СОШ№9»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110 б</a:t>
                      </a:r>
                      <a:endParaRPr lang="ru-RU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«СШ№4»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103 б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 №5»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88 б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«СШ№8»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 б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«СШ №10»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63 б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«СШ№7»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50 б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5241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8820472" cy="604867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b="1" u="sng" dirty="0" smtClean="0">
                <a:solidFill>
                  <a:srgbClr val="C00000"/>
                </a:solidFill>
              </a:rPr>
              <a:t>Задачи на 2015-16 </a:t>
            </a:r>
            <a:r>
              <a:rPr lang="ru-RU" sz="9600" b="1" u="sng" dirty="0" err="1" smtClean="0">
                <a:solidFill>
                  <a:srgbClr val="C00000"/>
                </a:solidFill>
              </a:rPr>
              <a:t>уч.год</a:t>
            </a:r>
            <a:r>
              <a:rPr lang="ru-RU" sz="9600" b="1" u="sng" dirty="0" smtClean="0">
                <a:solidFill>
                  <a:srgbClr val="C00000"/>
                </a:solidFill>
              </a:rPr>
              <a:t>:</a:t>
            </a:r>
          </a:p>
          <a:p>
            <a:pPr lvl="0" algn="l"/>
            <a:r>
              <a:rPr lang="ru-RU" sz="9600" dirty="0" smtClean="0"/>
              <a:t>     </a:t>
            </a:r>
            <a:r>
              <a:rPr lang="ru-RU" sz="9600" b="1" dirty="0" smtClean="0">
                <a:solidFill>
                  <a:srgbClr val="FFC000"/>
                </a:solidFill>
              </a:rPr>
              <a:t>1.Совершенствование профессионального мастерства учителей начальных классов в ходе реализации инновационных технологий </a:t>
            </a:r>
            <a:r>
              <a:rPr lang="ru-RU" sz="9600" b="1" dirty="0" err="1" smtClean="0">
                <a:solidFill>
                  <a:srgbClr val="FFC000"/>
                </a:solidFill>
              </a:rPr>
              <a:t>системно-деятельностного</a:t>
            </a:r>
            <a:r>
              <a:rPr lang="ru-RU" sz="9600" b="1" dirty="0" smtClean="0">
                <a:solidFill>
                  <a:srgbClr val="FFC000"/>
                </a:solidFill>
              </a:rPr>
              <a:t> подхода.</a:t>
            </a:r>
          </a:p>
          <a:p>
            <a:pPr lvl="0" algn="l"/>
            <a:r>
              <a:rPr lang="ru-RU" sz="9600" b="1" dirty="0" smtClean="0">
                <a:solidFill>
                  <a:srgbClr val="FFC000"/>
                </a:solidFill>
              </a:rPr>
              <a:t>     2.Повышение качества обучения через применение инновационных технологий обучения (технологии </a:t>
            </a:r>
            <a:r>
              <a:rPr lang="ru-RU" sz="9600" b="1" dirty="0" err="1" smtClean="0">
                <a:solidFill>
                  <a:srgbClr val="FFC000"/>
                </a:solidFill>
              </a:rPr>
              <a:t>системно-деятельностного</a:t>
            </a:r>
            <a:r>
              <a:rPr lang="ru-RU" sz="9600" b="1" dirty="0" smtClean="0">
                <a:solidFill>
                  <a:srgbClr val="FFC000"/>
                </a:solidFill>
              </a:rPr>
              <a:t> подхода, ИКТ, проектные и исследовательские технологии).</a:t>
            </a:r>
          </a:p>
          <a:p>
            <a:pPr lvl="0" algn="l"/>
            <a:r>
              <a:rPr lang="ru-RU" sz="9600" b="1" dirty="0" smtClean="0">
                <a:solidFill>
                  <a:srgbClr val="FFC000"/>
                </a:solidFill>
              </a:rPr>
              <a:t>     3.Совершенствование рефлексивной культуры педагогов с целью видения перспективы по устранению недостатков.</a:t>
            </a:r>
          </a:p>
          <a:p>
            <a:pPr lvl="0" algn="l"/>
            <a:r>
              <a:rPr lang="ru-RU" sz="9600" b="1" dirty="0" smtClean="0">
                <a:solidFill>
                  <a:srgbClr val="FFC000"/>
                </a:solidFill>
              </a:rPr>
              <a:t>     4.Систематизация опыта педагогов с целью создания банка идей и единого образовательного пространства на основе принципов технологии проектного метода обучения.</a:t>
            </a:r>
          </a:p>
          <a:p>
            <a:pPr lvl="0" algn="l"/>
            <a:r>
              <a:rPr lang="ru-RU" sz="9600" b="1" dirty="0" smtClean="0">
                <a:solidFill>
                  <a:srgbClr val="FFC000"/>
                </a:solidFill>
              </a:rPr>
              <a:t>     5.Активизация работы учителей по изучению материалов ФГОС НОО, по формированию ключевых компетенций учащихся (через семинары, лекции, мастер-классы).</a:t>
            </a:r>
          </a:p>
          <a:p>
            <a:pPr algn="l"/>
            <a:r>
              <a:rPr lang="ru-RU" sz="9600" b="1" dirty="0" smtClean="0">
                <a:solidFill>
                  <a:srgbClr val="FFC000"/>
                </a:solidFill>
              </a:rPr>
              <a:t> </a:t>
            </a:r>
          </a:p>
          <a:p>
            <a:pPr algn="l"/>
            <a:endParaRPr lang="ru-RU" sz="4000" b="1" u="sng" dirty="0" smtClean="0">
              <a:solidFill>
                <a:schemeClr val="bg1"/>
              </a:solidFill>
            </a:endParaRPr>
          </a:p>
          <a:p>
            <a:pPr algn="l"/>
            <a:endParaRPr lang="ru-RU" sz="4000" b="1" u="sng" dirty="0" smtClean="0">
              <a:solidFill>
                <a:schemeClr val="bg1"/>
              </a:solidFill>
            </a:endParaRPr>
          </a:p>
          <a:p>
            <a:pPr algn="l"/>
            <a:endParaRPr lang="ru-RU" sz="4000" b="1" u="sng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229200"/>
            <a:ext cx="1801118" cy="205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262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509</Words>
  <Application>Microsoft Office PowerPoint</Application>
  <PresentationFormat>Экран (4:3)</PresentationFormat>
  <Paragraphs>191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Тема РМО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Пожелай себе любимой </vt:lpstr>
      <vt:lpstr>До следующих летних каникул  остался…181 учебный день!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</dc:creator>
  <cp:lastModifiedBy>Борис</cp:lastModifiedBy>
  <cp:revision>16</cp:revision>
  <dcterms:created xsi:type="dcterms:W3CDTF">2015-01-19T14:35:30Z</dcterms:created>
  <dcterms:modified xsi:type="dcterms:W3CDTF">2015-08-25T19:38:43Z</dcterms:modified>
</cp:coreProperties>
</file>