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93" r:id="rId4"/>
    <p:sldId id="294" r:id="rId5"/>
    <p:sldId id="295" r:id="rId6"/>
    <p:sldId id="296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297" r:id="rId15"/>
    <p:sldId id="308" r:id="rId16"/>
    <p:sldId id="309" r:id="rId17"/>
    <p:sldId id="258" r:id="rId18"/>
    <p:sldId id="260" r:id="rId19"/>
    <p:sldId id="259" r:id="rId20"/>
    <p:sldId id="261" r:id="rId21"/>
    <p:sldId id="280" r:id="rId22"/>
    <p:sldId id="281" r:id="rId23"/>
    <p:sldId id="264" r:id="rId24"/>
    <p:sldId id="282" r:id="rId25"/>
    <p:sldId id="283" r:id="rId26"/>
    <p:sldId id="284" r:id="rId27"/>
    <p:sldId id="286" r:id="rId28"/>
    <p:sldId id="287" r:id="rId29"/>
    <p:sldId id="288" r:id="rId30"/>
    <p:sldId id="289" r:id="rId31"/>
    <p:sldId id="290" r:id="rId32"/>
    <p:sldId id="291" r:id="rId33"/>
    <p:sldId id="292" r:id="rId34"/>
  </p:sldIdLst>
  <p:sldSz cx="9144000" cy="6858000" type="screen4x3"/>
  <p:notesSz cx="6858000" cy="9144000"/>
  <p:embeddedFontLst>
    <p:embeddedFont>
      <p:font typeface="Century Gothic" pitchFamily="34" charset="0"/>
      <p:regular r:id="rId35"/>
      <p:bold r:id="rId36"/>
      <p:italic r:id="rId37"/>
      <p:boldItalic r:id="rId38"/>
    </p:embeddedFont>
    <p:embeddedFont>
      <p:font typeface="Calibri" pitchFamily="34" charset="0"/>
      <p:regular r:id="rId39"/>
      <p:bold r:id="rId40"/>
      <p:italic r:id="rId41"/>
      <p:boldItalic r:id="rId42"/>
    </p:embeddedFont>
    <p:embeddedFont>
      <p:font typeface="Andantino script" charset="0"/>
      <p:regular r:id="rId43"/>
    </p:embeddedFont>
    <p:embeddedFont>
      <p:font typeface="Arial Narrow" pitchFamily="34" charset="0"/>
      <p:regular r:id="rId44"/>
      <p:bold r:id="rId45"/>
      <p:italic r:id="rId46"/>
      <p:boldItalic r:id="rId47"/>
    </p:embeddedFont>
  </p:embeddedFontLst>
  <p:custDataLst>
    <p:tags r:id="rId4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CD8289E6-181B-4800-A302-8BAEC53E6FBC}">
          <p14:sldIdLst>
            <p14:sldId id="256"/>
          </p14:sldIdLst>
        </p14:section>
        <p14:section name="Раздел без заголовка" id="{53851D7E-01D6-4CF0-9957-177111E1EB0B}">
          <p14:sldIdLst>
            <p14:sldId id="257"/>
            <p14:sldId id="293"/>
            <p14:sldId id="294"/>
            <p14:sldId id="295"/>
            <p14:sldId id="296"/>
            <p14:sldId id="301"/>
            <p14:sldId id="302"/>
            <p14:sldId id="303"/>
            <p14:sldId id="304"/>
            <p14:sldId id="305"/>
            <p14:sldId id="306"/>
            <p14:sldId id="307"/>
            <p14:sldId id="297"/>
            <p14:sldId id="308"/>
            <p14:sldId id="309"/>
            <p14:sldId id="258"/>
            <p14:sldId id="260"/>
            <p14:sldId id="259"/>
            <p14:sldId id="261"/>
            <p14:sldId id="280"/>
            <p14:sldId id="281"/>
            <p14:sldId id="264"/>
            <p14:sldId id="282"/>
            <p14:sldId id="283"/>
            <p14:sldId id="284"/>
            <p14:sldId id="286"/>
            <p14:sldId id="287"/>
            <p14:sldId id="288"/>
            <p14:sldId id="289"/>
            <p14:sldId id="290"/>
            <p14:sldId id="291"/>
            <p14:sldId id="29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FBD3-1ED2-4847-9E4C-BCDEEA727DDC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1B0C7-18E9-4916-82C6-F914A6CD21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FBD3-1ED2-4847-9E4C-BCDEEA727DDC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1B0C7-18E9-4916-82C6-F914A6CD21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FBD3-1ED2-4847-9E4C-BCDEEA727DDC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1B0C7-18E9-4916-82C6-F914A6CD21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FBD3-1ED2-4847-9E4C-BCDEEA727DDC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1B0C7-18E9-4916-82C6-F914A6CD21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FBD3-1ED2-4847-9E4C-BCDEEA727DDC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1B0C7-18E9-4916-82C6-F914A6CD21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FBD3-1ED2-4847-9E4C-BCDEEA727DDC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1B0C7-18E9-4916-82C6-F914A6CD21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FBD3-1ED2-4847-9E4C-BCDEEA727DDC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1B0C7-18E9-4916-82C6-F914A6CD21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FBD3-1ED2-4847-9E4C-BCDEEA727DDC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1B0C7-18E9-4916-82C6-F914A6CD21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FBD3-1ED2-4847-9E4C-BCDEEA727DDC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1B0C7-18E9-4916-82C6-F914A6CD21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FBD3-1ED2-4847-9E4C-BCDEEA727DDC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1B0C7-18E9-4916-82C6-F914A6CD21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FBD3-1ED2-4847-9E4C-BCDEEA727DDC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1B0C7-18E9-4916-82C6-F914A6CD21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7FBD3-1ED2-4847-9E4C-BCDEEA727DDC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1B0C7-18E9-4916-82C6-F914A6CD21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ack_tit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95936" y="5294818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rgbClr val="002060"/>
                </a:solidFill>
                <a:latin typeface="Andantino script" pitchFamily="2" charset="0"/>
              </a:rPr>
              <a:t>Червякова Жанна Викторовна,</a:t>
            </a:r>
            <a:endParaRPr lang="ru-RU" sz="2400" dirty="0" smtClean="0">
              <a:solidFill>
                <a:srgbClr val="002060"/>
              </a:solidFill>
              <a:latin typeface="Andantino script" pitchFamily="2" charset="0"/>
            </a:endParaRPr>
          </a:p>
          <a:p>
            <a:pPr algn="r"/>
            <a:r>
              <a:rPr lang="ru-RU" sz="1600" dirty="0" smtClean="0">
                <a:solidFill>
                  <a:srgbClr val="002060"/>
                </a:solidFill>
                <a:latin typeface="Arial Narrow" pitchFamily="34" charset="0"/>
              </a:rPr>
              <a:t>Учитель начальных классов МБОУ «СОШ№9»</a:t>
            </a:r>
            <a:endParaRPr lang="ru-RU" sz="16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6064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Типология уроков в дидактической системе деятельностного метода.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7704" y="188640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/>
              <a:t>6. Первичное закрепление с проговариванием во внешней речи. </a:t>
            </a:r>
            <a:endParaRPr lang="ru-RU" dirty="0"/>
          </a:p>
          <a:p>
            <a:pPr algn="r"/>
            <a:endParaRPr lang="ru-RU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63888" y="2132856"/>
            <a:ext cx="52565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На данном этапе учащиеся в форме коммуникации (фронтально, в группах, в парах) решают типовые задания на новый способ действий с проговариванием алгоритма решения вслух. </a:t>
            </a:r>
          </a:p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21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7704" y="188640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/>
              <a:t>7. Самостоятельная работа с самопроверкой по эталону</a:t>
            </a:r>
            <a:endParaRPr lang="ru-RU" sz="2400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63888" y="2132856"/>
            <a:ext cx="52565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Цель: каждый для себя должен сделать вывод о том, что он уже умеет. </a:t>
            </a:r>
          </a:p>
          <a:p>
            <a:r>
              <a:rPr lang="ru-RU" sz="2400" dirty="0"/>
              <a:t> </a:t>
            </a:r>
          </a:p>
          <a:p>
            <a:r>
              <a:rPr lang="ru-RU" sz="2400" dirty="0"/>
              <a:t>Небольшой объем самостоятельной работы (не более 2-3 типовых заданий): </a:t>
            </a:r>
          </a:p>
          <a:p>
            <a:r>
              <a:rPr lang="ru-RU" sz="2400" dirty="0"/>
              <a:t>выполняется письменно; </a:t>
            </a:r>
          </a:p>
          <a:p>
            <a:r>
              <a:rPr lang="ru-RU" sz="2400" dirty="0"/>
              <a:t>методы: самоконтроль, самооценка. </a:t>
            </a:r>
          </a:p>
        </p:txBody>
      </p:sp>
    </p:spTree>
    <p:extLst>
      <p:ext uri="{BB962C8B-B14F-4D97-AF65-F5344CB8AC3E}">
        <p14:creationId xmlns:p14="http://schemas.microsoft.com/office/powerpoint/2010/main" val="279821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7704" y="188640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8. Включение в систему знаний и повторение. 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563888" y="2132856"/>
            <a:ext cx="52565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На данном этапе выявляются границы применимости нового знания и выполняются задания, в которых новый способ действий предусматривается как промежуточный шаг. </a:t>
            </a: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21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7704" y="188640"/>
            <a:ext cx="70567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9. Рефлексия учебной деятельности на уроке (итог) 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339752" y="1484784"/>
            <a:ext cx="5256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Самоконтроль и самооценка способствуют формированию рефлексивного мышления – важного качества полноценной личности.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7544" y="2921168"/>
            <a:ext cx="2736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/>
              <a:t>Оценка содержания урока: </a:t>
            </a:r>
            <a:endParaRPr lang="ru-RU" sz="1600" dirty="0"/>
          </a:p>
          <a:p>
            <a:r>
              <a:rPr lang="ru-RU" sz="1600" dirty="0"/>
              <a:t>занимательно </a:t>
            </a:r>
          </a:p>
          <a:p>
            <a:r>
              <a:rPr lang="ru-RU" sz="1600" dirty="0"/>
              <a:t>интересно </a:t>
            </a:r>
          </a:p>
          <a:p>
            <a:r>
              <a:rPr lang="ru-RU" sz="1600" dirty="0"/>
              <a:t>познавательно </a:t>
            </a:r>
          </a:p>
          <a:p>
            <a:r>
              <a:rPr lang="ru-RU" sz="1600" dirty="0"/>
              <a:t>полезно </a:t>
            </a:r>
          </a:p>
          <a:p>
            <a:r>
              <a:rPr lang="ru-RU" sz="1600" dirty="0"/>
              <a:t>продуктивно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01990" y="2942616"/>
            <a:ext cx="28142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/>
              <a:t>Оценка деятельности на уроке</a:t>
            </a:r>
            <a:r>
              <a:rPr lang="ru-RU" sz="1400" b="1" i="1" dirty="0" smtClean="0"/>
              <a:t>:</a:t>
            </a:r>
          </a:p>
          <a:p>
            <a:r>
              <a:rPr lang="ru-RU" sz="1400" dirty="0" smtClean="0"/>
              <a:t>задумался </a:t>
            </a:r>
            <a:endParaRPr lang="ru-RU" sz="1400" dirty="0"/>
          </a:p>
          <a:p>
            <a:r>
              <a:rPr lang="ru-RU" sz="1400" dirty="0"/>
              <a:t>удивился </a:t>
            </a:r>
          </a:p>
          <a:p>
            <a:r>
              <a:rPr lang="ru-RU" sz="1400" dirty="0"/>
              <a:t>загорелся </a:t>
            </a:r>
          </a:p>
          <a:p>
            <a:r>
              <a:rPr lang="ru-RU" sz="1400" dirty="0"/>
              <a:t>убедился </a:t>
            </a:r>
          </a:p>
          <a:p>
            <a:r>
              <a:rPr lang="ru-RU" sz="1400" dirty="0"/>
              <a:t>принял решение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444208" y="3068960"/>
            <a:ext cx="212372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/>
              <a:t>Оценка внутреннего состояния на уроке: </a:t>
            </a:r>
            <a:endParaRPr lang="ru-RU" sz="1400" dirty="0"/>
          </a:p>
          <a:p>
            <a:r>
              <a:rPr lang="ru-RU" sz="1400" dirty="0"/>
              <a:t>взволнованное </a:t>
            </a:r>
          </a:p>
          <a:p>
            <a:r>
              <a:rPr lang="ru-RU" sz="1400" dirty="0"/>
              <a:t>удовлетворенное </a:t>
            </a:r>
          </a:p>
          <a:p>
            <a:r>
              <a:rPr lang="ru-RU" sz="1400" dirty="0"/>
              <a:t>позитивное </a:t>
            </a:r>
          </a:p>
          <a:p>
            <a:r>
              <a:rPr lang="ru-RU" sz="1400" dirty="0"/>
              <a:t>отличное 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79821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7704" y="188640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dirty="0" smtClean="0">
                <a:solidFill>
                  <a:srgbClr val="C00000"/>
                </a:solidFill>
                <a:latin typeface="Century Gothic" pitchFamily="34" charset="0"/>
              </a:rPr>
              <a:t>Урок развивающего контроля</a:t>
            </a:r>
            <a:endParaRPr lang="ru-RU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63888" y="2132856"/>
            <a:ext cx="52565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err="1"/>
              <a:t>Деятельностная</a:t>
            </a:r>
            <a:r>
              <a:rPr lang="ru-RU" sz="2800" b="1" i="1" dirty="0"/>
              <a:t> цель: </a:t>
            </a:r>
            <a:r>
              <a:rPr lang="ru-RU" sz="2800" dirty="0"/>
              <a:t>формирование способности учащихся к осуществлению контрольной функции. </a:t>
            </a:r>
          </a:p>
          <a:p>
            <a:r>
              <a:rPr lang="ru-RU" sz="2800" b="1" i="1" dirty="0"/>
              <a:t>Образовательная цель: </a:t>
            </a:r>
            <a:r>
              <a:rPr lang="ru-RU" sz="2800" dirty="0"/>
              <a:t>контроль и самоконтроль изученных понятий и алгоритмов. </a:t>
            </a:r>
          </a:p>
        </p:txBody>
      </p:sp>
    </p:spTree>
    <p:extLst>
      <p:ext uri="{BB962C8B-B14F-4D97-AF65-F5344CB8AC3E}">
        <p14:creationId xmlns:p14="http://schemas.microsoft.com/office/powerpoint/2010/main" val="72250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7704" y="188640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Механизм </a:t>
            </a:r>
            <a:r>
              <a:rPr lang="ru-RU" sz="3600" dirty="0">
                <a:solidFill>
                  <a:srgbClr val="C00000"/>
                </a:solidFill>
              </a:rPr>
              <a:t>деятельности по контролю предполагает: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63888" y="1484784"/>
            <a:ext cx="52565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1. предъявление контролируемого варианта; </a:t>
            </a:r>
          </a:p>
          <a:p>
            <a:r>
              <a:rPr lang="ru-RU" sz="2000" dirty="0"/>
              <a:t>2. наличие понятийно обоснованного эталона, а не субъективной версии; </a:t>
            </a:r>
          </a:p>
          <a:p>
            <a:r>
              <a:rPr lang="ru-RU" sz="2000" dirty="0"/>
              <a:t>3. сопоставление проверяемого варианта с эталоном по оговоренному механизму; </a:t>
            </a:r>
          </a:p>
          <a:p>
            <a:r>
              <a:rPr lang="ru-RU" sz="2000" dirty="0"/>
              <a:t>4. оценку результата сопоставления в соответствии с заранее обоснованным критерием.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40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7704" y="188640"/>
            <a:ext cx="70567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800" dirty="0" smtClean="0">
                <a:solidFill>
                  <a:srgbClr val="C00000"/>
                </a:solidFill>
                <a:latin typeface="Century Gothic" pitchFamily="34" charset="0"/>
              </a:rPr>
              <a:t>Структура</a:t>
            </a:r>
          </a:p>
          <a:p>
            <a:pPr algn="r"/>
            <a:r>
              <a:rPr lang="ru-RU" sz="3200" dirty="0" smtClean="0">
                <a:solidFill>
                  <a:srgbClr val="C00000"/>
                </a:solidFill>
                <a:latin typeface="Century Gothic" pitchFamily="34" charset="0"/>
              </a:rPr>
              <a:t>уроков развивающего контроля</a:t>
            </a:r>
            <a:endParaRPr lang="ru-RU" sz="3200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63888" y="2132856"/>
            <a:ext cx="52565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написание учащимися варианта контрольной работы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63888" y="3484165"/>
            <a:ext cx="52565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сопоставление с объективно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обоснованным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эталоном выполнения этой работы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63888" y="5108991"/>
            <a:ext cx="5256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оценка учащимися результата сопоставления в соответствии с ранее установленными критериями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25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7704" y="188640"/>
            <a:ext cx="70567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800" dirty="0" smtClean="0">
                <a:solidFill>
                  <a:srgbClr val="C00000"/>
                </a:solidFill>
                <a:latin typeface="Century Gothic" pitchFamily="34" charset="0"/>
              </a:rPr>
              <a:t>Формы организации</a:t>
            </a:r>
          </a:p>
          <a:p>
            <a:pPr algn="r"/>
            <a:r>
              <a:rPr lang="ru-RU" sz="3200" dirty="0" smtClean="0">
                <a:solidFill>
                  <a:srgbClr val="C00000"/>
                </a:solidFill>
                <a:latin typeface="Century Gothic" pitchFamily="34" charset="0"/>
              </a:rPr>
              <a:t>уроков развивающего контроля</a:t>
            </a:r>
            <a:endParaRPr lang="ru-RU" sz="3200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63888" y="1700808"/>
            <a:ext cx="5256584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Самоконтроль</a:t>
            </a:r>
          </a:p>
          <a:p>
            <a:pPr lvl="1" algn="r"/>
            <a:r>
              <a:rPr lang="ru-RU" sz="2000" dirty="0" smtClean="0">
                <a:latin typeface="Arial" pitchFamily="34" charset="0"/>
                <a:cs typeface="Arial" pitchFamily="34" charset="0"/>
              </a:rPr>
              <a:t>эталонный вариант предлагается ученику для сравнения и самостоятельного оценивания собственного варианта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63888" y="3638634"/>
            <a:ext cx="5256584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Взаимоконтроль</a:t>
            </a:r>
          </a:p>
          <a:p>
            <a:pPr lvl="1" algn="r"/>
            <a:r>
              <a:rPr lang="ru-RU" sz="2000" dirty="0" smtClean="0">
                <a:latin typeface="Arial" pitchFamily="34" charset="0"/>
                <a:cs typeface="Arial" pitchFamily="34" charset="0"/>
              </a:rPr>
              <a:t>держателем эталона являются ученики, которые проверяют работы друг друга.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63888" y="5229200"/>
            <a:ext cx="5256584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Педагогический контроль</a:t>
            </a:r>
          </a:p>
          <a:p>
            <a:pPr lvl="1" algn="r"/>
            <a:r>
              <a:rPr lang="ru-RU" sz="2000" dirty="0" smtClean="0">
                <a:latin typeface="Arial" pitchFamily="34" charset="0"/>
                <a:cs typeface="Arial" pitchFamily="34" charset="0"/>
              </a:rPr>
              <a:t>эталон находится у педагога.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back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979712" y="5417929"/>
            <a:ext cx="70567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800" dirty="0" smtClean="0">
                <a:solidFill>
                  <a:srgbClr val="C00000"/>
                </a:solidFill>
                <a:latin typeface="Century Gothic" pitchFamily="34" charset="0"/>
              </a:rPr>
              <a:t>Этапы и цели</a:t>
            </a:r>
          </a:p>
          <a:p>
            <a:pPr algn="r"/>
            <a:r>
              <a:rPr lang="ru-RU" sz="3200" dirty="0" smtClean="0">
                <a:solidFill>
                  <a:srgbClr val="C00000"/>
                </a:solidFill>
                <a:latin typeface="Century Gothic" pitchFamily="34" charset="0"/>
              </a:rPr>
              <a:t>уроков развивающего контроля</a:t>
            </a:r>
            <a:endParaRPr lang="ru-RU" sz="3200" dirty="0">
              <a:solidFill>
                <a:srgbClr val="C0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7704" y="188640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800" dirty="0" smtClean="0">
                <a:solidFill>
                  <a:srgbClr val="C00000"/>
                </a:solidFill>
                <a:latin typeface="Century Gothic" pitchFamily="34" charset="0"/>
              </a:rPr>
              <a:t>Мотивация</a:t>
            </a:r>
            <a:endParaRPr lang="ru-RU" sz="3200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63888" y="1412776"/>
            <a:ext cx="52565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ОПРЕДЕЛИТЬ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основную цель урока и создать условия для возникновения внутренней потребности включения в деятельность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63888" y="3287886"/>
            <a:ext cx="52565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АКТУАЛИЗИРОВАТЬ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требования к ученику со стороны контрольно-коррекционной деятельности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63888" y="5199583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УСТАНОВИТЬ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тематические рамки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80312" y="2420888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spc="300" dirty="0" smtClean="0">
                <a:solidFill>
                  <a:srgbClr val="C00000"/>
                </a:solidFill>
                <a:latin typeface="Century Gothic" pitchFamily="34" charset="0"/>
              </a:rPr>
              <a:t>«ХОЧУ»</a:t>
            </a:r>
            <a:endParaRPr lang="ru-RU" sz="2800" spc="300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80312" y="4077072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spc="300" dirty="0" smtClean="0">
                <a:solidFill>
                  <a:srgbClr val="C00000"/>
                </a:solidFill>
                <a:latin typeface="Century Gothic" pitchFamily="34" charset="0"/>
              </a:rPr>
              <a:t>«НАДО»</a:t>
            </a:r>
            <a:endParaRPr lang="ru-RU" sz="2800" spc="300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80312" y="558924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spc="300" dirty="0" smtClean="0">
                <a:solidFill>
                  <a:srgbClr val="C00000"/>
                </a:solidFill>
                <a:latin typeface="Century Gothic" pitchFamily="34" charset="0"/>
              </a:rPr>
              <a:t>«МОГУ»</a:t>
            </a:r>
            <a:endParaRPr lang="ru-RU" sz="2800" spc="300" dirty="0">
              <a:solidFill>
                <a:srgbClr val="C0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7704" y="188640"/>
            <a:ext cx="7056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rgbClr val="C00000"/>
                </a:solidFill>
                <a:latin typeface="Century Gothic" pitchFamily="34" charset="0"/>
              </a:rPr>
              <a:t>Уроки </a:t>
            </a:r>
            <a:r>
              <a:rPr lang="ru-RU" sz="2000" dirty="0" err="1" smtClean="0">
                <a:solidFill>
                  <a:srgbClr val="C00000"/>
                </a:solidFill>
                <a:latin typeface="Century Gothic" pitchFamily="34" charset="0"/>
              </a:rPr>
              <a:t>деятельностной</a:t>
            </a:r>
            <a:r>
              <a:rPr lang="ru-RU" sz="2000" dirty="0" smtClean="0">
                <a:solidFill>
                  <a:srgbClr val="C00000"/>
                </a:solidFill>
                <a:latin typeface="Century Gothic" pitchFamily="34" charset="0"/>
              </a:rPr>
              <a:t> направленности по целеполаганию можно распределить на четыре группы:</a:t>
            </a:r>
            <a:endParaRPr lang="ru-RU" sz="2000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63888" y="2132856"/>
            <a:ext cx="52565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роки «открытия» нового знания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уроки рефлексии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уроки методологической направленности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роки развивающего контроля </a:t>
            </a:r>
          </a:p>
          <a:p>
            <a:pPr marL="457200" indent="-457200">
              <a:buFont typeface="Arial" pitchFamily="34" charset="0"/>
              <a:buChar char="•"/>
            </a:pP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7664" y="188640"/>
            <a:ext cx="74168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800" dirty="0" smtClean="0">
                <a:solidFill>
                  <a:srgbClr val="C00000"/>
                </a:solidFill>
                <a:latin typeface="Century Gothic" pitchFamily="34" charset="0"/>
              </a:rPr>
              <a:t>Актуализация</a:t>
            </a:r>
          </a:p>
          <a:p>
            <a:pPr algn="r"/>
            <a:r>
              <a:rPr lang="ru-RU" sz="3200" dirty="0" smtClean="0">
                <a:solidFill>
                  <a:srgbClr val="C00000"/>
                </a:solidFill>
                <a:latin typeface="Century Gothic" pitchFamily="34" charset="0"/>
              </a:rPr>
              <a:t>и подготовка мышления учащихся</a:t>
            </a:r>
            <a:endParaRPr lang="ru-RU" sz="3200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63888" y="1796623"/>
            <a:ext cx="525658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ОРГАНИЗОВАТЬ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повторение контролируемых способов деятельности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63888" y="3712964"/>
            <a:ext cx="525658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АКТУАЛИЗИРОВАТЬ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мыслительные операции и познавательные процессы, необходимые для выполнения контрольных работ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7704" y="44624"/>
            <a:ext cx="70567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800" dirty="0" smtClean="0">
                <a:solidFill>
                  <a:srgbClr val="C00000"/>
                </a:solidFill>
                <a:latin typeface="Century Gothic" pitchFamily="34" charset="0"/>
              </a:rPr>
              <a:t>Анализ</a:t>
            </a:r>
          </a:p>
          <a:p>
            <a:pPr algn="r"/>
            <a:r>
              <a:rPr lang="ru-RU" sz="3200" dirty="0" smtClean="0">
                <a:solidFill>
                  <a:srgbClr val="C00000"/>
                </a:solidFill>
                <a:latin typeface="Century Gothic" pitchFamily="34" charset="0"/>
              </a:rPr>
              <a:t>контрольной работы</a:t>
            </a:r>
            <a:endParaRPr lang="ru-RU" sz="3200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59832" y="1382866"/>
            <a:ext cx="576064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Локализация индивидуальных затруднений</a:t>
            </a:r>
          </a:p>
          <a:p>
            <a:pPr lvl="1" algn="r"/>
            <a:r>
              <a:rPr lang="ru-RU" dirty="0" smtClean="0">
                <a:latin typeface="Arial" pitchFamily="34" charset="0"/>
                <a:cs typeface="Arial" pitchFamily="34" charset="0"/>
              </a:rPr>
              <a:t>выработка внутренней готовности к коррекционной работе и выявление причины собственных затруднений при выполнении контрольной работы.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87824" y="3582305"/>
            <a:ext cx="5832648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Целеполагание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и построение проекта коррекции</a:t>
            </a:r>
          </a:p>
          <a:p>
            <a:pPr algn="r">
              <a:spcAft>
                <a:spcPts val="600"/>
              </a:spcAf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постановка целей коррекционной деятельности, выбор способа и средств их реализации.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87824" y="5227746"/>
            <a:ext cx="5832648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Коррекция выявленных затруднений</a:t>
            </a:r>
          </a:p>
          <a:p>
            <a:pPr lvl="1" algn="r"/>
            <a:r>
              <a:rPr lang="ru-RU" dirty="0" smtClean="0">
                <a:latin typeface="Arial" pitchFamily="34" charset="0"/>
                <a:cs typeface="Arial" pitchFamily="34" charset="0"/>
              </a:rPr>
              <a:t>коррекция учащимися своих ошибок и формирование умения правильно применять соответствующие способы действий.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7704" y="44624"/>
            <a:ext cx="70567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800" dirty="0" smtClean="0">
                <a:solidFill>
                  <a:srgbClr val="C00000"/>
                </a:solidFill>
                <a:latin typeface="Century Gothic" pitchFamily="34" charset="0"/>
              </a:rPr>
              <a:t>Анализ</a:t>
            </a:r>
          </a:p>
          <a:p>
            <a:pPr algn="r"/>
            <a:r>
              <a:rPr lang="ru-RU" sz="3200" dirty="0" smtClean="0">
                <a:solidFill>
                  <a:srgbClr val="C00000"/>
                </a:solidFill>
                <a:latin typeface="Century Gothic" pitchFamily="34" charset="0"/>
              </a:rPr>
              <a:t>контрольной работы</a:t>
            </a:r>
            <a:endParaRPr lang="ru-RU" sz="3200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59832" y="1340768"/>
            <a:ext cx="576064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Устное обобщение затруднений</a:t>
            </a:r>
          </a:p>
          <a:p>
            <a:pPr algn="r">
              <a:spcAft>
                <a:spcPts val="600"/>
              </a:spcAf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закрепление способов действий, вызвавших затруднение.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9832" y="2603233"/>
            <a:ext cx="5760640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Самостоятельная работа с самопроверкой по эталону</a:t>
            </a:r>
          </a:p>
          <a:p>
            <a:pPr algn="r">
              <a:spcAft>
                <a:spcPts val="600"/>
              </a:spcAf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письменное закрепление способов действий, вызвавших затруднения, самопроверка их усвоения, индивидуальная рефлексия.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59832" y="4479210"/>
            <a:ext cx="5832648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Повторение и решение заданий творческого уровня</a:t>
            </a:r>
          </a:p>
          <a:p>
            <a:pPr algn="r">
              <a:spcAft>
                <a:spcPts val="600"/>
              </a:spcAf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применение способов действий, вызвавших затруднения, повторение и закрепление ранее изученного материала, подготовка к изучению следующих разделов курса.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7704" y="188640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800" dirty="0" smtClean="0">
                <a:solidFill>
                  <a:srgbClr val="C00000"/>
                </a:solidFill>
                <a:latin typeface="Century Gothic" pitchFamily="34" charset="0"/>
              </a:rPr>
              <a:t>Рефлексия</a:t>
            </a:r>
            <a:endParaRPr lang="ru-RU" sz="3200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19872" y="1412776"/>
            <a:ext cx="54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ПРОГОВОРИТЬ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механизм деятельности по контролю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63888" y="2371527"/>
            <a:ext cx="52565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НАМЕТИТЬ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цели последующей деятельности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63888" y="3356992"/>
            <a:ext cx="52565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ФИКСИРОВАТЬ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степень соответствия поставленной цели контрольной деятельности и ее результатов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63888" y="4581128"/>
            <a:ext cx="52565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ОЦЕНИТЬ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полученные результаты собственной деятельности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63888" y="5467871"/>
            <a:ext cx="52565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ОПРЕДЕЛИТЬ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задание для самоподготовки (домашние задание с элементами выбора, творчества)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5" grpId="0"/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back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763688" y="116632"/>
            <a:ext cx="7272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800" dirty="0" smtClean="0">
                <a:solidFill>
                  <a:srgbClr val="C00000"/>
                </a:solidFill>
                <a:latin typeface="Century Gothic" pitchFamily="34" charset="0"/>
              </a:rPr>
              <a:t>Технологическая карта</a:t>
            </a:r>
          </a:p>
          <a:p>
            <a:pPr algn="r"/>
            <a:r>
              <a:rPr lang="ru-RU" sz="3200" dirty="0" smtClean="0">
                <a:solidFill>
                  <a:srgbClr val="C00000"/>
                </a:solidFill>
                <a:latin typeface="Century Gothic" pitchFamily="34" charset="0"/>
              </a:rPr>
              <a:t>урока развивающего контроля</a:t>
            </a:r>
            <a:endParaRPr lang="ru-RU" sz="3200" dirty="0">
              <a:solidFill>
                <a:srgbClr val="C0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979712" y="702393"/>
          <a:ext cx="6984776" cy="4835784"/>
        </p:xfrm>
        <a:graphic>
          <a:graphicData uri="http://schemas.openxmlformats.org/drawingml/2006/table">
            <a:tbl>
              <a:tblPr bandRow="1">
                <a:tableStyleId>{1E171933-4619-4E11-9A3F-F7608DF75F80}</a:tableStyleId>
              </a:tblPr>
              <a:tblGrid>
                <a:gridCol w="1746194"/>
                <a:gridCol w="1746194"/>
                <a:gridCol w="1746194"/>
                <a:gridCol w="1746194"/>
              </a:tblGrid>
              <a:tr h="588655">
                <a:tc gridSpan="4">
                  <a:txBody>
                    <a:bodyPr/>
                    <a:lstStyle/>
                    <a:p>
                      <a:pPr marL="342900" indent="-342900" algn="ctr">
                        <a:buAutoNum type="arabicPeriod"/>
                      </a:pPr>
                      <a:r>
                        <a:rPr lang="ru-RU" sz="2000" baseline="0" dirty="0" smtClean="0">
                          <a:latin typeface="Arial" pitchFamily="34" charset="0"/>
                          <a:cs typeface="Arial" pitchFamily="34" charset="0"/>
                        </a:rPr>
                        <a:t>Организационный этап</a:t>
                      </a:r>
                      <a:endParaRPr lang="en-US" sz="20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900" indent="-342900" algn="ctr">
                        <a:buNone/>
                      </a:pPr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Продолжительность – 2-3 минуты</a:t>
                      </a:r>
                    </a:p>
                  </a:txBody>
                  <a:tcPr>
                    <a:lnL w="762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30146">
                <a:tc gridSpan="4">
                  <a:txBody>
                    <a:bodyPr/>
                    <a:lstStyle/>
                    <a:p>
                      <a:pPr marL="342900" indent="-342900" algn="ctr">
                        <a:buNone/>
                      </a:pPr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Цели:</a:t>
                      </a:r>
                    </a:p>
                    <a:p>
                      <a:pPr marL="342900" indent="-342900" algn="ctr">
                        <a:buClr>
                          <a:srgbClr val="0070C0"/>
                        </a:buClr>
                        <a:buSzPct val="150000"/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формирование положительного</a:t>
                      </a:r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самоопределения  к деятельности на уроке;</a:t>
                      </a:r>
                    </a:p>
                    <a:p>
                      <a:pPr marL="342900" indent="-342900" algn="ctr">
                        <a:buClr>
                          <a:srgbClr val="0070C0"/>
                        </a:buClr>
                        <a:buSzPct val="150000"/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обозначение области содержания урока (тематические рамки).</a:t>
                      </a:r>
                    </a:p>
                  </a:txBody>
                  <a:tcPr>
                    <a:lnL w="762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922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Форма работы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Деятельность</a:t>
                      </a:r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 учителя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Деятельность учеников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Компетентность (УУД)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026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Беседа, доброе пожелание.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Создает условия для возникновения внутренней потребности включения учащихся в работу. </a:t>
                      </a:r>
                    </a:p>
                    <a:p>
                      <a:pPr algn="ctr"/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Проявление интереса к материалу.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Представление собственного опыта, высказывание собственных мыслей.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Внутренняя актуализация, включение в учебный процесс.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059832" y="44624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solidFill>
                  <a:srgbClr val="C00000"/>
                </a:solidFill>
                <a:latin typeface="Century Gothic" pitchFamily="34" charset="0"/>
              </a:rPr>
              <a:t>Технологическая карта</a:t>
            </a:r>
            <a:endParaRPr lang="ru-RU" sz="2800" dirty="0">
              <a:solidFill>
                <a:srgbClr val="C0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979712" y="685561"/>
          <a:ext cx="6984776" cy="4627087"/>
        </p:xfrm>
        <a:graphic>
          <a:graphicData uri="http://schemas.openxmlformats.org/drawingml/2006/table">
            <a:tbl>
              <a:tblPr bandRow="1">
                <a:tableStyleId>{1E171933-4619-4E11-9A3F-F7608DF75F80}</a:tableStyleId>
              </a:tblPr>
              <a:tblGrid>
                <a:gridCol w="1746194"/>
                <a:gridCol w="1746194"/>
                <a:gridCol w="1746194"/>
                <a:gridCol w="1746194"/>
              </a:tblGrid>
              <a:tr h="582607">
                <a:tc gridSpan="4">
                  <a:txBody>
                    <a:bodyPr/>
                    <a:lstStyle/>
                    <a:p>
                      <a:pPr marL="342900" indent="-342900" algn="ctr">
                        <a:buNone/>
                      </a:pPr>
                      <a:r>
                        <a:rPr lang="ru-RU" sz="2000" baseline="0" dirty="0" smtClean="0">
                          <a:latin typeface="Arial" pitchFamily="34" charset="0"/>
                          <a:cs typeface="Arial" pitchFamily="34" charset="0"/>
                        </a:rPr>
                        <a:t>2. Актуализация и подготовка мышления учащихся</a:t>
                      </a:r>
                    </a:p>
                  </a:txBody>
                  <a:tcPr>
                    <a:lnL w="762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53476">
                <a:tc gridSpan="4">
                  <a:txBody>
                    <a:bodyPr/>
                    <a:lstStyle/>
                    <a:p>
                      <a:pPr marL="342900" indent="-342900" algn="ctr">
                        <a:buNone/>
                      </a:pPr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Цели:</a:t>
                      </a:r>
                    </a:p>
                    <a:p>
                      <a:pPr marL="342900" indent="-342900" algn="ctr">
                        <a:buClr>
                          <a:srgbClr val="0070C0"/>
                        </a:buClr>
                        <a:buSzPct val="150000"/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подготовка мышления учащихся и осознание ими потребности к контролю и самоконтролю результата,</a:t>
                      </a:r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 а также</a:t>
                      </a: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 выявлению причин затруднений в деятельности;</a:t>
                      </a:r>
                    </a:p>
                    <a:p>
                      <a:pPr marL="342900" indent="-342900" algn="ctr">
                        <a:buClr>
                          <a:srgbClr val="0070C0"/>
                        </a:buClr>
                        <a:buSzPct val="150000"/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повторение необходимых ЗУН.</a:t>
                      </a:r>
                    </a:p>
                  </a:txBody>
                  <a:tcPr>
                    <a:lnL w="762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347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Форма работы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Деятельность</a:t>
                      </a:r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 учителя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Деятельность учеников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Компетентность (УУД)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472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Беседа, наблюдение, слушание, чтение, постановка опыта, самостоятельная работа.</a:t>
                      </a:r>
                    </a:p>
                  </a:txBody>
                  <a:tcPr>
                    <a:lnL w="762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Организовывает повторение контролируемых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    способов действий, сопоставление учащимися своих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    работ по готовому образцу.</a:t>
                      </a:r>
                    </a:p>
                  </a:txBody>
                  <a:tcPr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Демонстрируют знания</a:t>
                      </a:r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 и умения.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Знание алгоритмов, понятий, осознание взаимосвязей.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59832" y="44624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solidFill>
                  <a:srgbClr val="C00000"/>
                </a:solidFill>
                <a:latin typeface="Century Gothic" pitchFamily="34" charset="0"/>
              </a:rPr>
              <a:t>Технологическая карта</a:t>
            </a:r>
            <a:endParaRPr lang="ru-RU" sz="2800" dirty="0">
              <a:solidFill>
                <a:srgbClr val="C0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979712" y="685561"/>
          <a:ext cx="6984776" cy="3895567"/>
        </p:xfrm>
        <a:graphic>
          <a:graphicData uri="http://schemas.openxmlformats.org/drawingml/2006/table">
            <a:tbl>
              <a:tblPr bandRow="1">
                <a:tableStyleId>{1E171933-4619-4E11-9A3F-F7608DF75F80}</a:tableStyleId>
              </a:tblPr>
              <a:tblGrid>
                <a:gridCol w="1746194"/>
                <a:gridCol w="1746194"/>
                <a:gridCol w="1746194"/>
                <a:gridCol w="1746194"/>
              </a:tblGrid>
              <a:tr h="582607">
                <a:tc gridSpan="4">
                  <a:txBody>
                    <a:bodyPr/>
                    <a:lstStyle/>
                    <a:p>
                      <a:pPr marL="342900" indent="-342900" algn="ctr">
                        <a:buNone/>
                      </a:pPr>
                      <a:r>
                        <a:rPr lang="ru-RU" sz="2000" baseline="0" dirty="0" smtClean="0">
                          <a:latin typeface="Arial" pitchFamily="34" charset="0"/>
                          <a:cs typeface="Arial" pitchFamily="34" charset="0"/>
                        </a:rPr>
                        <a:t>3. Контрольная работа</a:t>
                      </a:r>
                    </a:p>
                  </a:txBody>
                  <a:tcPr>
                    <a:lnL w="762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53476">
                <a:tc gridSpan="4">
                  <a:txBody>
                    <a:bodyPr/>
                    <a:lstStyle/>
                    <a:p>
                      <a:pPr marL="342900" indent="-342900" algn="ctr">
                        <a:buNone/>
                      </a:pPr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Цель:</a:t>
                      </a:r>
                    </a:p>
                    <a:p>
                      <a:pPr marL="342900" indent="-342900" algn="ctr">
                        <a:buClr>
                          <a:srgbClr val="0070C0"/>
                        </a:buClr>
                        <a:buSzPct val="150000"/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проведение</a:t>
                      </a:r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 контрольной или самостоятельной работы.</a:t>
                      </a:r>
                      <a:endParaRPr lang="ru-RU" sz="16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347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Форма работы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Деятельность</a:t>
                      </a:r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 учителя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Деятельность учеников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Компетентность (УУД)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472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Контрольный диктант, тест,</a:t>
                      </a:r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 самостоятельная работа, творческие задания.</a:t>
                      </a:r>
                      <a:endParaRPr lang="ru-RU" sz="1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Проведение работы</a:t>
                      </a:r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 с целью контроля уровня усвоения пройденного материала.</a:t>
                      </a:r>
                      <a:endParaRPr lang="ru-RU" sz="1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Выполнение предложенных заданий. Индивидуальная форма работы.</a:t>
                      </a:r>
                    </a:p>
                    <a:p>
                      <a:pPr algn="ctr"/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Применение полученных знаний в решении</a:t>
                      </a:r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 практических заданий.</a:t>
                      </a:r>
                      <a:endParaRPr lang="ru-RU" sz="1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59832" y="44624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solidFill>
                  <a:srgbClr val="C00000"/>
                </a:solidFill>
                <a:latin typeface="Century Gothic" pitchFamily="34" charset="0"/>
              </a:rPr>
              <a:t>Технологическая карта</a:t>
            </a:r>
            <a:endParaRPr lang="ru-RU" sz="2800" dirty="0">
              <a:solidFill>
                <a:srgbClr val="C0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979712" y="697905"/>
          <a:ext cx="6984776" cy="4846320"/>
        </p:xfrm>
        <a:graphic>
          <a:graphicData uri="http://schemas.openxmlformats.org/drawingml/2006/table">
            <a:tbl>
              <a:tblPr bandRow="1">
                <a:tableStyleId>{1E171933-4619-4E11-9A3F-F7608DF75F80}</a:tableStyleId>
              </a:tblPr>
              <a:tblGrid>
                <a:gridCol w="1746194"/>
                <a:gridCol w="1746194"/>
                <a:gridCol w="1746194"/>
                <a:gridCol w="1746194"/>
              </a:tblGrid>
              <a:tr h="582607">
                <a:tc gridSpan="4">
                  <a:txBody>
                    <a:bodyPr/>
                    <a:lstStyle/>
                    <a:p>
                      <a:pPr marL="342900" indent="-342900" algn="ctr">
                        <a:buNone/>
                      </a:pPr>
                      <a:r>
                        <a:rPr lang="ru-RU" sz="2000" baseline="0" dirty="0" smtClean="0">
                          <a:latin typeface="Arial" pitchFamily="34" charset="0"/>
                          <a:cs typeface="Arial" pitchFamily="34" charset="0"/>
                        </a:rPr>
                        <a:t>4. Локализация затруднений</a:t>
                      </a:r>
                    </a:p>
                    <a:p>
                      <a:pPr marL="342900" indent="-342900" algn="ctr">
                        <a:buNone/>
                      </a:pPr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Продолжительность – 6-8 минут.</a:t>
                      </a:r>
                    </a:p>
                  </a:txBody>
                  <a:tcPr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53476">
                <a:tc gridSpan="4">
                  <a:txBody>
                    <a:bodyPr/>
                    <a:lstStyle/>
                    <a:p>
                      <a:pPr marL="342900" indent="-342900" algn="ctr">
                        <a:buNone/>
                      </a:pPr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Цель:</a:t>
                      </a:r>
                    </a:p>
                    <a:p>
                      <a:pPr marL="342900" indent="-342900" algn="ctr">
                        <a:buClr>
                          <a:srgbClr val="0070C0"/>
                        </a:buClr>
                        <a:buSzPct val="150000"/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определение</a:t>
                      </a:r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 места и причины затруднений</a:t>
                      </a: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347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Форма работы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Деятельность</a:t>
                      </a:r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 учителя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Деятельность учеников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Компетентность (УУД)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472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Побуждающий диалог, подводящий диалог, творческие работы.</a:t>
                      </a:r>
                    </a:p>
                  </a:txBody>
                  <a:tcPr>
                    <a:lnL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Организует мотивирование</a:t>
                      </a:r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 учащихся к коррекционной деятельности.</a:t>
                      </a:r>
                    </a:p>
                    <a:p>
                      <a:pPr algn="ctr"/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Анализирует правильность самопроверки учащимися своих работ.</a:t>
                      </a:r>
                    </a:p>
                    <a:p>
                      <a:pPr algn="ctr"/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Уточняет алгоритм и правила устранения ошибок.</a:t>
                      </a:r>
                      <a:endParaRPr lang="ru-RU" sz="1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Определяют места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ошибок.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Указывают способы действий.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Сравнивают с эталоном и выполняют задания творческого уровня </a:t>
                      </a:r>
                    </a:p>
                    <a:p>
                      <a:pPr algn="ctr"/>
                      <a:endParaRPr lang="ru-RU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Анализ своих решений и определение</a:t>
                      </a:r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 мест ошибок. Фиксация способов действий, в которых допущены ошибки.</a:t>
                      </a:r>
                      <a:endParaRPr lang="ru-RU" sz="1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59832" y="44624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solidFill>
                  <a:srgbClr val="C00000"/>
                </a:solidFill>
                <a:latin typeface="Century Gothic" pitchFamily="34" charset="0"/>
              </a:rPr>
              <a:t>Технологическая карта</a:t>
            </a:r>
            <a:endParaRPr lang="ru-RU" sz="2800" dirty="0">
              <a:solidFill>
                <a:srgbClr val="C0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979712" y="734105"/>
          <a:ext cx="6984776" cy="4450080"/>
        </p:xfrm>
        <a:graphic>
          <a:graphicData uri="http://schemas.openxmlformats.org/drawingml/2006/table">
            <a:tbl>
              <a:tblPr bandRow="1">
                <a:tableStyleId>{1E171933-4619-4E11-9A3F-F7608DF75F80}</a:tableStyleId>
              </a:tblPr>
              <a:tblGrid>
                <a:gridCol w="1746194"/>
                <a:gridCol w="1746194"/>
                <a:gridCol w="1746194"/>
                <a:gridCol w="1746194"/>
              </a:tblGrid>
              <a:tr h="582607">
                <a:tc gridSpan="4">
                  <a:txBody>
                    <a:bodyPr/>
                    <a:lstStyle/>
                    <a:p>
                      <a:pPr marL="342900" indent="-342900" algn="ctr">
                        <a:buNone/>
                      </a:pPr>
                      <a:r>
                        <a:rPr lang="ru-RU" sz="2000" baseline="0" dirty="0" smtClean="0">
                          <a:latin typeface="Arial" pitchFamily="34" charset="0"/>
                          <a:cs typeface="Arial" pitchFamily="34" charset="0"/>
                        </a:rPr>
                        <a:t>5. Построение проекта коррекции</a:t>
                      </a:r>
                    </a:p>
                    <a:p>
                      <a:pPr marL="342900" indent="-342900" algn="ctr">
                        <a:buNone/>
                      </a:pPr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Продолжительность: 4-5 минут.</a:t>
                      </a:r>
                    </a:p>
                  </a:txBody>
                  <a:tcPr>
                    <a:lnL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53476">
                <a:tc gridSpan="4">
                  <a:txBody>
                    <a:bodyPr/>
                    <a:lstStyle/>
                    <a:p>
                      <a:pPr marL="342900" indent="-342900" algn="ctr">
                        <a:buNone/>
                      </a:pPr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Цель:</a:t>
                      </a:r>
                    </a:p>
                    <a:p>
                      <a:pPr marL="342900" indent="-342900" algn="ctr">
                        <a:buClr>
                          <a:srgbClr val="0070C0"/>
                        </a:buClr>
                        <a:buSzPct val="150000"/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построение проекта выхода из затруднения и формирование способности к его выполнению. </a:t>
                      </a:r>
                    </a:p>
                  </a:txBody>
                  <a:tcPr>
                    <a:lnL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347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Форма работы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Деятельность</a:t>
                      </a:r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 учителя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Деятельность учеников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Компетентность (УУД)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472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Побуждающий диалог, подводящий диалог, обсуждение</a:t>
                      </a:r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 в группах, мозговой штурм.</a:t>
                      </a:r>
                      <a:endParaRPr lang="ru-RU" sz="1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Организует процесс обсуждения</a:t>
                      </a:r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 учащимися целей коррекции, а также помогает выбрать необходимые средства и способы их достижения.</a:t>
                      </a:r>
                      <a:endParaRPr lang="ru-RU" sz="1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Формулируют индивидуальные</a:t>
                      </a:r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 цели и алгоритм коррекционных действий.</a:t>
                      </a:r>
                    </a:p>
                    <a:p>
                      <a:pPr algn="ctr"/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Выбирают способ и средство коррекции.</a:t>
                      </a: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Определение</a:t>
                      </a:r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 алгоритма коррекционной работы. </a:t>
                      </a:r>
                      <a:endParaRPr lang="ru-RU" sz="1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59832" y="44624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solidFill>
                  <a:srgbClr val="C00000"/>
                </a:solidFill>
                <a:latin typeface="Century Gothic" pitchFamily="34" charset="0"/>
              </a:rPr>
              <a:t>Технологическая карта</a:t>
            </a:r>
            <a:endParaRPr lang="ru-RU" sz="2800" dirty="0">
              <a:solidFill>
                <a:srgbClr val="C0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7704" y="188640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dirty="0" smtClean="0">
                <a:solidFill>
                  <a:srgbClr val="C00000"/>
                </a:solidFill>
                <a:latin typeface="Century Gothic" pitchFamily="34" charset="0"/>
              </a:rPr>
              <a:t>Урок «открытия» нового знания</a:t>
            </a:r>
            <a:endParaRPr lang="ru-RU" sz="3200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63888" y="2132856"/>
            <a:ext cx="52565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/>
              <a:t>Деятельностная</a:t>
            </a:r>
            <a:r>
              <a:rPr lang="ru-RU" sz="2800" b="1" dirty="0"/>
              <a:t> цель: </a:t>
            </a:r>
            <a:r>
              <a:rPr lang="ru-RU" sz="2800" dirty="0"/>
              <a:t>формирование способности учащихся к новому способу действия. </a:t>
            </a:r>
          </a:p>
          <a:p>
            <a:r>
              <a:rPr lang="ru-RU" sz="2800" b="1" dirty="0"/>
              <a:t>Образовательная цель: </a:t>
            </a:r>
            <a:r>
              <a:rPr lang="ru-RU" sz="2800" dirty="0"/>
              <a:t>расширение понятийной базы за счет включения в нее новых элементов. </a:t>
            </a:r>
          </a:p>
        </p:txBody>
      </p:sp>
    </p:spTree>
    <p:extLst>
      <p:ext uri="{BB962C8B-B14F-4D97-AF65-F5344CB8AC3E}">
        <p14:creationId xmlns:p14="http://schemas.microsoft.com/office/powerpoint/2010/main" val="162870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979712" y="692696"/>
          <a:ext cx="6984776" cy="4236720"/>
        </p:xfrm>
        <a:graphic>
          <a:graphicData uri="http://schemas.openxmlformats.org/drawingml/2006/table">
            <a:tbl>
              <a:tblPr bandRow="1">
                <a:tableStyleId>{1E171933-4619-4E11-9A3F-F7608DF75F80}</a:tableStyleId>
              </a:tblPr>
              <a:tblGrid>
                <a:gridCol w="1746194"/>
                <a:gridCol w="1746194"/>
                <a:gridCol w="1746194"/>
                <a:gridCol w="1746194"/>
              </a:tblGrid>
              <a:tr h="582607">
                <a:tc gridSpan="4">
                  <a:txBody>
                    <a:bodyPr/>
                    <a:lstStyle/>
                    <a:p>
                      <a:pPr marL="342900" indent="-342900" algn="ctr">
                        <a:buNone/>
                      </a:pPr>
                      <a:r>
                        <a:rPr lang="ru-RU" sz="2000" baseline="0" dirty="0" smtClean="0">
                          <a:latin typeface="Arial" pitchFamily="34" charset="0"/>
                          <a:cs typeface="Arial" pitchFamily="34" charset="0"/>
                        </a:rPr>
                        <a:t>6. Обобщение затруднений</a:t>
                      </a:r>
                    </a:p>
                    <a:p>
                      <a:pPr marL="342900" indent="-342900" algn="ctr">
                        <a:buNone/>
                      </a:pPr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Продолжительность – 15 минут</a:t>
                      </a:r>
                    </a:p>
                  </a:txBody>
                  <a:tcPr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53476">
                <a:tc gridSpan="4">
                  <a:txBody>
                    <a:bodyPr/>
                    <a:lstStyle/>
                    <a:p>
                      <a:pPr marL="342900" indent="-342900" algn="ctr">
                        <a:buNone/>
                      </a:pPr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Цели:</a:t>
                      </a:r>
                    </a:p>
                    <a:p>
                      <a:pPr marL="342900" indent="-342900" algn="ctr">
                        <a:buClr>
                          <a:srgbClr val="0070C0"/>
                        </a:buClr>
                        <a:buSzPct val="150000"/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вербальное фиксирование типовых затруднений;</a:t>
                      </a:r>
                    </a:p>
                    <a:p>
                      <a:pPr marL="342900" indent="-342900" algn="ctr">
                        <a:buClr>
                          <a:srgbClr val="0070C0"/>
                        </a:buClr>
                        <a:buSzPct val="150000"/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объяснение</a:t>
                      </a:r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 механизмов использования алгоритма</a:t>
                      </a:r>
                      <a:endParaRPr lang="ru-RU" sz="16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347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Форма работы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Деятельность</a:t>
                      </a:r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 учителя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Деятельность учеников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Компетентность (УУД)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472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Коммуникативное взаимодействие с опорой на вербальную и знаковую фиксацию.</a:t>
                      </a:r>
                    </a:p>
                  </a:txBody>
                  <a:tcPr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Организует обсуждение типовых затруднений.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Проговаривает формулировки способов действий, которые вызвали затруднение.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Участвуют в выявлении типичных ошибок.</a:t>
                      </a:r>
                    </a:p>
                    <a:p>
                      <a:pPr algn="ctr"/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Формулируют способы действий, которые вызвали затруднение.</a:t>
                      </a:r>
                      <a:endParaRPr lang="ru-RU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Вербальная фиксация формулировок способов действий.</a:t>
                      </a:r>
                      <a:endParaRPr lang="ru-RU" sz="1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59832" y="44624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solidFill>
                  <a:srgbClr val="C00000"/>
                </a:solidFill>
                <a:latin typeface="Century Gothic" pitchFamily="34" charset="0"/>
              </a:rPr>
              <a:t>Технологическая карта</a:t>
            </a:r>
            <a:endParaRPr lang="ru-RU" sz="2800" dirty="0">
              <a:solidFill>
                <a:srgbClr val="C0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979712" y="703625"/>
          <a:ext cx="6984776" cy="4480560"/>
        </p:xfrm>
        <a:graphic>
          <a:graphicData uri="http://schemas.openxmlformats.org/drawingml/2006/table">
            <a:tbl>
              <a:tblPr bandRow="1">
                <a:tableStyleId>{1E171933-4619-4E11-9A3F-F7608DF75F80}</a:tableStyleId>
              </a:tblPr>
              <a:tblGrid>
                <a:gridCol w="1746194"/>
                <a:gridCol w="1746194"/>
                <a:gridCol w="1746194"/>
                <a:gridCol w="1746194"/>
              </a:tblGrid>
              <a:tr h="582607">
                <a:tc gridSpan="4">
                  <a:txBody>
                    <a:bodyPr/>
                    <a:lstStyle/>
                    <a:p>
                      <a:pPr marL="342900" indent="-342900" algn="ctr">
                        <a:buNone/>
                      </a:pPr>
                      <a:r>
                        <a:rPr lang="ru-RU" sz="2000" baseline="0" dirty="0" smtClean="0">
                          <a:latin typeface="Arial" pitchFamily="34" charset="0"/>
                          <a:cs typeface="Arial" pitchFamily="34" charset="0"/>
                        </a:rPr>
                        <a:t>7. Самостоятельная работа с проверкой по эталону</a:t>
                      </a:r>
                    </a:p>
                    <a:p>
                      <a:pPr marL="342900" indent="-342900" algn="ctr">
                        <a:buNone/>
                      </a:pPr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Продолжительность – 10-12 минут</a:t>
                      </a:r>
                    </a:p>
                  </a:txBody>
                  <a:tcPr>
                    <a:lnL w="762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53476">
                <a:tc gridSpan="4">
                  <a:txBody>
                    <a:bodyPr/>
                    <a:lstStyle/>
                    <a:p>
                      <a:pPr marL="342900" indent="-342900" algn="ctr">
                        <a:buNone/>
                      </a:pPr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Цели:</a:t>
                      </a:r>
                    </a:p>
                    <a:p>
                      <a:pPr marL="342900" indent="-342900" algn="ctr">
                        <a:buClr>
                          <a:srgbClr val="0070C0"/>
                        </a:buClr>
                        <a:buSzPct val="150000"/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самоконтроль усвоения знаний;</a:t>
                      </a:r>
                    </a:p>
                    <a:p>
                      <a:pPr marL="342900" indent="-342900" algn="ctr">
                        <a:buClr>
                          <a:srgbClr val="0070C0"/>
                        </a:buClr>
                        <a:buSzPct val="150000"/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фиксация знаний в сознании ученика (формирование ситуации успеха).</a:t>
                      </a:r>
                    </a:p>
                  </a:txBody>
                  <a:tcPr>
                    <a:lnL w="762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347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Форма работы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Деятельность</a:t>
                      </a:r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 учителя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Деятельность учеников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Компетентность (УУД)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472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Индивидуальная деятельность</a:t>
                      </a:r>
                    </a:p>
                  </a:txBody>
                  <a:tcPr>
                    <a:lnL w="762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Организует выполнение учащимися самостоятельной работы.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Осуществляет</a:t>
                      </a:r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 знаковую фиксацию преодоления затруднений.</a:t>
                      </a:r>
                      <a:endParaRPr lang="ru-RU" sz="1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Выполняют самостоятельную работу.</a:t>
                      </a:r>
                    </a:p>
                    <a:p>
                      <a:pPr algn="ctr"/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Выполняют самопроверку.</a:t>
                      </a: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Индивидуальная рефлексия. Адекватная самооценка.</a:t>
                      </a:r>
                    </a:p>
                    <a:p>
                      <a:pPr algn="ctr"/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Ситуация успеха.</a:t>
                      </a:r>
                    </a:p>
                    <a:p>
                      <a:pPr algn="ctr"/>
                      <a:endParaRPr lang="ru-RU" sz="1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59832" y="44624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solidFill>
                  <a:srgbClr val="C00000"/>
                </a:solidFill>
                <a:latin typeface="Century Gothic" pitchFamily="34" charset="0"/>
              </a:rPr>
              <a:t>Технологическая карта</a:t>
            </a:r>
            <a:endParaRPr lang="ru-RU" sz="2800" dirty="0">
              <a:solidFill>
                <a:srgbClr val="C0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979712" y="711617"/>
          <a:ext cx="6984776" cy="5120640"/>
        </p:xfrm>
        <a:graphic>
          <a:graphicData uri="http://schemas.openxmlformats.org/drawingml/2006/table">
            <a:tbl>
              <a:tblPr bandRow="1">
                <a:tableStyleId>{1E171933-4619-4E11-9A3F-F7608DF75F80}</a:tableStyleId>
              </a:tblPr>
              <a:tblGrid>
                <a:gridCol w="1746194"/>
                <a:gridCol w="1746194"/>
                <a:gridCol w="1746194"/>
                <a:gridCol w="1746194"/>
              </a:tblGrid>
              <a:tr h="582607">
                <a:tc gridSpan="4">
                  <a:txBody>
                    <a:bodyPr/>
                    <a:lstStyle/>
                    <a:p>
                      <a:pPr marL="342900" indent="-342900" algn="ctr">
                        <a:buNone/>
                      </a:pPr>
                      <a:r>
                        <a:rPr lang="ru-RU" sz="2000" baseline="0" dirty="0" smtClean="0">
                          <a:latin typeface="Arial" pitchFamily="34" charset="0"/>
                          <a:cs typeface="Arial" pitchFamily="34" charset="0"/>
                        </a:rPr>
                        <a:t>8. Повторение и решение заданий творческого уровня</a:t>
                      </a:r>
                    </a:p>
                    <a:p>
                      <a:pPr marL="342900" indent="-342900" algn="ctr">
                        <a:buNone/>
                      </a:pPr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Продолжительность – 5-6 минут</a:t>
                      </a:r>
                    </a:p>
                  </a:txBody>
                  <a:tcPr>
                    <a:lnL w="762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53476">
                <a:tc gridSpan="4">
                  <a:txBody>
                    <a:bodyPr/>
                    <a:lstStyle/>
                    <a:p>
                      <a:pPr marL="342900" indent="-342900" algn="ctr">
                        <a:buNone/>
                      </a:pPr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Цели:</a:t>
                      </a:r>
                    </a:p>
                    <a:p>
                      <a:pPr marL="342900" indent="-342900" algn="ctr">
                        <a:buClr>
                          <a:srgbClr val="0070C0"/>
                        </a:buClr>
                        <a:buSzPct val="150000"/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включение уточненного знания в систему;</a:t>
                      </a:r>
                    </a:p>
                    <a:p>
                      <a:pPr marL="342900" indent="-342900" algn="ctr">
                        <a:buClr>
                          <a:srgbClr val="0070C0"/>
                        </a:buClr>
                        <a:buSzPct val="150000"/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установка связей уточненного знания с имеющимися;</a:t>
                      </a:r>
                    </a:p>
                    <a:p>
                      <a:pPr marL="342900" indent="-342900" algn="ctr">
                        <a:buClr>
                          <a:srgbClr val="0070C0"/>
                        </a:buClr>
                        <a:buSzPct val="150000"/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расширение границ использования</a:t>
                      </a:r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 знаний.</a:t>
                      </a:r>
                      <a:endParaRPr lang="ru-RU" sz="16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347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Форма работы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Деятельность</a:t>
                      </a:r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 учителя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Деятельность учеников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Компетентность (УУД)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472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Творческие задания, групповая работа, работа в парах,</a:t>
                      </a:r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 игровые элементы, элементы проектирования.</a:t>
                      </a:r>
                      <a:endParaRPr lang="ru-RU" sz="1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Организует выполнение заданий, в которых требуется применить знания при решении творческих задач.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Организует  выполнение заданий на подготовку к изучению следующих тем.</a:t>
                      </a:r>
                    </a:p>
                  </a:txBody>
                  <a:tcPr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Выполняют задания, в которых требуется применить изученные знания при решении задач творческого уровня.</a:t>
                      </a:r>
                    </a:p>
                    <a:p>
                      <a:pPr algn="ctr"/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Осуществляют задания на подготовку к изучению следующих тем.</a:t>
                      </a:r>
                    </a:p>
                  </a:txBody>
                  <a:tcPr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Применение знаний</a:t>
                      </a:r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 в для решения задач повышенной сложности и творческих заданий.</a:t>
                      </a:r>
                      <a:endParaRPr lang="ru-RU" sz="1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59832" y="44624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solidFill>
                  <a:srgbClr val="C00000"/>
                </a:solidFill>
                <a:latin typeface="Century Gothic" pitchFamily="34" charset="0"/>
              </a:rPr>
              <a:t>Технологическая карта</a:t>
            </a:r>
            <a:endParaRPr lang="ru-RU" sz="2800" dirty="0">
              <a:solidFill>
                <a:srgbClr val="C0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979712" y="642273"/>
          <a:ext cx="6984776" cy="5334000"/>
        </p:xfrm>
        <a:graphic>
          <a:graphicData uri="http://schemas.openxmlformats.org/drawingml/2006/table">
            <a:tbl>
              <a:tblPr bandRow="1">
                <a:tableStyleId>{1E171933-4619-4E11-9A3F-F7608DF75F80}</a:tableStyleId>
              </a:tblPr>
              <a:tblGrid>
                <a:gridCol w="1746194"/>
                <a:gridCol w="1746194"/>
                <a:gridCol w="1746194"/>
                <a:gridCol w="1746194"/>
              </a:tblGrid>
              <a:tr h="582607">
                <a:tc gridSpan="4">
                  <a:txBody>
                    <a:bodyPr/>
                    <a:lstStyle/>
                    <a:p>
                      <a:pPr marL="342900" indent="-342900" algn="ctr">
                        <a:buNone/>
                      </a:pPr>
                      <a:r>
                        <a:rPr lang="ru-RU" sz="2000" baseline="0" dirty="0" smtClean="0">
                          <a:latin typeface="Arial" pitchFamily="34" charset="0"/>
                          <a:cs typeface="Arial" pitchFamily="34" charset="0"/>
                        </a:rPr>
                        <a:t>9. Рефлексия контрольно-коррекционной деятельности</a:t>
                      </a:r>
                    </a:p>
                    <a:p>
                      <a:pPr marL="342900" indent="-342900" algn="ctr">
                        <a:buNone/>
                      </a:pPr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Продолжительность – 3-5 минут</a:t>
                      </a:r>
                    </a:p>
                  </a:txBody>
                  <a:tcPr>
                    <a:lnL w="762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53476">
                <a:tc gridSpan="4">
                  <a:txBody>
                    <a:bodyPr/>
                    <a:lstStyle/>
                    <a:p>
                      <a:pPr marL="342900" indent="-342900" algn="ctr">
                        <a:buNone/>
                      </a:pPr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Цели:</a:t>
                      </a:r>
                    </a:p>
                    <a:p>
                      <a:pPr marL="342900" indent="-342900" algn="ctr">
                        <a:buClr>
                          <a:srgbClr val="0070C0"/>
                        </a:buClr>
                        <a:buSzPct val="150000"/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самооценка результатов контрольно-коррекционной деятельности;</a:t>
                      </a:r>
                    </a:p>
                    <a:p>
                      <a:pPr marL="342900" indent="-342900" algn="ctr">
                        <a:buClr>
                          <a:srgbClr val="0070C0"/>
                        </a:buClr>
                        <a:buSzPct val="150000"/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 осознание метода преодоления затруднений и механизма контрольно-коррекционной деятельности.</a:t>
                      </a:r>
                    </a:p>
                  </a:txBody>
                  <a:tcPr>
                    <a:lnL w="762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347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Форма работы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Деятельность</a:t>
                      </a:r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 учителя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Деятельность учеников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Компетентность (УУД)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472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Коммуникативное воздействие, самостоятельная работа.</a:t>
                      </a:r>
                    </a:p>
                  </a:txBody>
                  <a:tcPr>
                    <a:lnL w="762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Организует проговаривание механизма деятельности по контролю.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Организует оценивание полученных результатов,</a:t>
                      </a:r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 а также</a:t>
                      </a:r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 фиксацию цели последующей деятельности.</a:t>
                      </a:r>
                    </a:p>
                    <a:p>
                      <a:pPr algn="ctr"/>
                      <a:endParaRPr lang="ru-RU" sz="1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Проговаривают механизм деятельности по контролю.</a:t>
                      </a:r>
                    </a:p>
                    <a:p>
                      <a:pPr algn="ctr"/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Дают оценку полученным результатам.</a:t>
                      </a:r>
                    </a:p>
                    <a:p>
                      <a:pPr algn="ctr"/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Фиксируют цель последующей деятельности.</a:t>
                      </a:r>
                    </a:p>
                  </a:txBody>
                  <a:tcPr>
                    <a:lnL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Механизм</a:t>
                      </a:r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 деятельности по контролю.</a:t>
                      </a:r>
                    </a:p>
                    <a:p>
                      <a:pPr algn="ctr"/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Самооценка результатов деятельности.</a:t>
                      </a:r>
                      <a:endParaRPr lang="ru-RU" sz="1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59832" y="44624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solidFill>
                  <a:srgbClr val="C00000"/>
                </a:solidFill>
                <a:latin typeface="Century Gothic" pitchFamily="34" charset="0"/>
              </a:rPr>
              <a:t>Технологическая карта</a:t>
            </a:r>
            <a:endParaRPr lang="ru-RU" sz="2800" dirty="0">
              <a:solidFill>
                <a:srgbClr val="C0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19672" y="188640"/>
            <a:ext cx="7056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Структура уроков открытия нового знания в рамках деятельностного подхода </a:t>
            </a:r>
            <a:r>
              <a:rPr lang="ru-RU" sz="2400" b="1" dirty="0" smtClean="0"/>
              <a:t>имеет следующий вид</a:t>
            </a:r>
            <a:r>
              <a:rPr lang="ru-RU" sz="4800" b="1" dirty="0" smtClean="0"/>
              <a:t> </a:t>
            </a:r>
            <a:endParaRPr lang="ru-RU" sz="3200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132855"/>
            <a:ext cx="6912768" cy="43204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468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7704" y="188640"/>
            <a:ext cx="70567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1.Мотивация (самоопределение) к учебной деятельности.</a:t>
            </a:r>
            <a:endParaRPr lang="ru-RU" sz="2000" dirty="0"/>
          </a:p>
          <a:p>
            <a:r>
              <a:rPr lang="ru-RU" sz="2000" dirty="0"/>
              <a:t> Цель: включение учащихся в деятельность на личностно-значимом уровне. </a:t>
            </a:r>
          </a:p>
          <a:p>
            <a:r>
              <a:rPr lang="ru-RU" sz="2000" dirty="0"/>
              <a:t>«Хочу, потому что могу».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59832" y="1772816"/>
            <a:ext cx="525658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Данный этап процесса обучения предполагает осознанное вхождение учащегося в пространство учебной деятельности на уроке. С этой целью на данном этапе организуется его мотивирование к учебной деятельности, а именно: </a:t>
            </a:r>
          </a:p>
          <a:p>
            <a:pPr lvl="0"/>
            <a:r>
              <a:rPr lang="ru-RU" sz="2000" dirty="0" smtClean="0"/>
              <a:t>-актуализируются </a:t>
            </a:r>
            <a:r>
              <a:rPr lang="ru-RU" sz="2000" dirty="0"/>
              <a:t>требования к нему со стороны учебной деятельности </a:t>
            </a:r>
            <a:r>
              <a:rPr lang="ru-RU" sz="2000" b="1" dirty="0"/>
              <a:t>(«надо»); </a:t>
            </a:r>
            <a:endParaRPr lang="ru-RU" sz="2000" dirty="0"/>
          </a:p>
          <a:p>
            <a:pPr lvl="0"/>
            <a:r>
              <a:rPr lang="ru-RU" sz="2000" dirty="0"/>
              <a:t> </a:t>
            </a:r>
            <a:r>
              <a:rPr lang="ru-RU" sz="2000" dirty="0" smtClean="0"/>
              <a:t>-создаются </a:t>
            </a:r>
            <a:r>
              <a:rPr lang="ru-RU" sz="2000" dirty="0"/>
              <a:t>условия для возникновения внутренней потребности включения в учебную деятельность </a:t>
            </a:r>
            <a:r>
              <a:rPr lang="ru-RU" sz="2000" b="1" dirty="0"/>
              <a:t>(«хочу»); </a:t>
            </a:r>
            <a:endParaRPr lang="ru-RU" sz="2000" dirty="0"/>
          </a:p>
          <a:p>
            <a:r>
              <a:rPr lang="ru-RU" sz="2000" dirty="0"/>
              <a:t> </a:t>
            </a:r>
            <a:r>
              <a:rPr lang="ru-RU" sz="2000" dirty="0" smtClean="0"/>
              <a:t>-устанавливаются </a:t>
            </a:r>
            <a:r>
              <a:rPr lang="ru-RU" sz="2000" dirty="0"/>
              <a:t>тематические рамки </a:t>
            </a:r>
            <a:r>
              <a:rPr lang="ru-RU" sz="2000" b="1" dirty="0"/>
              <a:t>(«могу»).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20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7704" y="188640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2. Актуализация и пробное учебное действие. 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195736" y="1196752"/>
            <a:ext cx="66247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/>
              <a:t>Д</a:t>
            </a:r>
            <a:r>
              <a:rPr lang="ru-RU" sz="2000" b="1" dirty="0"/>
              <a:t>анный этап предполагает: </a:t>
            </a:r>
            <a:endParaRPr lang="ru-RU" sz="2000" dirty="0"/>
          </a:p>
          <a:p>
            <a:r>
              <a:rPr lang="ru-RU" sz="2000" dirty="0"/>
              <a:t>- актуализацию изученных способов действий, достаточных для построения нового знания, их обобщение; </a:t>
            </a:r>
          </a:p>
          <a:p>
            <a:r>
              <a:rPr lang="ru-RU" sz="2000" dirty="0"/>
              <a:t>- тренировку соответствующих мыслительных операций и познавательных процессов; </a:t>
            </a:r>
          </a:p>
          <a:p>
            <a:r>
              <a:rPr lang="ru-RU" sz="2000" dirty="0"/>
              <a:t>-мотивацию к пробному учебному действию </a:t>
            </a:r>
            <a:r>
              <a:rPr lang="ru-RU" sz="2000" b="1" dirty="0"/>
              <a:t>(«надо» - «могу» - «хочу») </a:t>
            </a:r>
            <a:r>
              <a:rPr lang="ru-RU" sz="2000" dirty="0"/>
              <a:t>и его самостоятельное осуществление; </a:t>
            </a:r>
          </a:p>
          <a:p>
            <a:r>
              <a:rPr lang="ru-RU" sz="2000" dirty="0"/>
              <a:t>- фиксацию индивидуальных затруднений в выполнении пробного учебного действия или его обосновании. </a:t>
            </a:r>
          </a:p>
        </p:txBody>
      </p:sp>
    </p:spTree>
    <p:extLst>
      <p:ext uri="{BB962C8B-B14F-4D97-AF65-F5344CB8AC3E}">
        <p14:creationId xmlns:p14="http://schemas.microsoft.com/office/powerpoint/2010/main" val="341635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7704" y="188640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3. Выявление места и причины затруднения. 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411760" y="1052736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Цель: обсуждение затруднений («Почему возникли затруднения?», «Чего мы ещё не </a:t>
            </a:r>
          </a:p>
          <a:p>
            <a:r>
              <a:rPr lang="ru-RU" sz="1200" dirty="0"/>
              <a:t>знаем?»); проговаривание цели урока в виде вопроса, на который предстоит </a:t>
            </a:r>
          </a:p>
          <a:p>
            <a:r>
              <a:rPr lang="ru-RU" sz="1200" dirty="0"/>
              <a:t>ответить, или в виде темы урока. </a:t>
            </a:r>
          </a:p>
          <a:p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85129" y="1883733"/>
            <a:ext cx="640871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 данном этапе организуется выход учащегося в рефлексию пробного действия, выявление места и причины затруднения. Для этого учащиеся должны: </a:t>
            </a:r>
          </a:p>
          <a:p>
            <a:r>
              <a:rPr lang="ru-RU" dirty="0"/>
              <a:t>- восстановить выполненные операции и зафиксировать (вербально и </a:t>
            </a:r>
            <a:r>
              <a:rPr lang="ru-RU" dirty="0" err="1"/>
              <a:t>знаково</a:t>
            </a:r>
            <a:r>
              <a:rPr lang="ru-RU" dirty="0"/>
              <a:t>) место- шаг, операцию, где возникло затруднение; </a:t>
            </a:r>
          </a:p>
          <a:p>
            <a:r>
              <a:rPr lang="ru-RU" dirty="0"/>
              <a:t>- соотнести свои действия с используемым способом действий (алгоритмом, понятием и т.д.) и на этой основе выявить и зафиксировать во внешней речи причину затруднения - те конкретные знания, умения или способности, которых недостает для решения исходной задачи и задач такого класса или типа вообще. </a:t>
            </a:r>
          </a:p>
          <a:p>
            <a:r>
              <a:rPr lang="ru-RU" dirty="0"/>
              <a:t>Методы постановки учебной задачи: побуждающий от проблемной ситуации </a:t>
            </a:r>
          </a:p>
          <a:p>
            <a:r>
              <a:rPr lang="ru-RU" dirty="0"/>
              <a:t>диалог, подводящий к теме диалог, подводящий без проблемы диалог. 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92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7704" y="188640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4. Целеполагание и построение проекта выхода из затруднения (цель и тема, способ, план, средство). 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563888" y="2132856"/>
            <a:ext cx="52565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Н</a:t>
            </a:r>
            <a:r>
              <a:rPr lang="ru-RU" sz="2000" dirty="0"/>
              <a:t>а данном этапе учащиеся в коммуникативной форме обдумывают проект будущих учебных действий: </a:t>
            </a:r>
            <a:r>
              <a:rPr lang="ru-RU" sz="2000" b="1" dirty="0"/>
              <a:t>ставят цель (целью всегда является устранение возникшего затруднения), согласовывают тему урока, выбирают способ, строят план достижения цели и определяют средства- алгоритмы, модели </a:t>
            </a:r>
            <a:r>
              <a:rPr lang="ru-RU" sz="2000" dirty="0"/>
              <a:t>и т.д. Этим процессом руководит учитель: на первых порах с помощью подводящего диалога, затем – побуждающего, а затем и с помощью исследовательских методов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09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7704" y="188640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5. Реализация построенного проекта. 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563888" y="2132856"/>
            <a:ext cx="52565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На данном этапе осуществляется реализация построенного проекта: обсуждаются различные варианты, предложенные учащимися, и выбирается оптимальный вариант, который фиксируется в языке вербально и </a:t>
            </a:r>
            <a:r>
              <a:rPr lang="ru-RU" sz="2000" dirty="0" err="1"/>
              <a:t>знаково</a:t>
            </a:r>
            <a:r>
              <a:rPr lang="ru-RU" sz="2000" dirty="0"/>
              <a:t>. Построенный способ действий используется для решения исходной задачи, вызвавшей затруднение. В завершение уточняется общий характер нового знания и фиксируется преодоление возникшего ранее затруднения. </a:t>
            </a: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21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c79c9b5dc419de9cd45794572fa34bbb7277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1812</Words>
  <Application>Microsoft Office PowerPoint</Application>
  <PresentationFormat>Экран (4:3)</PresentationFormat>
  <Paragraphs>267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9" baseType="lpstr">
      <vt:lpstr>Arial</vt:lpstr>
      <vt:lpstr>Century Gothic</vt:lpstr>
      <vt:lpstr>Calibri</vt:lpstr>
      <vt:lpstr>Andantino script</vt:lpstr>
      <vt:lpstr>Arial Narrow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Admin</cp:lastModifiedBy>
  <cp:revision>144</cp:revision>
  <dcterms:created xsi:type="dcterms:W3CDTF">2012-12-17T14:32:36Z</dcterms:created>
  <dcterms:modified xsi:type="dcterms:W3CDTF">2013-04-15T18:38:04Z</dcterms:modified>
</cp:coreProperties>
</file>