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7" r:id="rId20"/>
    <p:sldId id="278" r:id="rId21"/>
    <p:sldId id="272" r:id="rId22"/>
    <p:sldId id="274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D22CF-480F-45B0-B670-425AE8851295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82DAA-B7FD-4A43-8D9B-3C4A6E1BE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3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6D21C4-7A37-4BD2-9846-1B52861B0941}" type="slidenum">
              <a:rPr lang="ru-RU" sz="1200" smtClean="0"/>
              <a:pPr eaLnBrk="1" hangingPunct="1"/>
              <a:t>17</a:t>
            </a:fld>
            <a:endParaRPr lang="ru-RU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ED4809-D268-4831-8544-6B8B42538CCF}" type="slidenum">
              <a:rPr lang="ru-RU" sz="1200" smtClean="0"/>
              <a:pPr eaLnBrk="1" hangingPunct="1"/>
              <a:t>18</a:t>
            </a:fld>
            <a:endParaRPr lang="ru-RU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8BA3359-4C80-422F-8487-87DE9F31AB58}" type="slidenum">
              <a:rPr lang="ru-RU" sz="1200" smtClean="0"/>
              <a:pPr eaLnBrk="1" hangingPunct="1"/>
              <a:t>19</a:t>
            </a:fld>
            <a:endParaRPr lang="ru-RU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D51C20-DADD-46B3-8376-83624A7E3EF3}" type="slidenum">
              <a:rPr lang="ru-RU" sz="1200" smtClean="0"/>
              <a:pPr eaLnBrk="1" hangingPunct="1"/>
              <a:t>20</a:t>
            </a:fld>
            <a:endParaRPr lang="ru-RU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FE43C-A774-4C40-96C9-175D7CC29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6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gif"/><Relationship Id="rId2" Type="http://schemas.openxmlformats.org/officeDocument/2006/relationships/audio" Target="file:///C:\Documents%20and%20Settings\&#1075;&#1077;&#1085;&#1072;\&#1052;&#1086;&#1080;%20&#1076;&#1086;&#1082;&#1091;&#1084;&#1077;&#1085;&#1090;&#1099;\&#1053;&#1072;&#1090;&#1072;&#1083;&#1100;&#1103;\&#1050;&#1043;&#1055;&#1059;\&#1050;&#1074;&#1072;&#1083;&#1080;&#1092;&#1080;&#1082;&#1072;&#1094;&#1080;&#1103;\&#1044;&#1080;&#1087;&#1083;&#1086;&#1084;\&#1091;&#1088;&#1086;&#1082;\&#1084;&#1086;&#1083;&#1086;&#1090;&#1086;&#1082;.mp3" TargetMode="External"/><Relationship Id="rId1" Type="http://schemas.openxmlformats.org/officeDocument/2006/relationships/audio" Target="file:///C:\Documents%20and%20Settings\&#1075;&#1077;&#1085;&#1072;\&#1052;&#1086;&#1080;%20&#1076;&#1086;&#1082;&#1091;&#1084;&#1077;&#1085;&#1090;&#1099;\&#1053;&#1072;&#1090;&#1072;&#1083;&#1100;&#1103;\&#1050;&#1043;&#1055;&#1059;\&#1050;&#1074;&#1072;&#1083;&#1080;&#1092;&#1080;&#1082;&#1072;&#1094;&#1080;&#1103;\&#1044;&#1080;&#1087;&#1083;&#1086;&#1084;\&#1091;&#1088;&#1086;&#1082;\&#1087;&#1091;&#1083;&#1077;&#1084;&#1077;&#1090;.mp3" TargetMode="External"/><Relationship Id="rId6" Type="http://schemas.openxmlformats.org/officeDocument/2006/relationships/image" Target="../media/image9.gif"/><Relationship Id="rId5" Type="http://schemas.openxmlformats.org/officeDocument/2006/relationships/audio" Target="../media/audio1.wav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75;&#1077;&#1085;&#1072;\&#1052;&#1086;&#1080;%20&#1076;&#1086;&#1082;&#1091;&#1084;&#1077;&#1085;&#1090;&#1099;\&#1053;&#1072;&#1090;&#1072;&#1083;&#1100;&#1103;\&#1050;&#1043;&#1055;&#1059;\&#1050;&#1074;&#1072;&#1083;&#1080;&#1092;&#1080;&#1082;&#1072;&#1094;&#1080;&#1103;\&#1044;&#1080;&#1087;&#1083;&#1086;&#1084;\&#1091;&#1088;&#1086;&#1082;\&#1082;&#1086;&#1083;2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hyperlink" Target="&#1087;&#1088;&#1086;&#1084;&#1072;&#1093;.ppt#1. &#1057;&#1083;&#1072;&#1081;&#1076; 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87;&#1088;&#1086;&#1084;&#1072;&#1093;.ppt" TargetMode="External"/><Relationship Id="rId5" Type="http://schemas.openxmlformats.org/officeDocument/2006/relationships/hyperlink" Target="&#1085;&#1072;&#1075;&#1088;&#1072;&#1076;&#1072;.ppt" TargetMode="External"/><Relationship Id="rId4" Type="http://schemas.openxmlformats.org/officeDocument/2006/relationships/hyperlink" Target="&#1085;&#1072;&#1075;&#1088;&#1072;&#1076;&#1072;.ppt#1. &#1057;&#1083;&#1072;&#1081;&#1076; 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352928" cy="3888432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Использование феномена памяти в логопедической работе.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013174"/>
            <a:ext cx="4464496" cy="72008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Учитель-логопед: </a:t>
            </a:r>
            <a:r>
              <a:rPr lang="ru-RU" dirty="0" err="1" smtClean="0"/>
              <a:t>Зубцова</a:t>
            </a:r>
            <a:r>
              <a:rPr lang="ru-RU" dirty="0" smtClean="0"/>
              <a:t> Т.Н.</a:t>
            </a:r>
            <a:endParaRPr lang="ru-RU" dirty="0"/>
          </a:p>
        </p:txBody>
      </p:sp>
      <p:pic>
        <p:nvPicPr>
          <p:cNvPr id="2050" name="Picture 2" descr="F:\на начал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2247900" cy="1811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50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6759853" cy="495836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Правильные ответы.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2)8965</a:t>
            </a:r>
          </a:p>
          <a:p>
            <a:pPr marL="0" indent="0">
              <a:buNone/>
            </a:pPr>
            <a:r>
              <a:rPr lang="ru-RU" dirty="0"/>
              <a:t>3)8478</a:t>
            </a:r>
          </a:p>
          <a:p>
            <a:pPr marL="0" indent="0">
              <a:buNone/>
            </a:pPr>
            <a:r>
              <a:rPr lang="ru-RU" dirty="0"/>
              <a:t>4)4784</a:t>
            </a:r>
          </a:p>
          <a:p>
            <a:pPr marL="0" indent="0">
              <a:buNone/>
            </a:pPr>
            <a:r>
              <a:rPr lang="ru-RU" dirty="0"/>
              <a:t>5)8996</a:t>
            </a:r>
          </a:p>
          <a:p>
            <a:pPr marL="0" indent="0">
              <a:buNone/>
            </a:pPr>
            <a:r>
              <a:rPr lang="ru-RU" dirty="0"/>
              <a:t>6)5795</a:t>
            </a:r>
          </a:p>
          <a:p>
            <a:pPr marL="0" indent="0">
              <a:buNone/>
            </a:pPr>
            <a:r>
              <a:rPr lang="ru-RU" dirty="0"/>
              <a:t>7)9698</a:t>
            </a:r>
          </a:p>
          <a:p>
            <a:pPr marL="0" indent="0">
              <a:buNone/>
            </a:pPr>
            <a:r>
              <a:rPr lang="ru-RU" dirty="0"/>
              <a:t>8)8764</a:t>
            </a:r>
          </a:p>
          <a:p>
            <a:pPr marL="0" indent="0">
              <a:buNone/>
            </a:pPr>
            <a:r>
              <a:rPr lang="ru-RU" dirty="0"/>
              <a:t>9)9799</a:t>
            </a:r>
          </a:p>
          <a:p>
            <a:pPr marL="0" indent="0">
              <a:buNone/>
            </a:pPr>
            <a:r>
              <a:rPr lang="ru-RU" dirty="0"/>
              <a:t>10)9598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 </a:t>
            </a:r>
            <a:r>
              <a:rPr lang="ru-RU" b="1" dirty="0"/>
              <a:t>Нормы.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6-7 лет-10-12 сумм</a:t>
            </a:r>
          </a:p>
          <a:p>
            <a:pPr marL="0" indent="0">
              <a:buNone/>
            </a:pPr>
            <a:r>
              <a:rPr lang="ru-RU" dirty="0"/>
              <a:t>8-9лет-15-17 сумм</a:t>
            </a:r>
          </a:p>
          <a:p>
            <a:pPr marL="0" indent="0">
              <a:buNone/>
            </a:pPr>
            <a:r>
              <a:rPr lang="ru-RU" dirty="0"/>
              <a:t>10-12лет-20-22суммы.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12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124744"/>
            <a:ext cx="6965245" cy="1368152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Кратковременная и долговременная память.</a:t>
            </a: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Упр</a:t>
            </a:r>
            <a:r>
              <a:rPr lang="ru-RU" b="1" dirty="0" smtClean="0"/>
              <a:t>:«Что </a:t>
            </a:r>
            <a:r>
              <a:rPr lang="ru-RU" b="1" dirty="0"/>
              <a:t>узнал разведчик».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Окно</a:t>
            </a:r>
            <a:r>
              <a:rPr lang="ru-RU" b="1" dirty="0"/>
              <a:t>, диван, лопата, шкаф, собака, пенал, ложка, шар,  карандаш, туфли.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F:\3031733-magnifying-glass-detec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1513"/>
            <a:ext cx="2160240" cy="25137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92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Оценка результатов.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8-9 слов-высокий уровень</a:t>
            </a:r>
          </a:p>
          <a:p>
            <a:pPr marL="0" indent="0">
              <a:buNone/>
            </a:pPr>
            <a:r>
              <a:rPr lang="ru-RU" dirty="0"/>
              <a:t>6-7 слов-средний уровень</a:t>
            </a:r>
          </a:p>
          <a:p>
            <a:pPr marL="0" indent="0">
              <a:buNone/>
            </a:pPr>
            <a:r>
              <a:rPr lang="ru-RU" dirty="0"/>
              <a:t>4-5 слов- очень низкий уровень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Логическая и механическая память.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Методика «Найди пару для слова».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19257"/>
            <a:ext cx="6984776" cy="36038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Ты </a:t>
            </a:r>
            <a:r>
              <a:rPr lang="ru-RU" dirty="0"/>
              <a:t>знаешь, что слова связанные по смыслу, запоминаются легче. Они как родственники-между ними есть что –то общее. А бывают слова, совсем  чужие друг другу.</a:t>
            </a:r>
          </a:p>
          <a:p>
            <a:pPr marL="0" indent="0">
              <a:buNone/>
            </a:pPr>
            <a:r>
              <a:rPr lang="ru-RU" dirty="0" smtClean="0"/>
              <a:t>Вот </a:t>
            </a:r>
            <a:r>
              <a:rPr lang="ru-RU" dirty="0"/>
              <a:t>они гуляют парами по Стране Слов. Давай проверим , как ты умеешь их запоминать. Начнем со слов-родственников.</a:t>
            </a:r>
          </a:p>
          <a:p>
            <a:pPr marL="0" indent="0">
              <a:buNone/>
            </a:pPr>
            <a:r>
              <a:rPr lang="ru-RU" dirty="0"/>
              <a:t>Сейчас я прочитаю тебе эти пары слов, а ты должен будешь их запомнить. А потом мы устроим проверку: я буду говорить первое слово, а ты должен будешь вспомнить и записать второе.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7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Оценка результатов: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8-10 слов-высокий уровень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6-7 слов- средний уровень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4-5 слов- низкий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5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128792" cy="4238285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Память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 можно активно </a:t>
            </a:r>
            <a:r>
              <a:rPr lang="ru-RU" sz="4800" b="1" dirty="0">
                <a:solidFill>
                  <a:srgbClr val="0070C0"/>
                </a:solidFill>
              </a:rPr>
              <a:t>и </a:t>
            </a:r>
            <a:r>
              <a:rPr lang="ru-RU" sz="4800" b="1" dirty="0" smtClean="0">
                <a:solidFill>
                  <a:srgbClr val="0070C0"/>
                </a:solidFill>
              </a:rPr>
              <a:t>   успешно </a:t>
            </a:r>
            <a:r>
              <a:rPr lang="ru-RU" sz="4800" b="1" dirty="0">
                <a:solidFill>
                  <a:srgbClr val="0070C0"/>
                </a:solidFill>
              </a:rPr>
              <a:t>развивать ! </a:t>
            </a:r>
            <a:endParaRPr lang="ru-RU" sz="4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7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7272808" cy="5102381"/>
          </a:xfrm>
        </p:spPr>
        <p:txBody>
          <a:bodyPr/>
          <a:lstStyle/>
          <a:p>
            <a:r>
              <a:rPr lang="ru-RU" b="1" dirty="0"/>
              <a:t>Упражнение «Как мурлычет лев?» (развитие способности к воссозданию мысленных образов).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1.</a:t>
            </a:r>
            <a:r>
              <a:rPr lang="ru-RU" b="1" dirty="0" smtClean="0"/>
              <a:t>Как </a:t>
            </a:r>
            <a:r>
              <a:rPr lang="ru-RU" b="1" dirty="0"/>
              <a:t>пятно, как фото или рисунок, как наяву (в движении)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2.</a:t>
            </a:r>
            <a:r>
              <a:rPr lang="ru-RU" b="1" dirty="0"/>
              <a:t> Постарайся теперь </a:t>
            </a:r>
            <a:r>
              <a:rPr lang="ru-RU" b="1" dirty="0" smtClean="0"/>
              <a:t>«услышать» слова.</a:t>
            </a:r>
          </a:p>
          <a:p>
            <a:pPr marL="0" indent="0">
              <a:buNone/>
            </a:pPr>
            <a:r>
              <a:rPr lang="ru-RU" b="1" dirty="0" smtClean="0"/>
              <a:t>3.«Понюхать </a:t>
            </a:r>
            <a:r>
              <a:rPr lang="ru-RU" b="1" dirty="0"/>
              <a:t>или попробовать </a:t>
            </a:r>
            <a:r>
              <a:rPr lang="ru-RU" b="1" dirty="0" smtClean="0"/>
              <a:t>на вкус</a:t>
            </a:r>
            <a:r>
              <a:rPr lang="ru-RU" b="1" dirty="0"/>
              <a:t>».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0" name="Picture 4" descr="F:\Пушистые_открытки_от_Льва_Бартене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309634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087438" y="334963"/>
            <a:ext cx="7029450" cy="1065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Сравни звуки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33400" y="1676400"/>
            <a:ext cx="8089900" cy="44196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>
            <a:off x="4584700" y="1676400"/>
            <a:ext cx="25400" cy="4445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9" name="Picture 9" descr="743de69b5f7e7d893260d4784078070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87642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cc1deda2446e91db7c2506fc259055f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187642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d34f2eae1c233279fee2708658a1744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3365500"/>
            <a:ext cx="10382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8" descr="ee8a1424ef506101a0edc274f8e2bee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3127375"/>
            <a:ext cx="1409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пулемет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75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молоток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48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51" fill="hold"/>
                                        <p:tgtEl>
                                          <p:spTgt spid="153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61" fill="hold"/>
                                        <p:tgtEl>
                                          <p:spTgt spid="153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1"/>
                </p:tgtEl>
              </p:cMediaNode>
            </p:audio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2"/>
                </p:tgtEl>
              </p:cMediaNode>
            </p:audio>
          </p:childTnLst>
        </p:cTn>
      </p:par>
    </p:tnLst>
    <p:bldLst>
      <p:bldP spid="153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087438" y="334963"/>
            <a:ext cx="7029450" cy="1065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Артикуляция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33400" y="1676400"/>
            <a:ext cx="8089900" cy="44196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4584700" y="1676400"/>
            <a:ext cx="25400" cy="4445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3805" name="Picture 13" descr="сканирование00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716088"/>
            <a:ext cx="11953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сканирование00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724025"/>
            <a:ext cx="13192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15" descr="сканирование005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735138"/>
            <a:ext cx="24415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16" descr="сканирование006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760538"/>
            <a:ext cx="26320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577850" y="3900488"/>
            <a:ext cx="3940175" cy="2124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Положение языка </a:t>
            </a:r>
          </a:p>
          <a:p>
            <a:pPr algn="ctr"/>
            <a:r>
              <a:rPr lang="ru-RU" sz="2000" b="1"/>
              <a:t>Голосовые складки</a:t>
            </a:r>
          </a:p>
          <a:p>
            <a:pPr algn="ctr"/>
            <a:r>
              <a:rPr lang="ru-RU" sz="2000" b="1"/>
              <a:t>Пара </a:t>
            </a:r>
            <a:r>
              <a:rPr lang="en-US" sz="2000" b="1"/>
              <a:t>[</a:t>
            </a:r>
            <a:r>
              <a:rPr lang="ru-RU" sz="2000" b="1"/>
              <a:t>т</a:t>
            </a:r>
            <a:r>
              <a:rPr lang="en-US" sz="2000" b="1"/>
              <a:t>]</a:t>
            </a:r>
            <a:endParaRPr lang="ru-RU" sz="2000" b="1"/>
          </a:p>
          <a:p>
            <a:pPr algn="ctr"/>
            <a:endParaRPr lang="ru-RU" sz="2000" b="1"/>
          </a:p>
          <a:p>
            <a:pPr algn="ctr"/>
            <a:endParaRPr lang="ru-RU" sz="2000" b="1"/>
          </a:p>
          <a:p>
            <a:pPr algn="ctr"/>
            <a:endParaRPr lang="ru-RU" sz="2000" b="1"/>
          </a:p>
          <a:p>
            <a:pPr algn="ctr"/>
            <a:r>
              <a:rPr lang="ru-RU" sz="1800"/>
              <a:t> </a:t>
            </a:r>
          </a:p>
        </p:txBody>
      </p:sp>
      <p:pic>
        <p:nvPicPr>
          <p:cNvPr id="33811" name="Picture 19" descr="f472dc8ef84cace0a1c248d5e9142d9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4586288"/>
            <a:ext cx="942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665663" y="3875088"/>
            <a:ext cx="3751262" cy="2151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Положение языка </a:t>
            </a:r>
          </a:p>
          <a:p>
            <a:pPr algn="ctr"/>
            <a:r>
              <a:rPr lang="ru-RU" sz="2000" b="1"/>
              <a:t>Голосовые складки</a:t>
            </a:r>
          </a:p>
          <a:p>
            <a:pPr algn="ctr"/>
            <a:r>
              <a:rPr lang="ru-RU" sz="2000" b="1"/>
              <a:t>Пара </a:t>
            </a:r>
            <a:r>
              <a:rPr lang="en-US" sz="2000" b="1"/>
              <a:t>[</a:t>
            </a:r>
            <a:r>
              <a:rPr lang="ru-RU" sz="2000" b="1"/>
              <a:t>д</a:t>
            </a:r>
            <a:r>
              <a:rPr lang="en-US" sz="2000" b="1"/>
              <a:t>]</a:t>
            </a:r>
            <a:endParaRPr lang="ru-RU" sz="2000" b="1"/>
          </a:p>
          <a:p>
            <a:pPr algn="ctr"/>
            <a:endParaRPr lang="ru-RU" sz="2000" b="1"/>
          </a:p>
          <a:p>
            <a:pPr algn="ctr"/>
            <a:endParaRPr lang="ru-RU" sz="2000" b="1"/>
          </a:p>
          <a:p>
            <a:pPr algn="ctr"/>
            <a:endParaRPr lang="ru-RU" sz="2000" b="1"/>
          </a:p>
          <a:p>
            <a:pPr algn="ctr"/>
            <a:r>
              <a:rPr lang="ru-RU" sz="1800"/>
              <a:t> </a:t>
            </a:r>
          </a:p>
        </p:txBody>
      </p:sp>
      <p:pic>
        <p:nvPicPr>
          <p:cNvPr id="33816" name="Picture 24" descr="f472dc8ef84cace0a1c248d5e9142d9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54538"/>
            <a:ext cx="942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7327900" y="4464050"/>
            <a:ext cx="874713" cy="1211263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5002213" y="5110163"/>
            <a:ext cx="363537" cy="3492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42" name="Rectangle 50"/>
          <p:cNvSpPr>
            <a:spLocks noChangeArrowheads="1"/>
          </p:cNvSpPr>
          <p:nvPr/>
        </p:nvSpPr>
        <p:spPr bwMode="auto">
          <a:xfrm>
            <a:off x="5580063" y="5097463"/>
            <a:ext cx="363537" cy="3492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1346200" y="5178425"/>
            <a:ext cx="363538" cy="3492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766763" y="5180013"/>
            <a:ext cx="363537" cy="3492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3846" name="кол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709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7" name="кол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40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3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3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3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739" fill="hold"/>
                                        <p:tgtEl>
                                          <p:spTgt spid="338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38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3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3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3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38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46"/>
                </p:tgtEl>
              </p:cMediaNode>
            </p:audio>
            <p:audio>
              <p:cMediaNode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47"/>
                </p:tgtEl>
              </p:cMediaNode>
            </p:audio>
          </p:childTnLst>
        </p:cTn>
      </p:par>
    </p:tnLst>
    <p:bldLst>
      <p:bldP spid="33795" grpId="0" animBg="1"/>
      <p:bldP spid="33796" grpId="0" animBg="1"/>
      <p:bldP spid="33797" grpId="0" animBg="1"/>
      <p:bldP spid="33809" grpId="0" build="allAtOnce" animBg="1"/>
      <p:bldP spid="33817" grpId="0" animBg="1"/>
      <p:bldP spid="33840" grpId="0" animBg="1"/>
      <p:bldP spid="33842" grpId="0" animBg="1"/>
      <p:bldP spid="33843" grpId="0" animBg="1"/>
      <p:bldP spid="338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563688" y="334963"/>
            <a:ext cx="5749925" cy="1065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На что похожа буква?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33400" y="1676400"/>
            <a:ext cx="8089900" cy="4445000"/>
            <a:chOff x="336" y="1056"/>
            <a:chExt cx="5096" cy="2800"/>
          </a:xfrm>
        </p:grpSpPr>
        <p:sp>
          <p:nvSpPr>
            <p:cNvPr id="5128" name="Rectangle 10" descr="Водяные капли"/>
            <p:cNvSpPr>
              <a:spLocks noChangeArrowheads="1"/>
            </p:cNvSpPr>
            <p:nvPr/>
          </p:nvSpPr>
          <p:spPr bwMode="auto">
            <a:xfrm>
              <a:off x="336" y="1056"/>
              <a:ext cx="5096" cy="278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76200" cmpd="tri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  <p:sp>
          <p:nvSpPr>
            <p:cNvPr id="5129" name="Line 11"/>
            <p:cNvSpPr>
              <a:spLocks noChangeShapeType="1"/>
            </p:cNvSpPr>
            <p:nvPr/>
          </p:nvSpPr>
          <p:spPr bwMode="auto">
            <a:xfrm>
              <a:off x="2888" y="1056"/>
              <a:ext cx="16" cy="280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2093913" y="1966913"/>
            <a:ext cx="896937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Д д</a:t>
            </a:r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5951538" y="1895475"/>
            <a:ext cx="1019175" cy="614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 т</a:t>
            </a:r>
          </a:p>
        </p:txBody>
      </p:sp>
      <p:pic>
        <p:nvPicPr>
          <p:cNvPr id="4111" name="Picture 15" descr="53a511d4c225eb4223e60e0411c5d99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114675"/>
            <a:ext cx="2625725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C08-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2892425"/>
            <a:ext cx="2506663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21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9" grpId="0" animBg="1"/>
      <p:bldP spid="41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5298991" cy="108012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800" dirty="0">
                <a:latin typeface="Times New Roman"/>
                <a:ea typeface="Times New Roman"/>
                <a:cs typeface="Times New Roman"/>
              </a:rPr>
              <a:t>Суть явления.</a:t>
            </a:r>
            <a:r>
              <a:rPr lang="ru-RU" sz="40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40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20888"/>
            <a:ext cx="8136904" cy="392161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Память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–это запоминание, сохранение и воспроизведение информации, о том , </a:t>
            </a:r>
            <a:r>
              <a:rPr lang="ru-RU" sz="2400" b="1">
                <a:latin typeface="Times New Roman"/>
                <a:ea typeface="Times New Roman"/>
                <a:cs typeface="Times New Roman"/>
              </a:rPr>
              <a:t>что </a:t>
            </a:r>
            <a:r>
              <a:rPr lang="ru-RU" b="1" smtClean="0">
                <a:latin typeface="Times New Roman"/>
                <a:ea typeface="Times New Roman"/>
                <a:cs typeface="Times New Roman"/>
              </a:rPr>
              <a:t>человек</a:t>
            </a:r>
            <a:r>
              <a:rPr lang="ru-RU" sz="2400" b="1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делал, о чем думал, т.е. это –отражение его прошлого опыта и обстоятельств жизни.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2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Rectangle 9">
            <a:hlinkClick r:id="rId4" action="ppaction://hlinkpres?slideindex=1&amp;slidetitle=Слайд 1"/>
          </p:cNvPr>
          <p:cNvSpPr>
            <a:spLocks noChangeArrowheads="1"/>
          </p:cNvSpPr>
          <p:nvPr/>
        </p:nvSpPr>
        <p:spPr bwMode="auto">
          <a:xfrm>
            <a:off x="668338" y="1639888"/>
            <a:ext cx="2787650" cy="18716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1563688" y="334963"/>
            <a:ext cx="5749925" cy="1065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Цепочки слогов</a:t>
            </a:r>
          </a:p>
        </p:txBody>
      </p:sp>
      <p:sp>
        <p:nvSpPr>
          <p:cNvPr id="36871" name="WordArt 7">
            <a:hlinkClick r:id="rId5" action="ppaction://hlinkpres?slideindex=1&amp;slidetitle=" tooltip="1"/>
          </p:cNvPr>
          <p:cNvSpPr>
            <a:spLocks noChangeArrowheads="1" noChangeShapeType="1" noTextEdit="1"/>
          </p:cNvSpPr>
          <p:nvPr/>
        </p:nvSpPr>
        <p:spPr bwMode="auto">
          <a:xfrm>
            <a:off x="901700" y="1812925"/>
            <a:ext cx="2287588" cy="67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да - та</a:t>
            </a:r>
          </a:p>
        </p:txBody>
      </p:sp>
      <p:sp>
        <p:nvSpPr>
          <p:cNvPr id="36872" name="WordArt 8">
            <a:hlinkClick r:id="rId6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928688" y="2628900"/>
            <a:ext cx="227647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та - да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4746625" y="1611313"/>
            <a:ext cx="2887663" cy="18732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5" name="WordArt 11">
            <a:hlinkClick r:id="rId4" action="ppaction://hlinkpres?slideindex=1&amp;slidetitle=Слайд 1"/>
          </p:cNvPr>
          <p:cNvSpPr>
            <a:spLocks noChangeArrowheads="1" noChangeShapeType="1" noTextEdit="1"/>
          </p:cNvSpPr>
          <p:nvPr/>
        </p:nvSpPr>
        <p:spPr bwMode="auto">
          <a:xfrm>
            <a:off x="5049838" y="1760538"/>
            <a:ext cx="2160587" cy="747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до - то</a:t>
            </a:r>
          </a:p>
        </p:txBody>
      </p:sp>
      <p:sp>
        <p:nvSpPr>
          <p:cNvPr id="36876" name="WordArt 12">
            <a:hlinkClick r:id="rId7" action="ppaction://hlinkpres?slideindex=1&amp;slidetitle=Слайд 1"/>
          </p:cNvPr>
          <p:cNvSpPr>
            <a:spLocks noChangeArrowheads="1" noChangeShapeType="1" noTextEdit="1"/>
          </p:cNvSpPr>
          <p:nvPr/>
        </p:nvSpPr>
        <p:spPr bwMode="auto">
          <a:xfrm>
            <a:off x="5019675" y="2630488"/>
            <a:ext cx="22225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ту - ду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696913" y="4224338"/>
            <a:ext cx="2771775" cy="172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4905375" y="4179888"/>
            <a:ext cx="2714625" cy="18145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9" name="WordArt 15">
            <a:hlinkClick r:id="rId4" action="ppaction://hlinkpres?slideindex=1&amp;slidetitle=Слайд 1"/>
          </p:cNvPr>
          <p:cNvSpPr>
            <a:spLocks noChangeArrowheads="1" noChangeShapeType="1" noTextEdit="1"/>
          </p:cNvSpPr>
          <p:nvPr/>
        </p:nvSpPr>
        <p:spPr bwMode="auto">
          <a:xfrm>
            <a:off x="1020763" y="4295775"/>
            <a:ext cx="2005012" cy="763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ты - ды</a:t>
            </a:r>
          </a:p>
        </p:txBody>
      </p:sp>
      <p:sp>
        <p:nvSpPr>
          <p:cNvPr id="36880" name="WordArt 16">
            <a:hlinkClick r:id="rId7" action="ppaction://hlinkpres?slideindex=1&amp;slidetitle=Слайд 1"/>
          </p:cNvPr>
          <p:cNvSpPr>
            <a:spLocks noChangeArrowheads="1" noChangeShapeType="1" noTextEdit="1"/>
          </p:cNvSpPr>
          <p:nvPr/>
        </p:nvSpPr>
        <p:spPr bwMode="auto">
          <a:xfrm>
            <a:off x="960438" y="5132388"/>
            <a:ext cx="2065337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ди - ти</a:t>
            </a:r>
          </a:p>
        </p:txBody>
      </p:sp>
      <p:sp>
        <p:nvSpPr>
          <p:cNvPr id="36881" name="WordArt 17">
            <a:hlinkClick r:id="rId4" action="ppaction://hlinkpres?slideindex=1&amp;slidetitle=Слайд 1"/>
          </p:cNvPr>
          <p:cNvSpPr>
            <a:spLocks noChangeArrowheads="1" noChangeShapeType="1" noTextEdit="1"/>
          </p:cNvSpPr>
          <p:nvPr/>
        </p:nvSpPr>
        <p:spPr bwMode="auto">
          <a:xfrm>
            <a:off x="5195888" y="4203700"/>
            <a:ext cx="2065337" cy="79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те - де</a:t>
            </a:r>
          </a:p>
        </p:txBody>
      </p:sp>
      <p:sp>
        <p:nvSpPr>
          <p:cNvPr id="36882" name="WordArt 18">
            <a:hlinkClick r:id="rId7" action="ppaction://hlinkpres?slideindex=1&amp;slidetitle=Слайд 1"/>
          </p:cNvPr>
          <p:cNvSpPr>
            <a:spLocks noChangeArrowheads="1" noChangeShapeType="1" noTextEdit="1"/>
          </p:cNvSpPr>
          <p:nvPr/>
        </p:nvSpPr>
        <p:spPr bwMode="auto">
          <a:xfrm>
            <a:off x="5187950" y="5103813"/>
            <a:ext cx="2095500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дя - тя</a:t>
            </a:r>
          </a:p>
        </p:txBody>
      </p:sp>
    </p:spTree>
    <p:extLst>
      <p:ext uri="{BB962C8B-B14F-4D97-AF65-F5344CB8AC3E}">
        <p14:creationId xmlns:p14="http://schemas.microsoft.com/office/powerpoint/2010/main" val="362482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/>
      <p:bldP spid="36870" grpId="0" animBg="1"/>
      <p:bldP spid="36871" grpId="0" animBg="1"/>
      <p:bldP spid="36872" grpId="0" animBg="1"/>
      <p:bldP spid="36874" grpId="0" animBg="1"/>
      <p:bldP spid="36875" grpId="0" animBg="1"/>
      <p:bldP spid="36876" grpId="0" animBg="1"/>
      <p:bldP spid="36877" grpId="0" animBg="1"/>
      <p:bldP spid="36878" grpId="0" animBg="1"/>
      <p:bldP spid="36879" grpId="0" animBg="1"/>
      <p:bldP spid="36880" grpId="0" animBg="1"/>
      <p:bldP spid="36881" grpId="0" animBg="1"/>
      <p:bldP spid="368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435BBD0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200799" cy="5112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3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840760" cy="5040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52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200800" cy="4670333"/>
          </a:xfrm>
        </p:spPr>
        <p:txBody>
          <a:bodyPr/>
          <a:lstStyle/>
          <a:p>
            <a:pPr marL="365760" lvl="1" indent="0">
              <a:buNone/>
            </a:pPr>
            <a:r>
              <a:rPr lang="ru-RU" sz="3400" b="1" dirty="0" smtClean="0">
                <a:solidFill>
                  <a:srgbClr val="0070C0"/>
                </a:solidFill>
              </a:rPr>
              <a:t>	Систематическая </a:t>
            </a:r>
            <a:r>
              <a:rPr lang="ru-RU" sz="3400" b="1" dirty="0">
                <a:solidFill>
                  <a:srgbClr val="0070C0"/>
                </a:solidFill>
              </a:rPr>
              <a:t>, кропотливая работа </a:t>
            </a:r>
            <a:r>
              <a:rPr lang="ru-RU" sz="3400" b="1" dirty="0" smtClean="0">
                <a:solidFill>
                  <a:srgbClr val="0070C0"/>
                </a:solidFill>
              </a:rPr>
              <a:t>по развитию памяти дает </a:t>
            </a:r>
            <a:r>
              <a:rPr lang="ru-RU" sz="3400" b="1" dirty="0">
                <a:solidFill>
                  <a:srgbClr val="0070C0"/>
                </a:solidFill>
              </a:rPr>
              <a:t>поразительные </a:t>
            </a:r>
            <a:r>
              <a:rPr lang="ru-RU" sz="3400" b="1" dirty="0" smtClean="0">
                <a:solidFill>
                  <a:srgbClr val="0070C0"/>
                </a:solidFill>
              </a:rPr>
              <a:t>результаты как в развитии речи , так и во всех видах учебной деятельности!</a:t>
            </a:r>
            <a:endParaRPr lang="ru-RU" sz="3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F:\на конец работы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58788" y="4187050"/>
            <a:ext cx="4233691" cy="2482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845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512511" cy="84585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5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73E87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/>
                <a:ea typeface="Times New Roman"/>
                <a:cs typeface="Times New Roman"/>
              </a:rPr>
              <a:t>Теория памяти.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7272808" cy="433881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4400" b="1" i="1" dirty="0" smtClean="0">
                <a:latin typeface="Times New Roman"/>
                <a:ea typeface="Times New Roman"/>
              </a:rPr>
              <a:t>Смысловая теория </a:t>
            </a:r>
          </a:p>
          <a:p>
            <a:r>
              <a:rPr lang="ru-RU" sz="4400" b="1" i="1" dirty="0" smtClean="0">
                <a:latin typeface="Times New Roman"/>
                <a:ea typeface="Times New Roman"/>
              </a:rPr>
              <a:t>Нейронная теория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(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В коре больших полушарий более 10 млрд. нейронов-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возможности памяти по сути безграничны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.)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i="1" dirty="0" smtClean="0">
                <a:latin typeface="Times New Roman"/>
                <a:ea typeface="Times New Roman"/>
              </a:rPr>
              <a:t>Молекулярная </a:t>
            </a:r>
            <a:r>
              <a:rPr lang="ru-RU" sz="4400" b="1" i="1" dirty="0">
                <a:latin typeface="Times New Roman"/>
                <a:ea typeface="Times New Roman"/>
              </a:rPr>
              <a:t>теория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667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431" y="772668"/>
            <a:ext cx="8444168" cy="7206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effectLst/>
                <a:latin typeface="Times New Roman"/>
                <a:ea typeface="Times New Roman"/>
                <a:cs typeface="Times New Roman"/>
              </a:rPr>
              <a:t>Процессы и механизмы.</a:t>
            </a:r>
            <a:r>
              <a:rPr lang="ru-RU" sz="400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700808"/>
            <a:ext cx="6400800" cy="352839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Запоминание-</a:t>
            </a:r>
            <a:r>
              <a:rPr lang="ru-RU" dirty="0" smtClean="0"/>
              <a:t>это запечатление в сознании </a:t>
            </a:r>
            <a:r>
              <a:rPr lang="ru-RU" dirty="0"/>
              <a:t>поступающей информации в виде образов, мыслей, переживаний и </a:t>
            </a:r>
            <a:r>
              <a:rPr lang="ru-RU" dirty="0" smtClean="0"/>
              <a:t>действий</a:t>
            </a:r>
            <a:r>
              <a:rPr lang="ru-RU" sz="1600" dirty="0" smtClean="0"/>
              <a:t>(</a:t>
            </a:r>
            <a:r>
              <a:rPr lang="ru-RU" sz="1600" i="1" dirty="0" err="1"/>
              <a:t>н</a:t>
            </a:r>
            <a:r>
              <a:rPr lang="ru-RU" sz="1600" i="1" dirty="0" err="1" smtClean="0"/>
              <a:t>епроизвольное,произвольное</a:t>
            </a:r>
            <a:r>
              <a:rPr lang="ru-RU" sz="1600" b="1" i="1" dirty="0" smtClean="0"/>
              <a:t>).</a:t>
            </a:r>
            <a:endParaRPr lang="ru-RU" sz="1600" dirty="0"/>
          </a:p>
          <a:p>
            <a:r>
              <a:rPr lang="ru-RU" b="1" dirty="0" smtClean="0"/>
              <a:t>Сохранение-</a:t>
            </a:r>
            <a:r>
              <a:rPr lang="ru-RU" dirty="0" smtClean="0"/>
              <a:t>это</a:t>
            </a:r>
            <a:r>
              <a:rPr lang="ru-RU" b="1" dirty="0" smtClean="0"/>
              <a:t> </a:t>
            </a:r>
            <a:r>
              <a:rPr lang="ru-RU" dirty="0"/>
              <a:t>удержание в памяти информации в течение более или менее длительного времени и переработка того, что запомнило.</a:t>
            </a:r>
          </a:p>
          <a:p>
            <a:r>
              <a:rPr lang="ru-RU" b="1" dirty="0"/>
              <a:t>Воспроизведение</a:t>
            </a:r>
            <a:r>
              <a:rPr lang="ru-RU" dirty="0"/>
              <a:t>-это избирательное восстановление информации, хранящейся в памяти. </a:t>
            </a:r>
          </a:p>
          <a:p>
            <a:r>
              <a:rPr lang="ru-RU" b="1" dirty="0" smtClean="0"/>
              <a:t>Забывание-</a:t>
            </a:r>
            <a:r>
              <a:rPr lang="ru-RU" dirty="0" smtClean="0"/>
              <a:t>это </a:t>
            </a:r>
            <a:r>
              <a:rPr lang="ru-RU" dirty="0"/>
              <a:t>невозможность вспомнить что-либо или ошибочное узнавание или воспроизведение. Благодаря забыванию в памяти не остается ненужных деталей.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2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052736"/>
            <a:ext cx="6965245" cy="96733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Классификация видов памяти.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7"/>
            <a:ext cx="7128792" cy="360381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1.По степени </a:t>
            </a:r>
            <a:r>
              <a:rPr lang="ru-RU" b="1" dirty="0" smtClean="0"/>
              <a:t>сознательной активности</a:t>
            </a:r>
            <a:r>
              <a:rPr lang="ru-RU" b="1" dirty="0"/>
              <a:t>:</a:t>
            </a:r>
            <a:endParaRPr lang="ru-RU" dirty="0"/>
          </a:p>
          <a:p>
            <a:r>
              <a:rPr lang="ru-RU" i="1" dirty="0"/>
              <a:t>Логическое запоминание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i="1" dirty="0" smtClean="0"/>
              <a:t>Механическое </a:t>
            </a:r>
            <a:r>
              <a:rPr lang="ru-RU" i="1" dirty="0"/>
              <a:t>запоминание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b="1" u="sng" dirty="0"/>
              <a:t>Л</a:t>
            </a:r>
            <a:r>
              <a:rPr lang="ru-RU" b="1" u="sng" dirty="0" smtClean="0"/>
              <a:t>огическая память–для </a:t>
            </a:r>
            <a:r>
              <a:rPr lang="ru-RU" b="1" u="sng" dirty="0"/>
              <a:t>понимания и запоминания смысла </a:t>
            </a:r>
            <a:r>
              <a:rPr lang="ru-RU" b="1" u="sng" dirty="0" smtClean="0"/>
              <a:t>материала Механическая память - </a:t>
            </a:r>
            <a:r>
              <a:rPr lang="ru-RU" b="1" u="sng" dirty="0"/>
              <a:t>для полного запечатления и </a:t>
            </a:r>
            <a:r>
              <a:rPr lang="ru-RU" b="1" u="sng" dirty="0" smtClean="0"/>
              <a:t>сохранения информации.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7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Классификация видов памяти.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060848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2. </a:t>
            </a:r>
            <a:r>
              <a:rPr lang="ru-RU" b="1" dirty="0" smtClean="0"/>
              <a:t>По </a:t>
            </a:r>
            <a:r>
              <a:rPr lang="ru-RU" b="1" dirty="0"/>
              <a:t>психологическому </a:t>
            </a:r>
            <a:r>
              <a:rPr lang="ru-RU" b="1" dirty="0" smtClean="0"/>
              <a:t>содержанию</a:t>
            </a:r>
            <a:endParaRPr lang="ru-RU" dirty="0"/>
          </a:p>
          <a:p>
            <a:r>
              <a:rPr lang="ru-RU" i="1" dirty="0"/>
              <a:t>Зрительная </a:t>
            </a:r>
            <a:r>
              <a:rPr lang="ru-RU" i="1" dirty="0" smtClean="0"/>
              <a:t>память</a:t>
            </a:r>
          </a:p>
          <a:p>
            <a:r>
              <a:rPr lang="ru-RU" i="1" dirty="0"/>
              <a:t>Слуховая </a:t>
            </a:r>
            <a:r>
              <a:rPr lang="ru-RU" i="1" dirty="0" smtClean="0"/>
              <a:t>память</a:t>
            </a:r>
          </a:p>
          <a:p>
            <a:r>
              <a:rPr lang="ru-RU" i="1" dirty="0" smtClean="0"/>
              <a:t>Двигательная </a:t>
            </a:r>
            <a:r>
              <a:rPr lang="ru-RU" i="1" dirty="0"/>
              <a:t>(</a:t>
            </a:r>
            <a:r>
              <a:rPr lang="ru-RU" i="1" dirty="0" smtClean="0"/>
              <a:t>моторная) память</a:t>
            </a:r>
            <a:r>
              <a:rPr lang="ru-RU" dirty="0" smtClean="0"/>
              <a:t> </a:t>
            </a:r>
          </a:p>
          <a:p>
            <a:r>
              <a:rPr lang="ru-RU" i="1" dirty="0" smtClean="0"/>
              <a:t>Образная  память </a:t>
            </a:r>
            <a:r>
              <a:rPr lang="ru-RU" dirty="0" smtClean="0"/>
              <a:t>(эпизодическая, эмоциональная, ассоциативная </a:t>
            </a:r>
            <a:r>
              <a:rPr lang="ru-RU" dirty="0"/>
              <a:t>и  др.)</a:t>
            </a:r>
          </a:p>
        </p:txBody>
      </p:sp>
    </p:spTree>
    <p:extLst>
      <p:ext uri="{BB962C8B-B14F-4D97-AF65-F5344CB8AC3E}">
        <p14:creationId xmlns:p14="http://schemas.microsoft.com/office/powerpoint/2010/main" val="29968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 продолжительности сохранения</a:t>
            </a:r>
            <a:r>
              <a:rPr lang="ru-RU" dirty="0"/>
              <a:t>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19256"/>
            <a:ext cx="7416824" cy="3902031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/>
              <a:t>Непосредственная </a:t>
            </a:r>
            <a:r>
              <a:rPr lang="ru-RU" b="1" i="1" dirty="0" smtClean="0"/>
              <a:t>память</a:t>
            </a:r>
            <a:r>
              <a:rPr lang="ru-RU" dirty="0"/>
              <a:t>-</a:t>
            </a:r>
            <a:r>
              <a:rPr lang="ru-RU" dirty="0" smtClean="0"/>
              <a:t>храниться </a:t>
            </a:r>
            <a:r>
              <a:rPr lang="ru-RU" dirty="0"/>
              <a:t>0,25 сек, позволяет осуществить взаимосвязь между последующими интервалами </a:t>
            </a:r>
            <a:r>
              <a:rPr lang="ru-RU" dirty="0" smtClean="0"/>
              <a:t>времени.</a:t>
            </a:r>
          </a:p>
          <a:p>
            <a:r>
              <a:rPr lang="ru-RU" b="1" i="1" dirty="0"/>
              <a:t>Оперативная память</a:t>
            </a:r>
            <a:r>
              <a:rPr lang="ru-RU" i="1" dirty="0"/>
              <a:t>-</a:t>
            </a:r>
            <a:r>
              <a:rPr lang="ru-RU" dirty="0"/>
              <a:t> функционирует в настоящий момент. Период обработки информации –до 20 сек. Информация в этой памяти сохраняется лишь на время, необходимое для совершения действий (например набрать номер телефона).</a:t>
            </a:r>
          </a:p>
          <a:p>
            <a:r>
              <a:rPr lang="ru-RU" b="1" i="1" dirty="0"/>
              <a:t>Кратковременная память</a:t>
            </a:r>
            <a:r>
              <a:rPr lang="ru-RU" b="1" dirty="0"/>
              <a:t>-</a:t>
            </a:r>
            <a:r>
              <a:rPr lang="ru-RU" dirty="0"/>
              <a:t>позволяет </a:t>
            </a:r>
            <a:r>
              <a:rPr lang="ru-RU" b="1" dirty="0"/>
              <a:t> </a:t>
            </a:r>
            <a:r>
              <a:rPr lang="ru-RU" dirty="0"/>
              <a:t>удерживать  полученную информацию в течение небольшого времени, около 20 сек. Емкость этой памяти  определяется законом 7+-2, т.е. от пяти до девяти элементов человек может назвать сразу без ошибок после восприятия материала</a:t>
            </a:r>
            <a:r>
              <a:rPr lang="ru-RU" dirty="0" smtClean="0"/>
              <a:t>.</a:t>
            </a:r>
          </a:p>
          <a:p>
            <a:r>
              <a:rPr lang="ru-RU" b="1" i="1" dirty="0"/>
              <a:t>Долговременная память-</a:t>
            </a:r>
            <a:r>
              <a:rPr lang="ru-RU" b="1" dirty="0"/>
              <a:t> </a:t>
            </a:r>
            <a:r>
              <a:rPr lang="ru-RU" dirty="0"/>
              <a:t>хранит сведения, нужные человеку  на длительное время, которыми он пользуется периодически. Важным процессом здесь является и запоминание. Весь приобретенный жизненный  опыт составляет часть этой памяти.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7"/>
            <a:ext cx="7200800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                </a:t>
            </a:r>
            <a:r>
              <a:rPr lang="ru-RU" b="1" dirty="0" smtClean="0"/>
              <a:t>Оперативная </a:t>
            </a:r>
            <a:r>
              <a:rPr lang="ru-RU" b="1" dirty="0"/>
              <a:t>память.</a:t>
            </a:r>
            <a:endParaRPr lang="ru-RU" dirty="0"/>
          </a:p>
          <a:p>
            <a:r>
              <a:rPr lang="ru-RU" b="1" dirty="0" err="1" smtClean="0"/>
              <a:t>Упр</a:t>
            </a:r>
            <a:r>
              <a:rPr lang="ru-RU" b="1" dirty="0" smtClean="0"/>
              <a:t>:«Стань </a:t>
            </a:r>
            <a:r>
              <a:rPr lang="ru-RU" b="1" dirty="0"/>
              <a:t>умнее компьютера</a:t>
            </a:r>
            <a:r>
              <a:rPr lang="ru-RU" b="1" dirty="0" smtClean="0"/>
              <a:t>»</a:t>
            </a:r>
          </a:p>
          <a:p>
            <a:pPr marL="0" indent="0">
              <a:buNone/>
            </a:pPr>
            <a:r>
              <a:rPr lang="ru-RU" dirty="0"/>
              <a:t>Я продиктую тебе несколько чисел. Запомни их. В уме сложи попарно: первое со вторым, второе с третьим, третье с четвертым, четвертое с пятым.</a:t>
            </a:r>
          </a:p>
          <a:p>
            <a:pPr marL="0" indent="0">
              <a:buNone/>
            </a:pPr>
            <a:r>
              <a:rPr lang="ru-RU" dirty="0"/>
              <a:t>Для начала потренируемся: не в уме, а на бумаге.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F:\компьютер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0097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6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Возьмем </a:t>
            </a:r>
            <a:r>
              <a:rPr lang="ru-RU" dirty="0"/>
              <a:t>числа 6, 2,1, 4,2</a:t>
            </a:r>
          </a:p>
          <a:p>
            <a:pPr marL="0" indent="0">
              <a:buNone/>
            </a:pPr>
            <a:r>
              <a:rPr lang="ru-RU" dirty="0" smtClean="0"/>
              <a:t>                     6+2</a:t>
            </a:r>
            <a:r>
              <a:rPr lang="ru-RU" dirty="0"/>
              <a:t>, 2+1,1+4,4+2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123355"/>
              </p:ext>
            </p:extLst>
          </p:nvPr>
        </p:nvGraphicFramePr>
        <p:xfrm>
          <a:off x="1619672" y="4149080"/>
          <a:ext cx="6077585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/>
                <a:gridCol w="303911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Бланк.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400" dirty="0">
                          <a:effectLst/>
                        </a:rPr>
                        <a:t> 8356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2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318</TotalTime>
  <Words>578</Words>
  <Application>Microsoft Office PowerPoint</Application>
  <PresentationFormat>Экран (4:3)</PresentationFormat>
  <Paragraphs>123</Paragraphs>
  <Slides>23</Slides>
  <Notes>4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Кнопка</vt:lpstr>
      <vt:lpstr>Использование феномена памяти в логопедической работе.</vt:lpstr>
      <vt:lpstr>Суть явления. </vt:lpstr>
      <vt:lpstr>Теория памяти.</vt:lpstr>
      <vt:lpstr>Процессы и механизмы. </vt:lpstr>
      <vt:lpstr>Классификация видов памяти. </vt:lpstr>
      <vt:lpstr>Классификация видов памяти. </vt:lpstr>
      <vt:lpstr>По продолжительности сохранения :</vt:lpstr>
      <vt:lpstr>Диагностики.</vt:lpstr>
      <vt:lpstr>Презентация PowerPoint</vt:lpstr>
      <vt:lpstr>Презентация PowerPoint</vt:lpstr>
      <vt:lpstr>Кратковременная и долговременная память. </vt:lpstr>
      <vt:lpstr>Презентация PowerPoint</vt:lpstr>
      <vt:lpstr>Логическая и механическая память. Методика «Найди пару для слова».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феномена памяти в логопедической работе.</dc:title>
  <cp:lastModifiedBy>андрей</cp:lastModifiedBy>
  <cp:revision>21</cp:revision>
  <dcterms:modified xsi:type="dcterms:W3CDTF">2016-01-31T05:34:30Z</dcterms:modified>
</cp:coreProperties>
</file>