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9"/>
  </p:notesMasterIdLst>
  <p:sldIdLst>
    <p:sldId id="256" r:id="rId2"/>
    <p:sldId id="257" r:id="rId3"/>
    <p:sldId id="264" r:id="rId4"/>
    <p:sldId id="258" r:id="rId5"/>
    <p:sldId id="269" r:id="rId6"/>
    <p:sldId id="259" r:id="rId7"/>
    <p:sldId id="260" r:id="rId8"/>
    <p:sldId id="261" r:id="rId9"/>
    <p:sldId id="262" r:id="rId10"/>
    <p:sldId id="263" r:id="rId11"/>
    <p:sldId id="267" r:id="rId12"/>
    <p:sldId id="272" r:id="rId13"/>
    <p:sldId id="273" r:id="rId14"/>
    <p:sldId id="266" r:id="rId15"/>
    <p:sldId id="268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414E8A-8084-4FAC-9CC8-BAC9C4F6C8CC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30810E-D118-48B1-A46A-7DC6287E4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4048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0B7EF1-674D-474F-85F8-098FE2023EE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368AD-FDA9-46CD-9726-51829A6679E4}" type="datetimeFigureOut">
              <a:rPr lang="ru-RU" smtClean="0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1ABF6-B15D-433A-875D-00633CFA55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E5C610-FC0D-4A2A-91BE-1E6325C05CB8}" type="datetimeFigureOut">
              <a:rPr lang="ru-RU" smtClean="0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DB68A-262E-49F3-B2CA-2710248E90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FF4EE-86B6-4D67-B16E-3A69D745A116}" type="datetimeFigureOut">
              <a:rPr lang="ru-RU" smtClean="0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D93ED-996F-4BB0-BC50-AE87FD439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4AB9C8-7482-4D71-A3B9-BFA7B0F07DD5}" type="datetimeFigureOut">
              <a:rPr lang="ru-RU" smtClean="0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83D1C-6C95-4F66-B8E5-F8C691C3F4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6E40CA-68FF-4DBE-8211-8561CE4C1D12}" type="datetimeFigureOut">
              <a:rPr lang="ru-RU" smtClean="0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16014-490F-42FD-BCCE-0C8053C7C5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C70300-F14F-466C-8CAB-29344DC9BBC9}" type="datetimeFigureOut">
              <a:rPr lang="ru-RU" smtClean="0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B96EB-6AC4-4925-8420-6C7DDDED7E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E43E95-C5D3-41AF-BFA3-FC92F0F5A210}" type="datetimeFigureOut">
              <a:rPr lang="ru-RU" smtClean="0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1BF29-6D9F-4CAC-8EEE-C8034FB51B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A9CA80-DF87-4213-BB07-AE29A22421D5}" type="datetimeFigureOut">
              <a:rPr lang="ru-RU" smtClean="0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87666-E998-410E-A7DC-8BAC9F5331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B607C-2D44-43D0-A4E5-BA7EBEAF44E8}" type="datetimeFigureOut">
              <a:rPr lang="ru-RU" smtClean="0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D71BA-5121-4B98-8742-558A23593C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DD98C-1D9C-4F41-94E2-B64B0F24DF7E}" type="datetimeFigureOut">
              <a:rPr lang="ru-RU" smtClean="0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CD419-6100-4FDE-B973-6B7718224C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33C25-3A0B-4BB8-85AE-86BFB91C8449}" type="datetimeFigureOut">
              <a:rPr lang="ru-RU" smtClean="0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2809E-5328-45CE-B518-D473D3FA46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02F6191-D263-457E-9423-819E212E335B}" type="datetimeFigureOut">
              <a:rPr lang="ru-RU" smtClean="0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A75700A-1363-4EEB-AEC8-442531CEEE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zanimatika.narod.ru/DetKniga3.htm" TargetMode="External"/><Relationship Id="rId2" Type="http://schemas.openxmlformats.org/officeDocument/2006/relationships/hyperlink" Target="http://zanimatika.narod.ru/DetKnig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azumniki.ru/zagadki_pro_knigu.html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900igr.net/kartinki/literatura/Drevnjaja-Rus/002-Drevnerusskaja-literatura.html" TargetMode="External"/><Relationship Id="rId3" Type="http://schemas.openxmlformats.org/officeDocument/2006/relationships/hyperlink" Target="http://zanimatika.narod.ru/DetKniga6.htm" TargetMode="External"/><Relationship Id="rId7" Type="http://schemas.openxmlformats.org/officeDocument/2006/relationships/hyperlink" Target="http://fs.kiev.ua/put-k-sovremennoj-poligrafii" TargetMode="External"/><Relationship Id="rId2" Type="http://schemas.openxmlformats.org/officeDocument/2006/relationships/hyperlink" Target="http://www.m-rnagiev.ru/talks/article510-8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utbolka.9vds.ru/pechatnye.html" TargetMode="External"/><Relationship Id="rId5" Type="http://schemas.openxmlformats.org/officeDocument/2006/relationships/hyperlink" Target="http://earchiv.ru/entsiklopediya_tehniki/page/knigopechatanie.1620" TargetMode="External"/><Relationship Id="rId10" Type="http://schemas.openxmlformats.org/officeDocument/2006/relationships/hyperlink" Target="http://5pages.net/2008/05/19/knigi-v-obektive-shest/" TargetMode="External"/><Relationship Id="rId4" Type="http://schemas.openxmlformats.org/officeDocument/2006/relationships/hyperlink" Target="http://trava-tiamat.ucoz.ru/news/4" TargetMode="External"/><Relationship Id="rId9" Type="http://schemas.openxmlformats.org/officeDocument/2006/relationships/hyperlink" Target="http://900igr.net/kartinki/literatura/Letopisi/014-Moskovskie-letopisi.html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900igr.net/fotografii/istorija/Drevnerusskoe-gosudarstvo-IX-XII-vv/006-Prosveschenie.html" TargetMode="External"/><Relationship Id="rId3" Type="http://schemas.openxmlformats.org/officeDocument/2006/relationships/hyperlink" Target="http://7cnew.ucoz.ru/news/slova_blagodarnosti/2011-04-14-467" TargetMode="External"/><Relationship Id="rId7" Type="http://schemas.openxmlformats.org/officeDocument/2006/relationships/hyperlink" Target="http://900igr.net/kartinki/matematika/Prijomy-uchebnoj-dejatelnosti/013-Ejo-tsel-i-rezultat-sostojat-v-izmenenii-samogo-subekta-dejatelnosti.html" TargetMode="External"/><Relationship Id="rId2" Type="http://schemas.openxmlformats.org/officeDocument/2006/relationships/hyperlink" Target="http://yemva-school2.edusite.ru/p177aa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ooks.iqbuy.ru/categories_offer/9786130049751/history-of-the-encyclopaedia-britannica" TargetMode="External"/><Relationship Id="rId5" Type="http://schemas.openxmlformats.org/officeDocument/2006/relationships/hyperlink" Target="http://www.liveinternet.ru/users/4126372/post254405400/" TargetMode="External"/><Relationship Id="rId4" Type="http://schemas.openxmlformats.org/officeDocument/2006/relationships/hyperlink" Target="http://kivis.info/news/1632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58200" cy="1942455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60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Чтение – вот лучшее учение</a:t>
            </a:r>
            <a:endParaRPr lang="ru-RU" sz="6000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20072" y="5711601"/>
            <a:ext cx="35017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Автор: Кукушкина В.М</a:t>
            </a:r>
          </a:p>
          <a:p>
            <a:r>
              <a:rPr lang="ru-RU" dirty="0" smtClean="0"/>
              <a:t>Учитель МБОУ «Школа №182»</a:t>
            </a:r>
          </a:p>
          <a:p>
            <a:r>
              <a:rPr lang="ru-RU" dirty="0" smtClean="0"/>
              <a:t>Нижний Новгород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1829" y="2060848"/>
            <a:ext cx="1160336" cy="725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64096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обращения с книгой</a:t>
            </a:r>
            <a:b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04800" y="1554163"/>
            <a:ext cx="8686800" cy="49704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1. Бери книгу только чистыми руками.</a:t>
            </a: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2. Оберни книгу, вложи в нее закладку.</a:t>
            </a: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3. Переворачивай страницы книги за правый верхний угол.</a:t>
            </a: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4. Не перегибай книгу при чтении.</a:t>
            </a: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5. Не делай в книге нестираемых пометок, не загибай страницы.</a:t>
            </a: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6. Если книга порвалась – подклей ее.</a:t>
            </a: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3568" y="260648"/>
            <a:ext cx="8686800" cy="6121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У тебя друзей немало,</a:t>
            </a:r>
          </a:p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И живут они вокруг,</a:t>
            </a:r>
          </a:p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Но из всех друзей хороших</a:t>
            </a:r>
          </a:p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Книга – самый лучший друг!</a:t>
            </a: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330" y="5918738"/>
            <a:ext cx="1296080" cy="72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8280920" cy="6336704"/>
          </a:xfrm>
        </p:spPr>
        <p:txBody>
          <a:bodyPr>
            <a:normAutofit/>
          </a:bodyPr>
          <a:lstStyle/>
          <a:p>
            <a:pPr marL="45720" indent="0" algn="ctr">
              <a:spcAft>
                <a:spcPts val="0"/>
              </a:spcAft>
              <a:buNone/>
              <a:defRPr/>
            </a:pPr>
            <a:r>
              <a:rPr lang="ru-RU" sz="2400" i="1" dirty="0">
                <a:solidFill>
                  <a:schemeClr val="accent3">
                    <a:lumMod val="50000"/>
                  </a:schemeClr>
                </a:solidFill>
              </a:rPr>
              <a:t>Книга – друг твой и товарищ,</a:t>
            </a:r>
          </a:p>
          <a:p>
            <a:pPr marL="45720" indent="0" algn="ctr">
              <a:spcAft>
                <a:spcPts val="0"/>
              </a:spcAft>
              <a:buNone/>
              <a:defRPr/>
            </a:pPr>
            <a:r>
              <a:rPr lang="ru-RU" sz="2400" i="1" dirty="0">
                <a:solidFill>
                  <a:schemeClr val="accent3">
                    <a:lumMod val="50000"/>
                  </a:schemeClr>
                </a:solidFill>
              </a:rPr>
              <a:t>Мы берём ее везде,</a:t>
            </a:r>
          </a:p>
          <a:p>
            <a:pPr marL="45720" indent="0" algn="ctr">
              <a:spcAft>
                <a:spcPts val="0"/>
              </a:spcAft>
              <a:buNone/>
              <a:defRPr/>
            </a:pPr>
            <a:r>
              <a:rPr lang="ru-RU" sz="2400" i="1" dirty="0">
                <a:solidFill>
                  <a:schemeClr val="accent3">
                    <a:lumMod val="50000"/>
                  </a:schemeClr>
                </a:solidFill>
              </a:rPr>
              <a:t>Ведь она тебе поможет</a:t>
            </a:r>
          </a:p>
          <a:p>
            <a:pPr marL="45720" indent="0" algn="ctr">
              <a:spcAft>
                <a:spcPts val="0"/>
              </a:spcAft>
              <a:buNone/>
              <a:defRPr/>
            </a:pPr>
            <a:r>
              <a:rPr lang="ru-RU" sz="2400" i="1" dirty="0">
                <a:solidFill>
                  <a:schemeClr val="accent3">
                    <a:lumMod val="50000"/>
                  </a:schemeClr>
                </a:solidFill>
              </a:rPr>
              <a:t>И в учебе, и в труде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45720" indent="0" algn="ctr">
              <a:spcAft>
                <a:spcPts val="0"/>
              </a:spcAft>
              <a:buNone/>
              <a:defRPr/>
            </a:pPr>
            <a:endParaRPr lang="ru-RU" sz="2400" i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" indent="0" algn="ctr">
              <a:spcAft>
                <a:spcPts val="0"/>
              </a:spcAft>
              <a:buNone/>
              <a:defRPr/>
            </a:pP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" indent="0" algn="ctr">
              <a:spcAft>
                <a:spcPts val="0"/>
              </a:spcAft>
              <a:buNone/>
              <a:defRPr/>
            </a:pPr>
            <a:endParaRPr lang="ru-RU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572139"/>
            <a:ext cx="1367117" cy="104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9872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332656"/>
            <a:ext cx="6400800" cy="3474720"/>
          </a:xfrm>
        </p:spPr>
        <p:txBody>
          <a:bodyPr/>
          <a:lstStyle/>
          <a:p>
            <a:pPr marL="45720" indent="0" algn="ctr"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с книгой по свету шагает,</a:t>
            </a:r>
          </a:p>
          <a:p>
            <a:pPr marL="45720" indent="0" algn="ctr">
              <a:spcAft>
                <a:spcPts val="0"/>
              </a:spcAft>
              <a:buNone/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Кто с нею умеет дружить,</a:t>
            </a:r>
          </a:p>
          <a:p>
            <a:pPr marL="45720" indent="0" algn="ctr">
              <a:spcAft>
                <a:spcPts val="0"/>
              </a:spcAft>
              <a:buNone/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Тому эта книга всегда помогает</a:t>
            </a:r>
          </a:p>
          <a:p>
            <a:pPr marL="45720" indent="0" algn="ctr">
              <a:spcAft>
                <a:spcPts val="0"/>
              </a:spcAft>
              <a:buNone/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Учиться, работать и жить!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500702"/>
            <a:ext cx="1408701" cy="952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4609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512511" cy="1143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>
                <a:effectLst/>
              </a:rPr>
              <a:t>Спасибо за внимание!</a:t>
            </a:r>
            <a:endParaRPr lang="ru-RU" dirty="0">
              <a:effectLst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643578"/>
            <a:ext cx="898306" cy="61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i="1" dirty="0" smtClean="0">
                <a:effectLst/>
              </a:rPr>
              <a:t>Список литературы</a:t>
            </a:r>
            <a:endParaRPr lang="ru-RU" i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04800" y="1700213"/>
            <a:ext cx="8686800" cy="4379912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Журналы «Начальная школа» ИД «Первое сентября»,  2008 г. №3, 6; 2010 г. №15.</a:t>
            </a:r>
          </a:p>
          <a:p>
            <a:pPr eaLnBrk="1" hangingPunct="1"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Илларионов Ю.Г. Учите детей отгадывать загадки. М.: Просвещение, 1985.</a:t>
            </a:r>
          </a:p>
          <a:p>
            <a:pPr eaLnBrk="1" hangingPunct="1"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Яровая Л.Н., </a:t>
            </a:r>
            <a:r>
              <a:rPr lang="ru-RU" sz="2400" i="1" dirty="0" err="1" smtClean="0">
                <a:solidFill>
                  <a:schemeClr val="accent3">
                    <a:lumMod val="50000"/>
                  </a:schemeClr>
                </a:solidFill>
              </a:rPr>
              <a:t>Жиренко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 О.Е. и др. Внеклассные мероприятия. 4-й класс. – М.: ВАКО, 2007.</a:t>
            </a:r>
          </a:p>
          <a:p>
            <a:pPr eaLnBrk="1" hangingPunct="1"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http://zanimatika.narod.ru/DetKniga.htm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http://zanimatika.narod.ru/DetKniga3.htm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http://www.razumniki.ru/zagadki_pro_knigu.html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i="1" dirty="0" smtClean="0">
                <a:effectLst/>
              </a:rPr>
              <a:t>Список литературы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04800" y="1196975"/>
            <a:ext cx="8686800" cy="511175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Картинки с интернет ресурса: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http://www.m-rnagiev.ru/talks/article510-8.htm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http://zanimatika.narod.ru/DetKniga6.htm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i="1" dirty="0" smtClean="0">
                <a:hlinkClick r:id="rId4"/>
              </a:rPr>
              <a:t>http://trava-tiamat.ucoz.ru/news/4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hlinkClick r:id="rId5"/>
              </a:rPr>
              <a:t>http://earchiv.ru/entsiklopediya_tehniki/page/knigopechatanie.1620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hlinkClick r:id="rId6"/>
              </a:rPr>
              <a:t>http://futbolka.9vds.ru/pechatnye.html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hlinkClick r:id="rId7"/>
              </a:rPr>
              <a:t>http://fs.kiev.ua/put-k-sovremennoj-poligrafii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hlinkClick r:id="rId8"/>
              </a:rPr>
              <a:t>http://900igr.net/kartinki/literatura/Drevnjaja-Rus/002-Drevnerusskaja-literatura.html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hlinkClick r:id="rId9"/>
              </a:rPr>
              <a:t>htt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9"/>
              </a:rPr>
              <a:t>p://900igr.net/kartinki/literatura/Letopisi/014-Moskovskie-letopisi.html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10"/>
              </a:rPr>
              <a:t>http://5pages.net/2008/05/19/knigi-v-obektive-shest/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ru-RU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i="1" dirty="0" smtClean="0">
                <a:effectLst/>
              </a:rPr>
              <a:t>Список литературы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04800" y="1052513"/>
            <a:ext cx="8686800" cy="502761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i="1" dirty="0" smtClean="0">
                <a:hlinkClick r:id="rId2"/>
              </a:rPr>
              <a:t>http://yemva-school2.edusite.ru/p177aa1.html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hlinkClick r:id="rId3"/>
              </a:rPr>
              <a:t>http://7cnew.ucoz.ru/news/slova_blagodarnosti/2011-04-14-467</a:t>
            </a:r>
            <a:endParaRPr lang="ru-RU" sz="2400" i="1" dirty="0" smtClean="0"/>
          </a:p>
          <a:p>
            <a:pPr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http://kivis.info/news/16325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5"/>
              </a:rPr>
              <a:t>http://www.liveinternet.ru/users/4126372/post254405400/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6"/>
              </a:rPr>
              <a:t>http://books.iqbuy.ru/categories_offer/9786130049751/history-of-the-encyclopaedia-britannica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7"/>
              </a:rPr>
              <a:t>http://900igr.net/kartinki/matematika/Prijomy-uchebnoj-dejatelnosti/013-Ejo-tsel-i-rezultat-sostojat-v-izmenenii-samogo-subekta-dejatelnosti.html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hlinkClick r:id="rId8"/>
              </a:rPr>
              <a:t>http://900igr.net/fotografii/istorija/Drevnerusskoe-gosudarstvo-IX-XII-vv/006-Prosveschenie.html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ru-RU" sz="2400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04800" y="549275"/>
            <a:ext cx="8686800" cy="57594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r>
              <a:rPr lang="ru-RU" sz="30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Цели:   </a:t>
            </a:r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- </a:t>
            </a: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познакомить детей с историей создания книги;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  - развивать интерес к чтению;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  - воспитывать чувство уважения к создателям книг.</a:t>
            </a: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r>
              <a:rPr lang="ru-RU" sz="30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Задачи:</a:t>
            </a:r>
            <a:r>
              <a:rPr lang="ru-RU" sz="3000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создать условия для развития интереса к художественной литературе, прививать любовь и уважение к книге. </a:t>
            </a:r>
            <a:r>
              <a:rPr lang="ru-RU" sz="26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Оборудование</a:t>
            </a:r>
            <a:r>
              <a:rPr lang="ru-RU" sz="26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: </a:t>
            </a:r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интерактивная доска, презентации("Поэты и писатели",История создания книги"), выставка книг-произведений детских авторов</a:t>
            </a:r>
            <a:r>
              <a:rPr lang="ru-RU" sz="2600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3384376" cy="11430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Сергей Владимирович Михалков</a:t>
            </a:r>
          </a:p>
        </p:txBody>
      </p:sp>
      <p:pic>
        <p:nvPicPr>
          <p:cNvPr id="3075" name="Содержимое 4" descr="100744489_tonnel.gif"/>
          <p:cNvPicPr>
            <a:picLocks noGrp="1" noChangeAspect="1"/>
          </p:cNvPicPr>
          <p:nvPr>
            <p:ph sz="quarter" idx="13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857488" y="4004154"/>
            <a:ext cx="1180790" cy="1408874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3076" name="Содержимое 3"/>
          <p:cNvSpPr>
            <a:spLocks noGrp="1"/>
          </p:cNvSpPr>
          <p:nvPr>
            <p:ph sz="quarter" idx="14"/>
          </p:nvPr>
        </p:nvSpPr>
        <p:spPr>
          <a:xfrm>
            <a:off x="4500563" y="1052513"/>
            <a:ext cx="43434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</a:t>
            </a:r>
            <a:r>
              <a:rPr lang="ru-RU" i="1" dirty="0" smtClean="0">
                <a:solidFill>
                  <a:srgbClr val="C00000"/>
                </a:solidFill>
              </a:rPr>
              <a:t>Я к вам обращаюсь, товарищи, дети: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Полезнее книги нет вещи на свете!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Пусть книги друзьями заходят в дома,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Читайте всю жизнь, набирайтесь ума!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(С. Михалков)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-1620688" y="332656"/>
            <a:ext cx="8686800" cy="6858000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" indent="0" algn="ctr">
              <a:spcAft>
                <a:spcPts val="0"/>
              </a:spcAft>
              <a:buNone/>
              <a:defRPr/>
            </a:pPr>
            <a:r>
              <a:rPr lang="ru-RU" sz="2400" b="1" dirty="0"/>
              <a:t>Приходит книга в дом любой.</a:t>
            </a:r>
            <a:br>
              <a:rPr lang="ru-RU" sz="2400" b="1" dirty="0"/>
            </a:br>
            <a:r>
              <a:rPr lang="ru-RU" sz="2400" b="1" dirty="0"/>
              <a:t>Коснись ее страниц,</a:t>
            </a:r>
            <a:br>
              <a:rPr lang="ru-RU" sz="2400" b="1" dirty="0"/>
            </a:br>
            <a:r>
              <a:rPr lang="ru-RU" sz="2400" b="1" dirty="0"/>
              <a:t>Заговорит она с тобой</a:t>
            </a:r>
            <a:br>
              <a:rPr lang="ru-RU" sz="2400" b="1" dirty="0"/>
            </a:br>
            <a:r>
              <a:rPr lang="ru-RU" sz="2400" b="1" dirty="0"/>
              <a:t>Про жизнь зверей и птиц. </a:t>
            </a:r>
            <a:br>
              <a:rPr lang="ru-RU" sz="2400" b="1" dirty="0"/>
            </a:br>
            <a:r>
              <a:rPr lang="ru-RU" sz="2400" b="1" dirty="0"/>
              <a:t>Увидишь ты разливы рек,</a:t>
            </a:r>
            <a:br>
              <a:rPr lang="ru-RU" sz="2400" b="1" dirty="0"/>
            </a:br>
            <a:r>
              <a:rPr lang="ru-RU" sz="2400" b="1" dirty="0"/>
              <a:t>Услышишь конский топот.</a:t>
            </a:r>
            <a:br>
              <a:rPr lang="ru-RU" sz="2400" b="1" dirty="0"/>
            </a:br>
            <a:r>
              <a:rPr lang="ru-RU" sz="2400" b="1" dirty="0"/>
              <a:t>Придут к тебе и Чук и Гек,</a:t>
            </a:r>
            <a:br>
              <a:rPr lang="ru-RU" sz="2400" b="1" dirty="0"/>
            </a:br>
            <a:r>
              <a:rPr lang="ru-RU" sz="2400" b="1" dirty="0"/>
              <a:t>Тимур и дядя Степа.</a:t>
            </a:r>
            <a:br>
              <a:rPr lang="ru-RU" sz="2400" b="1" dirty="0"/>
            </a:br>
            <a:r>
              <a:rPr lang="ru-RU" sz="2400" b="1" dirty="0"/>
              <a:t>Ей злая вьюга не страшна</a:t>
            </a:r>
            <a:br>
              <a:rPr lang="ru-RU" sz="2400" b="1" dirty="0"/>
            </a:br>
            <a:r>
              <a:rPr lang="ru-RU" sz="2400" b="1" dirty="0"/>
              <a:t>И не страшна распутица.</a:t>
            </a:r>
            <a:br>
              <a:rPr lang="ru-RU" sz="2400" b="1" dirty="0"/>
            </a:br>
            <a:r>
              <a:rPr lang="ru-RU" sz="2400" b="1" dirty="0"/>
              <a:t>С тобой беседует она,</a:t>
            </a:r>
            <a:br>
              <a:rPr lang="ru-RU" sz="2400" b="1" dirty="0"/>
            </a:br>
            <a:r>
              <a:rPr lang="ru-RU" sz="2400" b="1" dirty="0"/>
              <a:t>Как умная попутчица.</a:t>
            </a:r>
            <a:br>
              <a:rPr lang="ru-RU" sz="2400" b="1" dirty="0"/>
            </a:b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315" name="Picture 2" descr="http://www.edu.cap.ru/home/4349/biblioteka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715272" y="5183381"/>
            <a:ext cx="1368985" cy="143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9" y="404665"/>
            <a:ext cx="633822" cy="83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388" y="1052513"/>
            <a:ext cx="6408836" cy="4525962"/>
          </a:xfrm>
          <a:prstGeom prst="rect">
            <a:avLst/>
          </a:prstGeom>
        </p:spPr>
        <p:txBody>
          <a:bodyPr/>
          <a:lstStyle/>
          <a:p>
            <a:pPr marL="45720" indent="0" algn="ctr">
              <a:buNone/>
              <a:defRPr/>
            </a:pPr>
            <a:r>
              <a:rPr lang="ru-RU" sz="2800" b="1" dirty="0"/>
              <a:t>Ну а когда взгрустнется вдруг,</a:t>
            </a:r>
            <a:br>
              <a:rPr lang="ru-RU" sz="2800" b="1" dirty="0"/>
            </a:br>
            <a:r>
              <a:rPr lang="ru-RU" sz="2800" b="1" dirty="0"/>
              <a:t>Не огорчайся слишком:</a:t>
            </a:r>
            <a:br>
              <a:rPr lang="ru-RU" sz="2800" b="1" dirty="0"/>
            </a:br>
            <a:r>
              <a:rPr lang="ru-RU" sz="2800" b="1" dirty="0"/>
              <a:t>Как самый лучший, верный друг,</a:t>
            </a:r>
            <a:br>
              <a:rPr lang="ru-RU" sz="2800" b="1" dirty="0"/>
            </a:br>
            <a:r>
              <a:rPr lang="ru-RU" sz="2800" b="1" dirty="0"/>
              <a:t>Развеет скуку книжка. 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http://moygorod-online.ru/netcat_files/330/563/Ni_o_leyend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5500702"/>
            <a:ext cx="1504388" cy="9996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4" name="Picture 4" descr="http://cs10038.vkontakte.ru/u14426474/127763182/x_e79d1aad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001024" y="188640"/>
            <a:ext cx="903710" cy="784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148" y="5523907"/>
            <a:ext cx="746955" cy="97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188913"/>
            <a:ext cx="8686800" cy="51117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Книга – это средство передачи знаний от поколения к поколению, они знакомят нас с прошлым, позволяют разобраться в настоящем, с помощью них мы заглядываем в будущее. С книгой мы можем побывать в любой точке мира, в любой эпохе времени. Книга делится с нами правилами жизни и рецептами здоровья, учит нас, развлекает, направляет.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5122" name="Picture 2" descr="http://files.myopera.com/s3zg1n/blog/Lost_Time_In_A_Book_by_pinkparis123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60286" y="5429264"/>
            <a:ext cx="883714" cy="5451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http://open.az/uploads/posts/2009-03/1238334349_26575987_e37ae760e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5857892"/>
            <a:ext cx="941881" cy="4960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6" descr="http://www.diets.ru/data/cache/2011nov/30/29/488755_77078-700x50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643570" y="6327514"/>
            <a:ext cx="1040599" cy="530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476250"/>
            <a:ext cx="8686800" cy="50403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Печатные книги возникли не сразу,</a:t>
            </a:r>
          </a:p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Писец переписывал каждую фразу,</a:t>
            </a:r>
          </a:p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Глаза уставали, дрожала рука.</a:t>
            </a:r>
          </a:p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И так продолжалось века и века.</a:t>
            </a: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098" name="Picture 2" descr="http://im4-tub-ru.yandex.net/i?id=92459708-13-73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2780928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http://im6-tub-ru.yandex.net/i?id=98919539-02-73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501090" y="6398778"/>
            <a:ext cx="642910" cy="459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4" name="Picture 8" descr="http://www.antiquebooks.ru/pic/8/3001/93117_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43438" y="5091166"/>
            <a:ext cx="1245689" cy="902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347864" y="332656"/>
            <a:ext cx="5508625" cy="55895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Без людей, без друзей, в одиночку</a:t>
            </a:r>
          </a:p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Он на строчку нанизывал строчку.</a:t>
            </a:r>
          </a:p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Перепишет всего пару книг</a:t>
            </a:r>
          </a:p>
          <a:p>
            <a:pPr marL="4572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И, глядишь, уже дряхлый старик.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/>
          </a:p>
        </p:txBody>
      </p:sp>
      <p:pic>
        <p:nvPicPr>
          <p:cNvPr id="3074" name="Picture 2" descr="http://im4-tub-ru.yandex.net/i?id=132277835-56-73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548680"/>
            <a:ext cx="918319" cy="880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http://im8-tub-ru.yandex.net/i?id=2239717-08-73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8824" y="6215082"/>
            <a:ext cx="541167" cy="377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http://im0-tub-ru.yandex.net/i?id=226749138-14-73&amp;n=2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358214" y="6143181"/>
            <a:ext cx="609979" cy="7148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sz="quarter" idx="13"/>
          </p:nvPr>
        </p:nvSpPr>
        <p:spPr>
          <a:xfrm>
            <a:off x="179388" y="0"/>
            <a:ext cx="8686800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 eaLnBrk="1" hangingPunct="1"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И вот, наконец, наступил этот срок,</a:t>
            </a:r>
          </a:p>
          <a:p>
            <a:pPr marL="45720" indent="0" algn="ctr" eaLnBrk="1" hangingPunct="1"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Когда был придуман печатный станок.</a:t>
            </a:r>
          </a:p>
          <a:p>
            <a:pPr marL="45720" indent="0" algn="ctr" eaLnBrk="1" hangingPunct="1"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И стала доступною книга в сто крат,</a:t>
            </a:r>
          </a:p>
          <a:p>
            <a:pPr marL="45720" indent="0" algn="ctr" eaLnBrk="1" hangingPunct="1"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И был человек очень этому рад.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eaLnBrk="1" hangingPunct="1">
              <a:defRPr/>
            </a:pP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eaLnBrk="1" hangingPunct="1">
              <a:defRPr/>
            </a:pP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" indent="0" algn="ctr" eaLnBrk="1" hangingPunct="1"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Машина умнела, умнела, а ныне</a:t>
            </a:r>
          </a:p>
          <a:p>
            <a:pPr marL="45720" indent="0" algn="ctr" eaLnBrk="1" hangingPunct="1"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Доверили книгу великой машине,</a:t>
            </a:r>
          </a:p>
          <a:p>
            <a:pPr marL="45720" indent="0" algn="ctr" eaLnBrk="1" hangingPunct="1"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Чтоб мы получили книгу, над ней</a:t>
            </a:r>
          </a:p>
          <a:p>
            <a:pPr marL="45720" indent="0" algn="ctr" eaLnBrk="1" hangingPunct="1">
              <a:buNone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Поработало очень много людей.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8435" name="Picture 2" descr="http://im5-tub-ru.yandex.net/i?id=76988344-15-73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3000372"/>
            <a:ext cx="1091115" cy="110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dic.academic.ru/pictures/enc_tech/i_31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24076" y="3357561"/>
            <a:ext cx="911376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http://im0-tub-ru.yandex.net/i?id=36043707-44-73&amp;n=2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659563" y="3400619"/>
            <a:ext cx="1055709" cy="820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http://avtorweb.ru/sites/default/files/i-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11639" y="3500438"/>
            <a:ext cx="95969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B7FF"/>
      </a:dk1>
      <a:lt1>
        <a:sysClr val="window" lastClr="171717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B7FF"/>
      </a:dk1>
      <a:lt1>
        <a:sysClr val="window" lastClr="17171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152</TotalTime>
  <Words>505</Words>
  <Application>Microsoft Office PowerPoint</Application>
  <PresentationFormat>Экран (4:3)</PresentationFormat>
  <Paragraphs>86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Чтение – вот лучшее учение</vt:lpstr>
      <vt:lpstr>Слайд 2</vt:lpstr>
      <vt:lpstr>Сергей Владимирович Михалков</vt:lpstr>
      <vt:lpstr>Слайд 4</vt:lpstr>
      <vt:lpstr>Слайд 5</vt:lpstr>
      <vt:lpstr>Слайд 6</vt:lpstr>
      <vt:lpstr>Слайд 7</vt:lpstr>
      <vt:lpstr>Слайд 8</vt:lpstr>
      <vt:lpstr>Слайд 9</vt:lpstr>
      <vt:lpstr>Правила обращения с книгой   </vt:lpstr>
      <vt:lpstr>Слайд 11</vt:lpstr>
      <vt:lpstr>Слайд 12</vt:lpstr>
      <vt:lpstr>Слайд 13</vt:lpstr>
      <vt:lpstr>Спасибо за внимание!</vt:lpstr>
      <vt:lpstr>Список литературы</vt:lpstr>
      <vt:lpstr>Список литературы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КНИГА-НАШ ДРУГ.</dc:title>
  <dc:creator>Vlad</dc:creator>
  <cp:lastModifiedBy>Аравика</cp:lastModifiedBy>
  <cp:revision>12</cp:revision>
  <dcterms:created xsi:type="dcterms:W3CDTF">2013-07-03T04:55:26Z</dcterms:created>
  <dcterms:modified xsi:type="dcterms:W3CDTF">2016-02-07T20:47:04Z</dcterms:modified>
</cp:coreProperties>
</file>