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D66B-A5DB-446F-B3BC-E7FD7D3F835D}" type="datetimeFigureOut">
              <a:rPr lang="ru-RU" smtClean="0"/>
              <a:pPr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71480"/>
            <a:ext cx="79208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Модальный глагол</a:t>
            </a:r>
          </a:p>
          <a:p>
            <a:pPr algn="ctr"/>
            <a:r>
              <a:rPr lang="en-US" sz="8800" b="1" dirty="0" smtClean="0"/>
              <a:t>must</a:t>
            </a:r>
            <a:endParaRPr lang="ru-RU" sz="8800" b="1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000373"/>
            <a:ext cx="2304256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5" y="332656"/>
            <a:ext cx="777686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Модальный глагол</a:t>
            </a:r>
            <a:r>
              <a:rPr lang="en-US" sz="28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must</a:t>
            </a:r>
            <a:r>
              <a:rPr lang="ru-RU" sz="3200" b="1" dirty="0" smtClean="0"/>
              <a:t> </a:t>
            </a:r>
            <a:r>
              <a:rPr lang="ru-RU" sz="2800" dirty="0" smtClean="0"/>
              <a:t>(должен, обязан)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5976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352928" cy="238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Употребляется для выражения необходимости, обязанности совершить действие</a:t>
            </a:r>
          </a:p>
          <a:p>
            <a:pPr algn="ctr"/>
            <a:endParaRPr lang="ru-RU" sz="36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3789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51720" y="4941168"/>
            <a:ext cx="507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Всегда сочетается с глаголом - действия</a:t>
            </a:r>
            <a:endParaRPr lang="ru-RU" sz="3600" dirty="0"/>
          </a:p>
        </p:txBody>
      </p:sp>
      <p:pic>
        <p:nvPicPr>
          <p:cNvPr id="7" name="Рисунок 6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86104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928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Children </a:t>
            </a:r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do their </a:t>
            </a:r>
          </a:p>
          <a:p>
            <a:r>
              <a:rPr lang="en-US" sz="4000" dirty="0" smtClean="0"/>
              <a:t>homework.</a:t>
            </a:r>
          </a:p>
          <a:p>
            <a:endParaRPr lang="en-US" sz="4000" dirty="0" smtClean="0"/>
          </a:p>
          <a:p>
            <a:r>
              <a:rPr lang="en-US" sz="4000" dirty="0" smtClean="0"/>
              <a:t>Children </a:t>
            </a:r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</a:t>
            </a:r>
            <a:r>
              <a:rPr lang="en-US" sz="4000" b="1" dirty="0" smtClean="0"/>
              <a:t>not</a:t>
            </a:r>
            <a:r>
              <a:rPr lang="en-US" sz="4000" dirty="0" smtClean="0"/>
              <a:t> sleep at school.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 children eat fruit?</a:t>
            </a:r>
          </a:p>
          <a:p>
            <a:r>
              <a:rPr lang="en-US" sz="4000" dirty="0" smtClean="0"/>
              <a:t>+ Yes, they </a:t>
            </a:r>
            <a:r>
              <a:rPr lang="en-US" sz="4000" b="1" dirty="0" smtClean="0"/>
              <a:t>must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- No, they </a:t>
            </a:r>
            <a:r>
              <a:rPr lang="en-US" sz="4000" b="1" dirty="0" smtClean="0"/>
              <a:t>mustn’t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+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445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-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93305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76672"/>
            <a:ext cx="2619375" cy="1743075"/>
          </a:xfrm>
          <a:prstGeom prst="rect">
            <a:avLst/>
          </a:prstGeom>
        </p:spPr>
      </p:pic>
      <p:pic>
        <p:nvPicPr>
          <p:cNvPr id="7" name="Рисунок 6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780928"/>
            <a:ext cx="2619375" cy="1743075"/>
          </a:xfrm>
          <a:prstGeom prst="rect">
            <a:avLst/>
          </a:prstGeom>
        </p:spPr>
      </p:pic>
      <p:pic>
        <p:nvPicPr>
          <p:cNvPr id="8" name="Рисунок 7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869160"/>
            <a:ext cx="2592288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Must be…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692696"/>
            <a:ext cx="2304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it really?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980728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No! The sun </a:t>
            </a:r>
            <a:r>
              <a:rPr lang="en-US" sz="3200" b="1" dirty="0" smtClean="0"/>
              <a:t>must be </a:t>
            </a:r>
            <a:r>
              <a:rPr lang="en-US" sz="3200" dirty="0" smtClean="0"/>
              <a:t>yellow.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11760" y="134076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лако 8"/>
          <p:cNvSpPr/>
          <p:nvPr/>
        </p:nvSpPr>
        <p:spPr>
          <a:xfrm>
            <a:off x="323528" y="2492896"/>
            <a:ext cx="1008112" cy="842392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611560" y="2852936"/>
            <a:ext cx="1224136" cy="79208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1043608" y="2492896"/>
            <a:ext cx="1224136" cy="98640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5607" y="476672"/>
            <a:ext cx="1730129" cy="1707163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76672"/>
            <a:ext cx="1711077" cy="17110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39752" y="227687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re they really?</a:t>
            </a:r>
            <a:endParaRPr lang="ru-RU" sz="3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195736" y="292494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9872" y="2852936"/>
            <a:ext cx="3855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No! The clouds </a:t>
            </a:r>
          </a:p>
          <a:p>
            <a:pPr algn="ctr"/>
            <a:r>
              <a:rPr lang="en-US" sz="3200" b="1" dirty="0" smtClean="0"/>
              <a:t>must b</a:t>
            </a:r>
            <a:r>
              <a:rPr lang="en-US" sz="3200" dirty="0" smtClean="0"/>
              <a:t>e white</a:t>
            </a:r>
            <a:endParaRPr lang="ru-RU" sz="3200" dirty="0"/>
          </a:p>
        </p:txBody>
      </p:sp>
      <p:sp>
        <p:nvSpPr>
          <p:cNvPr id="20" name="Облако 19"/>
          <p:cNvSpPr/>
          <p:nvPr/>
        </p:nvSpPr>
        <p:spPr>
          <a:xfrm>
            <a:off x="6732240" y="2420888"/>
            <a:ext cx="1130424" cy="93610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7452320" y="2492896"/>
            <a:ext cx="1130424" cy="93610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блако 21"/>
          <p:cNvSpPr/>
          <p:nvPr/>
        </p:nvSpPr>
        <p:spPr>
          <a:xfrm>
            <a:off x="7020272" y="2852936"/>
            <a:ext cx="1130424" cy="93610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149080"/>
            <a:ext cx="1846537" cy="136815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411760" y="4293096"/>
            <a:ext cx="2115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it really?</a:t>
            </a:r>
            <a:endParaRPr lang="ru-RU" sz="32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2339752" y="479715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39952" y="4725144"/>
            <a:ext cx="31490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No! The lemon </a:t>
            </a:r>
          </a:p>
          <a:p>
            <a:r>
              <a:rPr lang="en-US" sz="3200" b="1" dirty="0" smtClean="0"/>
              <a:t>must be </a:t>
            </a:r>
            <a:r>
              <a:rPr lang="en-US" sz="3200" dirty="0" smtClean="0"/>
              <a:t>yellow.</a:t>
            </a:r>
            <a:endParaRPr lang="ru-RU" sz="3200" dirty="0"/>
          </a:p>
        </p:txBody>
      </p:sp>
      <p:pic>
        <p:nvPicPr>
          <p:cNvPr id="28" name="Рисунок 27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4149080"/>
            <a:ext cx="1730419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 animBg="1"/>
      <p:bldP spid="21" grpId="0" animBg="1"/>
      <p:bldP spid="22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76672"/>
            <a:ext cx="2034185" cy="1512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9752" y="476672"/>
            <a:ext cx="2187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it really?</a:t>
            </a:r>
            <a:endParaRPr lang="ru-RU" sz="3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339752" y="1124744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95936" y="980728"/>
            <a:ext cx="241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No! The fox </a:t>
            </a:r>
          </a:p>
          <a:p>
            <a:r>
              <a:rPr lang="en-US" sz="3200" b="1" dirty="0" smtClean="0"/>
              <a:t>must be </a:t>
            </a:r>
            <a:r>
              <a:rPr lang="en-US" sz="3200" dirty="0" smtClean="0"/>
              <a:t>red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9" name="Рисунок 8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76672"/>
            <a:ext cx="2286000" cy="1584176"/>
          </a:xfrm>
          <a:prstGeom prst="rect">
            <a:avLst/>
          </a:prstGeom>
        </p:spPr>
      </p:pic>
      <p:pic>
        <p:nvPicPr>
          <p:cNvPr id="10" name="Рисунок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420888"/>
            <a:ext cx="2016224" cy="16561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2492896"/>
            <a:ext cx="3081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Are they really?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2996952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No! The roses </a:t>
            </a:r>
          </a:p>
          <a:p>
            <a:r>
              <a:rPr lang="en-US" sz="3200" b="1" dirty="0" smtClean="0"/>
              <a:t>must b</a:t>
            </a:r>
            <a:r>
              <a:rPr lang="en-US" sz="3200" dirty="0" smtClean="0"/>
              <a:t>e red, </a:t>
            </a:r>
          </a:p>
          <a:p>
            <a:r>
              <a:rPr lang="en-US" sz="3200" dirty="0" smtClean="0"/>
              <a:t> pink or white.</a:t>
            </a:r>
            <a:endParaRPr lang="ru-RU" sz="3200" dirty="0"/>
          </a:p>
        </p:txBody>
      </p:sp>
      <p:pic>
        <p:nvPicPr>
          <p:cNvPr id="13" name="Рисунок 12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2420888"/>
            <a:ext cx="2376264" cy="1728192"/>
          </a:xfrm>
          <a:prstGeom prst="rect">
            <a:avLst/>
          </a:prstGeom>
        </p:spPr>
      </p:pic>
      <p:pic>
        <p:nvPicPr>
          <p:cNvPr id="14" name="Рисунок 13" descr="inde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725144"/>
            <a:ext cx="2104543" cy="155029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11760" y="479715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it really?</a:t>
            </a:r>
            <a:endParaRPr lang="ru-RU" sz="3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483768" y="530120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11760" y="3068960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51920" y="5301208"/>
            <a:ext cx="35057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No! The grass </a:t>
            </a:r>
          </a:p>
          <a:p>
            <a:r>
              <a:rPr lang="en-US" sz="3200" b="1" dirty="0" smtClean="0"/>
              <a:t>must be </a:t>
            </a:r>
            <a:r>
              <a:rPr lang="en-US" sz="3200" dirty="0" smtClean="0"/>
              <a:t>green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2" name="Рисунок 21" descr="inde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3356" y="4653136"/>
            <a:ext cx="2373849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4123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m</a:t>
            </a:r>
            <a:r>
              <a:rPr lang="en-US" sz="4400" b="1" dirty="0" smtClean="0"/>
              <a:t>ust/mustn’t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_____________ wash our hands before lunch.</a:t>
            </a:r>
          </a:p>
          <a:p>
            <a:r>
              <a:rPr lang="en-US" sz="3200" dirty="0" smtClean="0"/>
              <a:t>We_____________ come to school in time.</a:t>
            </a:r>
          </a:p>
          <a:p>
            <a:r>
              <a:rPr lang="en-US" sz="3200" dirty="0" smtClean="0"/>
              <a:t>We _____________ swim in the lake in winter.</a:t>
            </a:r>
          </a:p>
          <a:p>
            <a:r>
              <a:rPr lang="en-US" sz="3200" dirty="0" smtClean="0"/>
              <a:t>We _____________ eat soup every day.</a:t>
            </a:r>
          </a:p>
          <a:p>
            <a:r>
              <a:rPr lang="en-US" sz="3200" dirty="0" smtClean="0"/>
              <a:t>We _____________ smoke.</a:t>
            </a:r>
          </a:p>
          <a:p>
            <a:r>
              <a:rPr lang="en-US" sz="3200" dirty="0" smtClean="0"/>
              <a:t>We _____________ help mother about the house.</a:t>
            </a:r>
          </a:p>
          <a:p>
            <a:r>
              <a:rPr lang="en-US" sz="3200" dirty="0" smtClean="0"/>
              <a:t>We _____________ go to the park at night.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725144"/>
            <a:ext cx="2466975" cy="1847850"/>
          </a:xfrm>
          <a:prstGeom prst="rect">
            <a:avLst/>
          </a:prstGeom>
        </p:spPr>
      </p:pic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72514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4123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m</a:t>
            </a:r>
            <a:r>
              <a:rPr lang="en-US" sz="4400" b="1" dirty="0" smtClean="0"/>
              <a:t>ust/mustn’t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_____________ wash our hands before lunch.</a:t>
            </a:r>
          </a:p>
          <a:p>
            <a:r>
              <a:rPr lang="en-US" sz="3200" dirty="0" smtClean="0"/>
              <a:t>We_____________ come to school in time.</a:t>
            </a:r>
          </a:p>
          <a:p>
            <a:r>
              <a:rPr lang="en-US" sz="3200" dirty="0" smtClean="0"/>
              <a:t>We _____________ swim in the lake in winter.</a:t>
            </a:r>
          </a:p>
          <a:p>
            <a:r>
              <a:rPr lang="en-US" sz="3200" dirty="0" smtClean="0"/>
              <a:t>We _____________ eat soup every day.</a:t>
            </a:r>
          </a:p>
          <a:p>
            <a:r>
              <a:rPr lang="en-US" sz="3200" dirty="0" smtClean="0"/>
              <a:t>We _____________ smoke.</a:t>
            </a:r>
          </a:p>
          <a:p>
            <a:r>
              <a:rPr lang="en-US" sz="3200" dirty="0" smtClean="0"/>
              <a:t>We _____________ help mother about the house.</a:t>
            </a:r>
          </a:p>
          <a:p>
            <a:r>
              <a:rPr lang="en-US" sz="3200" dirty="0" smtClean="0"/>
              <a:t>We _____________ go to the park at night.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19675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700808"/>
            <a:ext cx="1383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mustn’t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63691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314096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</a:t>
            </a:r>
            <a:r>
              <a:rPr lang="en-US" sz="3200" dirty="0" smtClean="0">
                <a:solidFill>
                  <a:srgbClr val="FF0000"/>
                </a:solidFill>
              </a:rPr>
              <a:t>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64502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414908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725144"/>
            <a:ext cx="2466975" cy="1847850"/>
          </a:xfrm>
          <a:prstGeom prst="rect">
            <a:avLst/>
          </a:prstGeom>
        </p:spPr>
      </p:pic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72514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1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0000"/>
                </a:solidFill>
              </a:rPr>
              <a:t>You </a:t>
            </a:r>
            <a:r>
              <a:rPr lang="en-US" sz="6600" b="1" i="1" u="sng" dirty="0" smtClean="0">
                <a:solidFill>
                  <a:srgbClr val="FF0000"/>
                </a:solidFill>
              </a:rPr>
              <a:t>must</a:t>
            </a:r>
            <a:r>
              <a:rPr lang="en-US" sz="6600" b="1" i="1" dirty="0" smtClean="0">
                <a:solidFill>
                  <a:srgbClr val="FF0000"/>
                </a:solidFill>
              </a:rPr>
              <a:t> know English well!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08920"/>
            <a:ext cx="4392488" cy="33632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259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Глызовы</dc:creator>
  <cp:lastModifiedBy>Ученик</cp:lastModifiedBy>
  <cp:revision>16</cp:revision>
  <dcterms:created xsi:type="dcterms:W3CDTF">2014-12-07T16:55:11Z</dcterms:created>
  <dcterms:modified xsi:type="dcterms:W3CDTF">2015-12-23T03:32:53Z</dcterms:modified>
</cp:coreProperties>
</file>