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695" r:id="rId2"/>
    <p:sldId id="770" r:id="rId3"/>
    <p:sldId id="782" r:id="rId4"/>
    <p:sldId id="784" r:id="rId5"/>
    <p:sldId id="785" r:id="rId6"/>
    <p:sldId id="786" r:id="rId7"/>
    <p:sldId id="787" r:id="rId8"/>
    <p:sldId id="797" r:id="rId9"/>
    <p:sldId id="795" r:id="rId10"/>
    <p:sldId id="806" r:id="rId11"/>
    <p:sldId id="805" r:id="rId12"/>
    <p:sldId id="808" r:id="rId13"/>
    <p:sldId id="811" r:id="rId14"/>
    <p:sldId id="812" r:id="rId15"/>
    <p:sldId id="813" r:id="rId16"/>
    <p:sldId id="815" r:id="rId17"/>
    <p:sldId id="823" r:id="rId18"/>
    <p:sldId id="822" r:id="rId19"/>
    <p:sldId id="819" r:id="rId20"/>
    <p:sldId id="820" r:id="rId21"/>
    <p:sldId id="6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A57CD"/>
    <a:srgbClr val="008000"/>
    <a:srgbClr val="CC0000"/>
    <a:srgbClr val="33CC33"/>
    <a:srgbClr val="F428D7"/>
    <a:srgbClr val="C7A1E3"/>
    <a:srgbClr val="4CCC32"/>
    <a:srgbClr val="00B800"/>
    <a:srgbClr val="278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94220" autoAdjust="0"/>
  </p:normalViewPr>
  <p:slideViewPr>
    <p:cSldViewPr>
      <p:cViewPr>
        <p:scale>
          <a:sx n="48" d="100"/>
          <a:sy n="48" d="100"/>
        </p:scale>
        <p:origin x="-80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52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60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7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76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99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991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021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02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6.png"/><Relationship Id="rId3" Type="http://schemas.microsoft.com/office/2007/relationships/hdphoto" Target="../media/hdphoto3.wdp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40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microsoft.com/office/2007/relationships/hdphoto" Target="../media/hdphoto1.wdp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microsoft.com/office/2007/relationships/hdphoto" Target="../media/hdphoto4.wdp"/><Relationship Id="rId4" Type="http://schemas.openxmlformats.org/officeDocument/2006/relationships/image" Target="../media/image51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2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8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21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8.png"/><Relationship Id="rId23" Type="http://schemas.openxmlformats.org/officeDocument/2006/relationships/image" Target="../media/image26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21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28.png"/><Relationship Id="rId23" Type="http://schemas.openxmlformats.org/officeDocument/2006/relationships/image" Target="../media/image26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740352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99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857232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«Сложение и вычитание в пределах 20»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8" y="1595728"/>
            <a:ext cx="5149236" cy="269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10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190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схемы девочки нарисовали к своим задачам?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6940" y="980728"/>
            <a:ext cx="4283052" cy="15613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К. 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 вазе стоят белые и красные розы. Белых роз на 4 больше, чем красных. Сколько всего роз в вазе, если красных 5? 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29" y="4864421"/>
            <a:ext cx="2928027" cy="131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220435" y="2636912"/>
            <a:ext cx="4279557" cy="19389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Л. 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Лена поставила в вазу 5 белых роз, 4 красных и несколько розовых. Сколько розовых цветков   в вазе, если всего в ней 11 роз?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12383"/>
            <a:ext cx="2880320" cy="184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059832" y="4469309"/>
            <a:ext cx="31560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6821E-7 L 0.50399 -0.52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-263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  <p:bldLst>
      <p:bldP spid="18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190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схемы девочки нарисовали к своим задачам?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6940" y="980728"/>
            <a:ext cx="4283052" cy="15613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К. 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 вазе стоят белые и красные розы. Белых роз на 4 больше, чем красных. Сколько всего роз в вазе, если красных 5? 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0435" y="2636912"/>
            <a:ext cx="4279557" cy="19389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Л. 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Лена поставила в вазу 5 белых роз, 4 красных и несколько розовых. Сколько розовых цветков   в вазе, если всего в ней 11 роз?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4799"/>
            <a:ext cx="2880320" cy="184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29" y="4864421"/>
            <a:ext cx="2928027" cy="131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" name="Прямоугольник 160"/>
          <p:cNvSpPr/>
          <p:nvPr/>
        </p:nvSpPr>
        <p:spPr>
          <a:xfrm>
            <a:off x="3059832" y="4469309"/>
            <a:ext cx="31560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0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6358E-6 L -0.05244 -0.231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-115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467786" y="5367665"/>
            <a:ext cx="672166" cy="941655"/>
            <a:chOff x="2971997" y="5103600"/>
            <a:chExt cx="672166" cy="941655"/>
          </a:xfrm>
        </p:grpSpPr>
        <p:grpSp>
          <p:nvGrpSpPr>
            <p:cNvPr id="143" name="Группа 142"/>
            <p:cNvGrpSpPr/>
            <p:nvPr/>
          </p:nvGrpSpPr>
          <p:grpSpPr>
            <a:xfrm>
              <a:off x="2971997" y="5174129"/>
              <a:ext cx="672166" cy="871126"/>
              <a:chOff x="4858526" y="3158450"/>
              <a:chExt cx="1867234" cy="2646814"/>
            </a:xfrm>
          </p:grpSpPr>
          <p:sp>
            <p:nvSpPr>
              <p:cNvPr id="145" name="Овал 144"/>
              <p:cNvSpPr/>
              <p:nvPr/>
            </p:nvSpPr>
            <p:spPr>
              <a:xfrm>
                <a:off x="5198460" y="5373216"/>
                <a:ext cx="1116793" cy="42821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4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283"/>
              <a:stretch/>
            </p:blipFill>
            <p:spPr bwMode="auto">
              <a:xfrm>
                <a:off x="4858526" y="3158450"/>
                <a:ext cx="1867234" cy="26468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1" name="Овал 140"/>
            <p:cNvSpPr/>
            <p:nvPr/>
          </p:nvSpPr>
          <p:spPr>
            <a:xfrm>
              <a:off x="2996467" y="5103600"/>
              <a:ext cx="608980" cy="74795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467786" y="4871622"/>
            <a:ext cx="551034" cy="775179"/>
            <a:chOff x="3053198" y="4613277"/>
            <a:chExt cx="551034" cy="775179"/>
          </a:xfrm>
        </p:grpSpPr>
        <p:pic>
          <p:nvPicPr>
            <p:cNvPr id="15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3582">
              <a:off x="3391618" y="4613277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520" y="4619277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35319" flipH="1">
              <a:off x="3053198" y="4817108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90942">
              <a:off x="3075032" y="4695169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78002">
              <a:off x="3064214" y="4767388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646" y="4696509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14962">
              <a:off x="3194651" y="4783082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0289">
              <a:off x="3391618" y="4765170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510" y="4847608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79512" y="51906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схемы девочки нарисовали к своим задачам?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6940" y="980728"/>
            <a:ext cx="4283052" cy="15613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К. 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В вазе стоят белые и красные розы. Белых роз на 4 больше, чем красных. Сколько всего роз в вазе, если красных 5? 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0435" y="2636912"/>
            <a:ext cx="4279557" cy="193899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Л. 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Лена поставила в вазу 5 белых роз, 4 красных и несколько розовых. Сколько розовых цветков   в вазе, если всего в ней 11 роз?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84799"/>
            <a:ext cx="2880320" cy="184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3588478" y="5463717"/>
            <a:ext cx="209883" cy="779066"/>
            <a:chOff x="2964500" y="5205372"/>
            <a:chExt cx="209883" cy="779066"/>
          </a:xfrm>
        </p:grpSpPr>
        <p:pic>
          <p:nvPicPr>
            <p:cNvPr id="138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2" t="49195" r="64117"/>
            <a:stretch/>
          </p:blipFill>
          <p:spPr bwMode="auto">
            <a:xfrm>
              <a:off x="3061856" y="5205372"/>
              <a:ext cx="112527" cy="736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9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2" t="49195" r="64117"/>
            <a:stretch/>
          </p:blipFill>
          <p:spPr bwMode="auto">
            <a:xfrm rot="275860">
              <a:off x="3036863" y="5230963"/>
              <a:ext cx="112527" cy="736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0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2" t="49195" r="64117"/>
            <a:stretch/>
          </p:blipFill>
          <p:spPr bwMode="auto">
            <a:xfrm rot="337763">
              <a:off x="2964500" y="5248349"/>
              <a:ext cx="112527" cy="736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76" y="2994010"/>
            <a:ext cx="2928027" cy="131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1340768"/>
            <a:ext cx="1654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на 4 больше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9001" y="2080451"/>
            <a:ext cx="738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5 р.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2420888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? р.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414621" y="1556792"/>
            <a:ext cx="708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? р.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300192" y="1299345"/>
            <a:ext cx="720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4 р.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8502" y="1844824"/>
            <a:ext cx="368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5 + 4 = 9 (р.) - белых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28059" y="147997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 9 + 5 = 14 (р.)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9512" y="5616822"/>
            <a:ext cx="280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 14 роз.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33026" y="2996952"/>
            <a:ext cx="714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4 р.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353306" y="2636912"/>
            <a:ext cx="7146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5 р.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51520" y="4114239"/>
            <a:ext cx="930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11 р.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452320" y="3933056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479841" y="3897309"/>
            <a:ext cx="3783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5 + 4 = 9 (р.) – белых и красных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572000" y="5559623"/>
            <a:ext cx="3182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 11 -  9 = 2 (р.)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572000" y="5991671"/>
            <a:ext cx="3801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 2 розовых розы.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396730" y="4883474"/>
            <a:ext cx="790308" cy="934991"/>
            <a:chOff x="2640160" y="4612507"/>
            <a:chExt cx="790308" cy="934991"/>
          </a:xfrm>
        </p:grpSpPr>
        <p:pic>
          <p:nvPicPr>
            <p:cNvPr id="14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11655">
              <a:off x="3249501" y="4733751"/>
              <a:ext cx="180967" cy="671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7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73640">
              <a:off x="2975646" y="4667192"/>
              <a:ext cx="180967" cy="59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8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677" y="4612507"/>
              <a:ext cx="180967" cy="59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08385">
              <a:off x="3002643" y="4953362"/>
              <a:ext cx="180967" cy="59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1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55317" flipH="1">
              <a:off x="2846744" y="4850561"/>
              <a:ext cx="180967" cy="59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8090" y="1265328"/>
            <a:ext cx="229395" cy="75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0356" y="1966820"/>
            <a:ext cx="213740" cy="59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Прямоугольник 88"/>
          <p:cNvSpPr/>
          <p:nvPr/>
        </p:nvSpPr>
        <p:spPr>
          <a:xfrm>
            <a:off x="5724128" y="2406079"/>
            <a:ext cx="610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9 р.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9307" flipH="1">
            <a:off x="5261123" y="3378540"/>
            <a:ext cx="253537" cy="70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9595" flipH="1">
            <a:off x="6504769" y="3404806"/>
            <a:ext cx="229395" cy="75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0231">
            <a:off x="7307919" y="3423612"/>
            <a:ext cx="270179" cy="67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3" name="Группа 92"/>
          <p:cNvGrpSpPr/>
          <p:nvPr/>
        </p:nvGrpSpPr>
        <p:grpSpPr>
          <a:xfrm>
            <a:off x="8004290" y="5644322"/>
            <a:ext cx="672166" cy="953030"/>
            <a:chOff x="2971997" y="5092225"/>
            <a:chExt cx="672166" cy="953030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2971997" y="5174129"/>
              <a:ext cx="672166" cy="871126"/>
              <a:chOff x="4858526" y="3158450"/>
              <a:chExt cx="1867234" cy="2646814"/>
            </a:xfrm>
          </p:grpSpPr>
          <p:pic>
            <p:nvPicPr>
              <p:cNvPr id="9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283"/>
              <a:stretch/>
            </p:blipFill>
            <p:spPr bwMode="auto">
              <a:xfrm>
                <a:off x="4858526" y="3158450"/>
                <a:ext cx="1867234" cy="264681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Овал 96"/>
              <p:cNvSpPr/>
              <p:nvPr/>
            </p:nvSpPr>
            <p:spPr>
              <a:xfrm>
                <a:off x="5198460" y="5373216"/>
                <a:ext cx="1116793" cy="428219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Овал 94"/>
            <p:cNvSpPr/>
            <p:nvPr/>
          </p:nvSpPr>
          <p:spPr>
            <a:xfrm>
              <a:off x="2996467" y="5092225"/>
              <a:ext cx="608980" cy="74795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8023574" y="5136921"/>
            <a:ext cx="510054" cy="732055"/>
            <a:chOff x="3092379" y="4656401"/>
            <a:chExt cx="510054" cy="732055"/>
          </a:xfrm>
        </p:grpSpPr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3582">
              <a:off x="3389819" y="4721893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46384" flipH="1">
              <a:off x="3092379" y="4726657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000" y="4656401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14962">
              <a:off x="3194651" y="4783082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510" y="4847608"/>
              <a:ext cx="212614" cy="540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8" name="Группа 107"/>
          <p:cNvGrpSpPr/>
          <p:nvPr/>
        </p:nvGrpSpPr>
        <p:grpSpPr>
          <a:xfrm>
            <a:off x="8115247" y="5705933"/>
            <a:ext cx="209883" cy="779066"/>
            <a:chOff x="2964500" y="5205372"/>
            <a:chExt cx="209883" cy="779066"/>
          </a:xfrm>
        </p:grpSpPr>
        <p:pic>
          <p:nvPicPr>
            <p:cNvPr id="109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2" t="49195" r="64117"/>
            <a:stretch/>
          </p:blipFill>
          <p:spPr bwMode="auto">
            <a:xfrm>
              <a:off x="3061856" y="5205372"/>
              <a:ext cx="112527" cy="736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2" t="49195" r="64117"/>
            <a:stretch/>
          </p:blipFill>
          <p:spPr bwMode="auto">
            <a:xfrm rot="275860">
              <a:off x="3036863" y="5230963"/>
              <a:ext cx="112527" cy="736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1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82" t="49195" r="64117"/>
            <a:stretch/>
          </p:blipFill>
          <p:spPr bwMode="auto">
            <a:xfrm rot="337763">
              <a:off x="2964500" y="5248349"/>
              <a:ext cx="112527" cy="736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3478">
            <a:off x="3926447" y="5033350"/>
            <a:ext cx="212614" cy="54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" name="Группа 111"/>
          <p:cNvGrpSpPr/>
          <p:nvPr/>
        </p:nvGrpSpPr>
        <p:grpSpPr>
          <a:xfrm rot="877340">
            <a:off x="8052918" y="5160278"/>
            <a:ext cx="465170" cy="880306"/>
            <a:chOff x="2846744" y="4667192"/>
            <a:chExt cx="465170" cy="880306"/>
          </a:xfrm>
        </p:grpSpPr>
        <p:pic>
          <p:nvPicPr>
            <p:cNvPr id="11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73640">
              <a:off x="2975646" y="4667192"/>
              <a:ext cx="180967" cy="59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5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6497">
              <a:off x="3130947" y="4692380"/>
              <a:ext cx="180967" cy="59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08385">
              <a:off x="3002643" y="4953362"/>
              <a:ext cx="180967" cy="59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030296" flipH="1">
              <a:off x="2846744" y="4850561"/>
              <a:ext cx="180967" cy="59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413">
            <a:off x="8211007" y="5305252"/>
            <a:ext cx="213708" cy="53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0567">
            <a:off x="8378060" y="5358975"/>
            <a:ext cx="233659" cy="58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36337 -0.172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7341E-6 L 0.29531 0.0397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1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9 -0.00209 L -0.52309 0.4386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-0.7099 0.5446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03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5434E-6 L 0.20451 0.1868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934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12139E-6 L 0.61423 0.1364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682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62205 -0.1754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94" y="-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00018 0.1342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9" grpId="0" animBg="1"/>
      <p:bldP spid="3" grpId="0"/>
      <p:bldP spid="3" grpId="1"/>
      <p:bldP spid="3" grpId="2"/>
      <p:bldP spid="4" grpId="0"/>
      <p:bldP spid="4" grpId="1"/>
      <p:bldP spid="5" grpId="0"/>
      <p:bldP spid="5" grpId="1"/>
      <p:bldP spid="74" grpId="0"/>
      <p:bldP spid="75" grpId="0"/>
      <p:bldP spid="6" grpId="0"/>
      <p:bldP spid="6" grpId="1"/>
      <p:bldP spid="76" grpId="0"/>
      <p:bldP spid="76" grpId="1"/>
      <p:bldP spid="77" grpId="0"/>
      <p:bldP spid="78" grpId="0"/>
      <p:bldP spid="78" grpId="1"/>
      <p:bldP spid="81" grpId="0"/>
      <p:bldP spid="81" grpId="1"/>
      <p:bldP spid="82" grpId="0"/>
      <p:bldP spid="82" grpId="1"/>
      <p:bldP spid="83" grpId="0"/>
      <p:bldP spid="84" grpId="0"/>
      <p:bldP spid="84" grpId="1"/>
      <p:bldP spid="85" grpId="0"/>
      <p:bldP spid="86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flipV="1">
            <a:off x="4355976" y="1700808"/>
            <a:ext cx="763120" cy="684571"/>
          </a:xfrm>
          <a:prstGeom prst="line">
            <a:avLst/>
          </a:prstGeom>
          <a:ln w="28575">
            <a:solidFill>
              <a:srgbClr val="FF66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5292080" y="1556792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038" y="1780435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84251" y="980641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1205">
            <a:off x="1220459" y="2582568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678086"/>
            <a:ext cx="9207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 flipH="1">
            <a:off x="4576476" y="1646291"/>
            <a:ext cx="9207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58963" y="3175645"/>
            <a:ext cx="9207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rot="16200000" flipV="1">
            <a:off x="6255137" y="4114530"/>
            <a:ext cx="763120" cy="684571"/>
          </a:xfrm>
          <a:prstGeom prst="line">
            <a:avLst/>
          </a:prstGeom>
          <a:ln w="28575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4016" y="500479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каких отрезков на рисунке Пети можно составить квадрат? 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48281" y="5454067"/>
            <a:ext cx="87484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</a:p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 можно выполнять интерактивно.  Во время демонстрации навести курсор на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нужную фигуру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появления ладошки.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98834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5292080" y="1556792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42" y="1780435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84251" y="980641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1205">
            <a:off x="1220459" y="2582568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1331641" y="2734968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479" y="1698433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16801" y="1808238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 flipH="1">
            <a:off x="4576476" y="1646291"/>
            <a:ext cx="9207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58963" y="3175645"/>
            <a:ext cx="9207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rot="16200000" flipV="1">
            <a:off x="6255137" y="4114530"/>
            <a:ext cx="763120" cy="684571"/>
          </a:xfrm>
          <a:prstGeom prst="line">
            <a:avLst/>
          </a:prstGeom>
          <a:ln w="28575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4016" y="500479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каких отрезков на рисунке Пети можно составить квадрат? 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355976" y="1700808"/>
            <a:ext cx="763120" cy="684571"/>
          </a:xfrm>
          <a:prstGeom prst="line">
            <a:avLst/>
          </a:prstGeom>
          <a:ln w="28575">
            <a:solidFill>
              <a:srgbClr val="FF66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678086"/>
            <a:ext cx="9207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22920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Чему равна сумма всех сторон квадрата?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91937" y="6021288"/>
            <a:ext cx="19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2115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6431E-6 L 0.0618 0.1348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6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278 L -0.26597 0.151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99" y="7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99E-6 L -0.53767 0.2556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92" y="12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60315" y="1880246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1331641" y="2734968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814" y="2717667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73963" y="3568454"/>
            <a:ext cx="920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 flipH="1">
            <a:off x="4576476" y="1646291"/>
            <a:ext cx="9207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58963" y="3175645"/>
            <a:ext cx="9207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 rot="16200000" flipV="1">
            <a:off x="6255137" y="4114530"/>
            <a:ext cx="763120" cy="684571"/>
          </a:xfrm>
          <a:prstGeom prst="line">
            <a:avLst/>
          </a:prstGeom>
          <a:ln w="28575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4016" y="500479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каких отрезков на рисунке Пети можно составить квадрат? 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355976" y="1700808"/>
            <a:ext cx="763120" cy="684571"/>
          </a:xfrm>
          <a:prstGeom prst="line">
            <a:avLst/>
          </a:prstGeom>
          <a:ln w="28575">
            <a:solidFill>
              <a:srgbClr val="FF66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678086"/>
            <a:ext cx="92075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22920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Чему равна сумма всех сторон квадрата?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91937" y="6021288"/>
            <a:ext cx="19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9800"/>
          <a:stretch/>
        </p:blipFill>
        <p:spPr bwMode="auto">
          <a:xfrm rot="5400000">
            <a:off x="-915383" y="4123399"/>
            <a:ext cx="3873161" cy="66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0882" y="4179944"/>
            <a:ext cx="106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см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558924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см +  3 см  +  3 см  +  3 см  =  12 см  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6975" y="5991671"/>
            <a:ext cx="2808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 12 см.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1710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13873E-6 L 0.28594 -0.142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-7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62068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переложить одну палочку так, чтобы равенство стало верным?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10245" y="3757973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7523" y="3558949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7523" y="3838044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5411">
            <a:off x="4530435" y="3673021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9366">
            <a:off x="4529488" y="3673021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7895585" y="3673021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7898276" y="3673021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7979">
            <a:off x="1302119" y="3740596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541">
            <a:off x="1779491" y="3740596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550230" y="3673021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501799" y="3673021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10" y="1818066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6613">
            <a:off x="1224809" y="1733114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1722">
            <a:off x="1237660" y="1733114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69" y="1818066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78080" y="180427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850" y="1818066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047">
            <a:off x="3998998" y="1800689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175">
            <a:off x="4364233" y="1800689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9660" y="1617451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9660" y="1896546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90" y="1818066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1818066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27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14" y="171818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6613">
            <a:off x="1228413" y="1633233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1722">
            <a:off x="1241264" y="1633233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973" y="171818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81684" y="1704394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54" y="171818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047">
            <a:off x="4002602" y="1700808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175">
            <a:off x="4367837" y="1700808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43264" y="1517570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43264" y="179666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94" y="171818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66" y="171818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62068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переложить одну палочку так, чтобы равенство стало верным?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10" y="374917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6613">
            <a:off x="1224809" y="3664220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1722">
            <a:off x="1237660" y="3664220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69" y="374917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78080" y="3735381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850" y="374917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047">
            <a:off x="3998998" y="3731795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175">
            <a:off x="4364233" y="3731795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9660" y="3548557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9660" y="382765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90" y="374917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374917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55556" y="5445224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7979">
            <a:off x="1396422" y="1337269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541">
            <a:off x="1873794" y="1337269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04548" y="1354646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31826" y="1213389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31826" y="1492484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644533" y="1269694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596102" y="1269694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10245" y="2823848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7523" y="2624824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7523" y="2903919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5411">
            <a:off x="4530435" y="273889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9366">
            <a:off x="4529488" y="273889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9512" y="500042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переложить одну палочку так, чтобы равенство стало верным?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4585022" y="1269694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4633453" y="1269694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7892752" y="1269694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7895443" y="1269694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7895585" y="273889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7898276" y="273889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7979">
            <a:off x="1302119" y="2806471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541">
            <a:off x="1779491" y="2806471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550230" y="273889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501799" y="273889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10245" y="4293050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7523" y="4094026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7523" y="4373121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5411">
            <a:off x="4530435" y="4208098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9366">
            <a:off x="7885781" y="4220978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7895585" y="4208098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4519826" y="4217309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7979">
            <a:off x="1302119" y="4275673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541">
            <a:off x="1779491" y="4275673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550230" y="4208098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501799" y="4208098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285720" y="5573128"/>
            <a:ext cx="850112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3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14" y="171818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6613">
            <a:off x="1228413" y="1633233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1722">
            <a:off x="1241264" y="1633233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973" y="171818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81684" y="1704394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54" y="171818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047">
            <a:off x="4002602" y="1700808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175">
            <a:off x="4367837" y="1700808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43264" y="1517570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43264" y="179666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94" y="171818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66" y="171818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62068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переложить одну палочку так, чтобы равенство стало верным?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10" y="374917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6613">
            <a:off x="1224809" y="3664220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1722">
            <a:off x="1237660" y="3664220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69" y="374917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78080" y="3735381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850" y="374917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8047">
            <a:off x="3998998" y="3731795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175">
            <a:off x="4364233" y="3731795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9660" y="3548557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9660" y="382765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90" y="374917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3749172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6991937" y="6021288"/>
            <a:ext cx="19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35696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83237E-6 L -0.25521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89017E-7 L 0.61441 0.0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продолжить ряды чисел: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525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952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71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90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75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0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24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02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66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172124" y="3933056"/>
            <a:ext cx="8720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2" y="5889064"/>
            <a:ext cx="7985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16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19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22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13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25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28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31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34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139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67" y="1520078"/>
            <a:ext cx="4822825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81" y="5863825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7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7979">
            <a:off x="1396422" y="1526018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541">
            <a:off x="1873794" y="1526018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04548" y="154339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31826" y="1402138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31826" y="1681233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644533" y="1458443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596102" y="1458443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10245" y="3069158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7523" y="2870134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7523" y="3149229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5411">
            <a:off x="4530435" y="298420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9366">
            <a:off x="4529488" y="298420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991937" y="6021288"/>
            <a:ext cx="19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9512" y="62068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*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переложить одну палочку так, чтобы равенство стало верным?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4585022" y="1458443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4633453" y="1458443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7892752" y="1458443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7895443" y="1458443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7895585" y="298420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7898276" y="298420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7979">
            <a:off x="1302119" y="3051781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541">
            <a:off x="1779491" y="3051781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550230" y="298420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501799" y="2984206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10245" y="4615229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7523" y="4416205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37523" y="4695300"/>
            <a:ext cx="189390" cy="131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5411">
            <a:off x="4530435" y="4530277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9366">
            <a:off x="7885781" y="4543157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7895585" y="4530277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4519826" y="4539488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7979">
            <a:off x="1302119" y="4597852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541">
            <a:off x="1779491" y="4597852"/>
            <a:ext cx="189390" cy="135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0170">
            <a:off x="550230" y="4530277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903">
            <a:off x="501799" y="4530277"/>
            <a:ext cx="208329" cy="14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33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022E-6 L -0.04913 -0.0018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36633E-6 L 0.06024 0.0002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36633E-6 L 0.06024 0.0002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067" y="1520078"/>
            <a:ext cx="4822825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9269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продолжить ряды чисел: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525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952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71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90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75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0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24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402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66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27198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2" y="5889064"/>
            <a:ext cx="7985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81" y="2124121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74" y="2780581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22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13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25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28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31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34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139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50" y="1520078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16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19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81" y="5863825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715140" y="4143380"/>
            <a:ext cx="19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9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41" y="1702767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83" y="3406186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94" y="3430959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69" y="1562797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38978"/>
            <a:ext cx="525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 (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6635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 +  8       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 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558" y="3473923"/>
            <a:ext cx="304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8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48064" y="3473923"/>
            <a:ext cx="3325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0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932040" y="1615784"/>
            <a:ext cx="336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1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–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766354"/>
            <a:ext cx="46805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&lt;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547664" y="3471949"/>
            <a:ext cx="46805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&lt;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408204" y="1620379"/>
            <a:ext cx="46805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=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408204" y="3473923"/>
            <a:ext cx="46805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&lt;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15681" y="4797152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6" y="5877272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96" y="5877272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96" y="5877272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22" y="5862901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22" y="5862901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576226" y="1095127"/>
            <a:ext cx="5831308" cy="474838"/>
            <a:chOff x="576226" y="1095127"/>
            <a:chExt cx="5831308" cy="47483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76226" y="1095127"/>
              <a:ext cx="12594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a = 1</a:t>
              </a:r>
              <a:endParaRPr lang="ru-RU" dirty="0">
                <a:solidFill>
                  <a:srgbClr val="7030A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148064" y="1095127"/>
              <a:ext cx="12594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x = 1</a:t>
              </a:r>
              <a:endParaRPr lang="ru-RU" dirty="0">
                <a:solidFill>
                  <a:srgbClr val="7030A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04794" y="1200633"/>
              <a:ext cx="180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ПОДСКАЗКА</a:t>
              </a:r>
              <a:endPara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71364" y="2823319"/>
            <a:ext cx="5764162" cy="461665"/>
            <a:chOff x="571364" y="2823319"/>
            <a:chExt cx="5764162" cy="46166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71364" y="2823319"/>
              <a:ext cx="12594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k = 10</a:t>
              </a:r>
              <a:endParaRPr lang="ru-RU" dirty="0">
                <a:solidFill>
                  <a:srgbClr val="7030A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076056" y="2823319"/>
              <a:ext cx="12594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y = 10</a:t>
              </a:r>
              <a:endParaRPr lang="ru-RU" dirty="0">
                <a:solidFill>
                  <a:srgbClr val="7030A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11760" y="2852936"/>
              <a:ext cx="18071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ПОДСКАЗКА</a:t>
              </a:r>
              <a:endParaRPr lang="ru-RU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371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4932040" y="1615784"/>
            <a:ext cx="336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1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–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408204" y="3473923"/>
            <a:ext cx="46805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&lt;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377208" y="1620379"/>
            <a:ext cx="46805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=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69" y="1562797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38978"/>
            <a:ext cx="525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 (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6635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 +  8       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 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558" y="3473923"/>
            <a:ext cx="304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 8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48064" y="3473923"/>
            <a:ext cx="3325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0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766354"/>
            <a:ext cx="46805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&lt;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547664" y="3471949"/>
            <a:ext cx="468052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&lt;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6" y="5877272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70" y="1702767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96" y="5877272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96" y="5877272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22" y="5862901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22" y="5862901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83" y="3421684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499" y="1774775"/>
            <a:ext cx="4939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3807" y="1774775"/>
            <a:ext cx="4939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364" y="2823319"/>
            <a:ext cx="1259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 = 10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44754" y="3493101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4858" y="3489951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6226" y="1095127"/>
            <a:ext cx="1259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 = 1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9617" y="1650571"/>
            <a:ext cx="4939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73468" y="1650571"/>
            <a:ext cx="4939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148064" y="1095127"/>
            <a:ext cx="1259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 = 1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76056" y="2823319"/>
            <a:ext cx="1259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 = 10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24611" y="3493101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4048" y="3493101"/>
            <a:ext cx="52770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04794" y="1200633"/>
            <a:ext cx="180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04794" y="2852936"/>
            <a:ext cx="180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91937" y="6021288"/>
            <a:ext cx="195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594" y="3415193"/>
            <a:ext cx="5857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23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2" grpId="0" animBg="1"/>
      <p:bldP spid="22" grpId="1" animBg="1"/>
      <p:bldP spid="6" grpId="0"/>
      <p:bldP spid="6" grpId="1"/>
      <p:bldP spid="8" grpId="0" animBg="1"/>
      <p:bldP spid="8" grpId="1" animBg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 animBg="1"/>
      <p:bldP spid="28" grpId="1" animBg="1"/>
      <p:bldP spid="29" grpId="0"/>
      <p:bldP spid="29" grpId="1"/>
      <p:bldP spid="30" grpId="0"/>
      <p:bldP spid="30" grpId="1"/>
      <p:bldP spid="31" grpId="0" animBg="1"/>
      <p:bldP spid="31" grpId="1" animBg="1"/>
      <p:bldP spid="32" grpId="0" animBg="1"/>
      <p:bldP spid="32" grpId="1" animBg="1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214282" y="3786190"/>
            <a:ext cx="8654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19063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 значения выражений.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33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60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79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98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83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8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32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10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74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33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60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79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98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83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8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32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10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74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9" y="5840242"/>
            <a:ext cx="7985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62603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64" y="5862603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62603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77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39" y="583448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14" y="5872343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004" y="5872343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29" y="5872343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696" y="5880979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956" y="588784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42" y="5841464"/>
            <a:ext cx="7985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43" y="5863825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81" y="5863825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47" y="5863825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60" y="587849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39" y="583448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97" y="5873565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187" y="5873565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512" y="5873565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79" y="5882201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139" y="5889064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61295" y="1124744"/>
            <a:ext cx="8400571" cy="2310644"/>
            <a:chOff x="361295" y="1124744"/>
            <a:chExt cx="8400571" cy="2310644"/>
          </a:xfrm>
        </p:grpSpPr>
        <p:sp>
          <p:nvSpPr>
            <p:cNvPr id="14" name="TextBox 13"/>
            <p:cNvSpPr txBox="1"/>
            <p:nvPr/>
          </p:nvSpPr>
          <p:spPr>
            <a:xfrm>
              <a:off x="361295" y="1196752"/>
              <a:ext cx="2996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–  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7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=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61295" y="2054460"/>
              <a:ext cx="29967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–  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=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61295" y="2912168"/>
              <a:ext cx="3270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8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–  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=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17325" y="1196752"/>
              <a:ext cx="3320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11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–  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 +  6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=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17325" y="2054460"/>
              <a:ext cx="3344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12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–  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 +  7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=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14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17325" y="2912168"/>
              <a:ext cx="3331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13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–  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 +  8</a:t>
              </a:r>
              <a:r>
                <a:rPr lang="ru-RU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=</a:t>
              </a:r>
              <a:r>
                <a:rPr lang="en-US" sz="28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16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675960" y="1196752"/>
              <a:ext cx="558125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A57C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699792" y="1988840"/>
              <a:ext cx="558125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A57C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2699792" y="2780928"/>
              <a:ext cx="558125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A57C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8076560" y="1124744"/>
              <a:ext cx="558125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A57C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8100392" y="1916832"/>
              <a:ext cx="558125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A57C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8100392" y="2708920"/>
              <a:ext cx="558125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A57C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88" name="TextBox 87"/>
          <p:cNvSpPr txBox="1"/>
          <p:nvPr/>
        </p:nvSpPr>
        <p:spPr>
          <a:xfrm>
            <a:off x="214282" y="471488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Какое равенство может дописать Катя?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00826" y="4714884"/>
            <a:ext cx="150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А Лена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6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71488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Какое равенство может дописать Катя?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33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60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79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98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83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8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32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10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74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3207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533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960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79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98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83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8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32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410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74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9" y="5877272"/>
            <a:ext cx="7985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64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77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39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14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004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29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696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956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1295" y="1196752"/>
            <a:ext cx="299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+ 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42" y="5877272"/>
            <a:ext cx="7985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43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81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47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460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39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97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187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512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79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139" y="5877272"/>
            <a:ext cx="822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361295" y="2054460"/>
            <a:ext cx="299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+ 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1295" y="2912168"/>
            <a:ext cx="327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+ 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61295" y="3769876"/>
            <a:ext cx="327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+ 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– 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=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17325" y="1196752"/>
            <a:ext cx="3320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 +  6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417325" y="2054460"/>
            <a:ext cx="334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 +  7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17325" y="2912168"/>
            <a:ext cx="3331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–  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 +  8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17325" y="3769876"/>
            <a:ext cx="334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–  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 +  9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=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5960" y="1196752"/>
            <a:ext cx="558125" cy="648072"/>
          </a:xfrm>
          <a:prstGeom prst="rect">
            <a:avLst/>
          </a:prstGeom>
          <a:solidFill>
            <a:schemeClr val="bg1"/>
          </a:solidFill>
          <a:ln>
            <a:solidFill>
              <a:srgbClr val="9A57C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699792" y="1988840"/>
            <a:ext cx="558125" cy="648072"/>
          </a:xfrm>
          <a:prstGeom prst="rect">
            <a:avLst/>
          </a:prstGeom>
          <a:solidFill>
            <a:schemeClr val="bg1"/>
          </a:solidFill>
          <a:ln>
            <a:solidFill>
              <a:srgbClr val="9A57C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2699792" y="2780928"/>
            <a:ext cx="558125" cy="648072"/>
          </a:xfrm>
          <a:prstGeom prst="rect">
            <a:avLst/>
          </a:prstGeom>
          <a:solidFill>
            <a:schemeClr val="bg1"/>
          </a:solidFill>
          <a:ln>
            <a:solidFill>
              <a:srgbClr val="9A57C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699792" y="3709622"/>
            <a:ext cx="558125" cy="648072"/>
          </a:xfrm>
          <a:prstGeom prst="rect">
            <a:avLst/>
          </a:prstGeom>
          <a:solidFill>
            <a:schemeClr val="bg1"/>
          </a:solidFill>
          <a:ln>
            <a:solidFill>
              <a:srgbClr val="9A57C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8076560" y="1124744"/>
            <a:ext cx="558125" cy="648072"/>
          </a:xfrm>
          <a:prstGeom prst="rect">
            <a:avLst/>
          </a:prstGeom>
          <a:solidFill>
            <a:schemeClr val="bg1"/>
          </a:solidFill>
          <a:ln>
            <a:solidFill>
              <a:srgbClr val="9A57C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8100392" y="1916832"/>
            <a:ext cx="558125" cy="648072"/>
          </a:xfrm>
          <a:prstGeom prst="rect">
            <a:avLst/>
          </a:prstGeom>
          <a:solidFill>
            <a:schemeClr val="bg1"/>
          </a:solidFill>
          <a:ln>
            <a:solidFill>
              <a:srgbClr val="9A57C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8100392" y="2708920"/>
            <a:ext cx="558125" cy="648072"/>
          </a:xfrm>
          <a:prstGeom prst="rect">
            <a:avLst/>
          </a:prstGeom>
          <a:solidFill>
            <a:schemeClr val="bg1"/>
          </a:solidFill>
          <a:ln>
            <a:solidFill>
              <a:srgbClr val="9A57C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100392" y="3709622"/>
            <a:ext cx="558125" cy="648072"/>
          </a:xfrm>
          <a:prstGeom prst="rect">
            <a:avLst/>
          </a:prstGeom>
          <a:solidFill>
            <a:schemeClr val="bg1"/>
          </a:solidFill>
          <a:ln>
            <a:solidFill>
              <a:srgbClr val="9A57C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91" name="TextBox 90"/>
          <p:cNvSpPr txBox="1"/>
          <p:nvPr/>
        </p:nvSpPr>
        <p:spPr>
          <a:xfrm>
            <a:off x="6500826" y="4714884"/>
            <a:ext cx="150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А Лена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79512" y="519063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Найди значения выражений.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359726" y="4286256"/>
            <a:ext cx="49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000892" y="4286256"/>
            <a:ext cx="49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6" grpId="0"/>
      <p:bldP spid="84" grpId="0"/>
      <p:bldP spid="3" grpId="0" animBg="1"/>
      <p:bldP spid="63" grpId="0" animBg="1"/>
      <p:bldP spid="68" grpId="0" animBg="1"/>
      <p:bldP spid="69" grpId="0" animBg="1"/>
      <p:bldP spid="69" grpId="1" animBg="1"/>
      <p:bldP spid="70" grpId="0" animBg="1"/>
      <p:bldP spid="85" grpId="0" animBg="1"/>
      <p:bldP spid="87" grpId="0" animBg="1"/>
      <p:bldP spid="88" grpId="0" animBg="1"/>
      <p:bldP spid="88" grpId="1" animBg="1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880" y="1364944"/>
            <a:ext cx="779552" cy="116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5429"/>
            <a:ext cx="474411" cy="79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4555"/>
            <a:ext cx="779552" cy="116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63079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мальчикам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найти массы пакетов с конфетами.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232" y="1747167"/>
            <a:ext cx="387648" cy="64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36" y="1738910"/>
            <a:ext cx="387649" cy="65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023" y="1668147"/>
            <a:ext cx="474411" cy="79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18" y="1572201"/>
            <a:ext cx="533629" cy="89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35" y="1393807"/>
            <a:ext cx="646194" cy="108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189059" y="1696901"/>
            <a:ext cx="1782910" cy="1355547"/>
            <a:chOff x="5372825" y="2914410"/>
            <a:chExt cx="2727566" cy="2073771"/>
          </a:xfrm>
        </p:grpSpPr>
        <p:sp>
          <p:nvSpPr>
            <p:cNvPr id="11" name="Блок-схема: процесс 10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14" name="Блок-схема: процесс 13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Хорда 15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Прямоугольник с двумя вырезанными соседними углами 17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Кольцо 12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65761" y="3052448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ольцо 19"/>
          <p:cNvSpPr/>
          <p:nvPr/>
        </p:nvSpPr>
        <p:spPr>
          <a:xfrm>
            <a:off x="1725630" y="2580320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200838" y="1700808"/>
            <a:ext cx="1782910" cy="1355547"/>
            <a:chOff x="5372825" y="2914410"/>
            <a:chExt cx="2727566" cy="2073771"/>
          </a:xfrm>
        </p:grpSpPr>
        <p:sp>
          <p:nvSpPr>
            <p:cNvPr id="22" name="Блок-схема: процесс 21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25" name="Блок-схема: процесс 24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Хорда 26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Прямоугольник с двумя вырезанными соседними углами 28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Кольцо 23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Прямая соединительная линия 5"/>
          <p:cNvCxnSpPr/>
          <p:nvPr/>
        </p:nvCxnSpPr>
        <p:spPr>
          <a:xfrm>
            <a:off x="4355976" y="1314555"/>
            <a:ext cx="0" cy="4850749"/>
          </a:xfrm>
          <a:prstGeom prst="line">
            <a:avLst/>
          </a:prstGeom>
          <a:ln>
            <a:solidFill>
              <a:srgbClr val="9A57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 flipH="1">
            <a:off x="4716016" y="1696901"/>
            <a:ext cx="1782910" cy="1355547"/>
            <a:chOff x="5372825" y="2914410"/>
            <a:chExt cx="2727566" cy="2073771"/>
          </a:xfrm>
        </p:grpSpPr>
        <p:sp>
          <p:nvSpPr>
            <p:cNvPr id="51" name="Блок-схема: процесс 50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54" name="Блок-схема: процесс 53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Скругленный прямоугольник 54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Хорда 55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Прямоугольник с двумя вырезанными соседними углами 57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Кольцо 52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992718" y="2580320"/>
            <a:ext cx="3153623" cy="848680"/>
            <a:chOff x="4992718" y="2580320"/>
            <a:chExt cx="3153623" cy="84868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4992718" y="3052448"/>
              <a:ext cx="3153623" cy="376552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6252587" y="2580320"/>
              <a:ext cx="675671" cy="666274"/>
            </a:xfrm>
            <a:prstGeom prst="donut">
              <a:avLst>
                <a:gd name="adj" fmla="val 3804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727795" y="1700808"/>
            <a:ext cx="1782910" cy="1355547"/>
            <a:chOff x="5372825" y="2914410"/>
            <a:chExt cx="2727566" cy="2073771"/>
          </a:xfrm>
        </p:grpSpPr>
        <p:sp>
          <p:nvSpPr>
            <p:cNvPr id="43" name="Блок-схема: процесс 42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46" name="Блок-схема: процесс 45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Хорда 47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Прямоугольник с двумя вырезанными соседними углами 49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Кольцо 44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Прямая соединительная линия 7"/>
          <p:cNvCxnSpPr/>
          <p:nvPr/>
        </p:nvCxnSpPr>
        <p:spPr>
          <a:xfrm>
            <a:off x="370728" y="4293096"/>
            <a:ext cx="3660220" cy="0"/>
          </a:xfrm>
          <a:prstGeom prst="line">
            <a:avLst/>
          </a:prstGeom>
          <a:ln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18037" y="1191609"/>
            <a:ext cx="968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9A57CD"/>
                </a:solidFill>
                <a:latin typeface="Arial" pitchFamily="34" charset="0"/>
                <a:cs typeface="Arial" pitchFamily="34" charset="0"/>
              </a:rPr>
              <a:t>целое</a:t>
            </a:r>
            <a:endParaRPr lang="ru-RU" sz="2000" i="1" dirty="0">
              <a:solidFill>
                <a:srgbClr val="9A57C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153379" y="964834"/>
            <a:ext cx="2029865" cy="402011"/>
            <a:chOff x="153379" y="964834"/>
            <a:chExt cx="2029865" cy="402011"/>
          </a:xfrm>
        </p:grpSpPr>
        <p:sp>
          <p:nvSpPr>
            <p:cNvPr id="68" name="TextBox 67"/>
            <p:cNvSpPr txBox="1"/>
            <p:nvPr/>
          </p:nvSpPr>
          <p:spPr>
            <a:xfrm>
              <a:off x="153379" y="966735"/>
              <a:ext cx="968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1" dirty="0" smtClean="0">
                  <a:solidFill>
                    <a:srgbClr val="9A57CD"/>
                  </a:solidFill>
                  <a:latin typeface="Arial" pitchFamily="34" charset="0"/>
                  <a:cs typeface="Arial" pitchFamily="34" charset="0"/>
                </a:rPr>
                <a:t>часть</a:t>
              </a:r>
              <a:endParaRPr lang="ru-RU" sz="2000" i="1" dirty="0">
                <a:solidFill>
                  <a:srgbClr val="9A57C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14920" y="964834"/>
              <a:ext cx="968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1" dirty="0" smtClean="0">
                  <a:solidFill>
                    <a:srgbClr val="9A57CD"/>
                  </a:solidFill>
                  <a:latin typeface="Arial" pitchFamily="34" charset="0"/>
                  <a:cs typeface="Arial" pitchFamily="34" charset="0"/>
                </a:rPr>
                <a:t>часть</a:t>
              </a:r>
              <a:endParaRPr lang="ru-RU" sz="2000" i="1" dirty="0">
                <a:solidFill>
                  <a:srgbClr val="9A57C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Правая круглая скобка 30"/>
          <p:cNvSpPr/>
          <p:nvPr/>
        </p:nvSpPr>
        <p:spPr>
          <a:xfrm rot="16200000">
            <a:off x="2080885" y="2187687"/>
            <a:ext cx="276702" cy="3623424"/>
          </a:xfrm>
          <a:prstGeom prst="rightBracket">
            <a:avLst>
              <a:gd name="adj" fmla="val 298851"/>
            </a:avLst>
          </a:prstGeom>
          <a:ln>
            <a:solidFill>
              <a:srgbClr val="F428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562653" y="1806696"/>
            <a:ext cx="187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(6  +  5) кг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1828937" y="4209759"/>
            <a:ext cx="0" cy="1553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Группа 72"/>
          <p:cNvGrpSpPr/>
          <p:nvPr/>
        </p:nvGrpSpPr>
        <p:grpSpPr>
          <a:xfrm>
            <a:off x="115498" y="1160831"/>
            <a:ext cx="2450516" cy="461665"/>
            <a:chOff x="744697" y="4392686"/>
            <a:chExt cx="2450516" cy="461665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2455908" y="4392686"/>
              <a:ext cx="7393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7 кг</a:t>
              </a:r>
              <a:endParaRPr lang="ru-RU" i="1" dirty="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744697" y="4392686"/>
              <a:ext cx="7393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? кг</a:t>
              </a:r>
              <a:endParaRPr lang="ru-RU" i="1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70729" y="5112765"/>
            <a:ext cx="231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(6  +  5) – 7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195736" y="5112765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4 (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кг)</a:t>
            </a:r>
            <a:endParaRPr lang="ru-RU" i="1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95536" y="5703639"/>
            <a:ext cx="2118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4 кг.</a:t>
            </a:r>
            <a:endParaRPr lang="ru-RU" i="1" dirty="0">
              <a:solidFill>
                <a:srgbClr val="7030A0"/>
              </a:solidFill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7092280" y="994376"/>
            <a:ext cx="2210491" cy="402431"/>
            <a:chOff x="153379" y="978482"/>
            <a:chExt cx="2027606" cy="402431"/>
          </a:xfrm>
        </p:grpSpPr>
        <p:sp>
          <p:nvSpPr>
            <p:cNvPr id="88" name="TextBox 87"/>
            <p:cNvSpPr txBox="1"/>
            <p:nvPr/>
          </p:nvSpPr>
          <p:spPr>
            <a:xfrm>
              <a:off x="153379" y="980803"/>
              <a:ext cx="968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1" dirty="0" smtClean="0">
                  <a:solidFill>
                    <a:srgbClr val="9A57CD"/>
                  </a:solidFill>
                  <a:latin typeface="Arial" pitchFamily="34" charset="0"/>
                  <a:cs typeface="Arial" pitchFamily="34" charset="0"/>
                </a:rPr>
                <a:t>часть</a:t>
              </a:r>
              <a:endParaRPr lang="ru-RU" sz="2000" i="1" dirty="0">
                <a:solidFill>
                  <a:srgbClr val="9A57CD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12661" y="978482"/>
              <a:ext cx="968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1" dirty="0" smtClean="0">
                  <a:solidFill>
                    <a:srgbClr val="9A57CD"/>
                  </a:solidFill>
                  <a:latin typeface="Arial" pitchFamily="34" charset="0"/>
                  <a:cs typeface="Arial" pitchFamily="34" charset="0"/>
                </a:rPr>
                <a:t>часть</a:t>
              </a:r>
              <a:endParaRPr lang="ru-RU" sz="2000" i="1" dirty="0">
                <a:solidFill>
                  <a:srgbClr val="9A57CD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90" name="Прямая соединительная линия 89"/>
          <p:cNvCxnSpPr/>
          <p:nvPr/>
        </p:nvCxnSpPr>
        <p:spPr>
          <a:xfrm>
            <a:off x="4860032" y="4293096"/>
            <a:ext cx="3660220" cy="0"/>
          </a:xfrm>
          <a:prstGeom prst="line">
            <a:avLst/>
          </a:prstGeom>
          <a:ln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авая круглая скобка 90"/>
          <p:cNvSpPr/>
          <p:nvPr/>
        </p:nvSpPr>
        <p:spPr>
          <a:xfrm rot="16200000">
            <a:off x="6570189" y="2187687"/>
            <a:ext cx="276702" cy="3623424"/>
          </a:xfrm>
          <a:prstGeom prst="rightBracket">
            <a:avLst>
              <a:gd name="adj" fmla="val 298851"/>
            </a:avLst>
          </a:prstGeom>
          <a:ln>
            <a:solidFill>
              <a:srgbClr val="F428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6318241" y="4209759"/>
            <a:ext cx="0" cy="15534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860032" y="1039677"/>
            <a:ext cx="968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9A57CD"/>
                </a:solidFill>
                <a:latin typeface="Arial" pitchFamily="34" charset="0"/>
                <a:cs typeface="Arial" pitchFamily="34" charset="0"/>
              </a:rPr>
              <a:t>целое</a:t>
            </a:r>
            <a:endParaRPr lang="ru-RU" sz="2000" i="1" dirty="0">
              <a:solidFill>
                <a:srgbClr val="9A57CD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6876256" y="1218934"/>
            <a:ext cx="2450516" cy="461665"/>
            <a:chOff x="744697" y="4392686"/>
            <a:chExt cx="2450516" cy="461665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2455908" y="4392686"/>
              <a:ext cx="7393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? кг</a:t>
              </a:r>
              <a:endParaRPr lang="ru-RU" i="1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744697" y="4392686"/>
              <a:ext cx="7393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4 кг</a:t>
              </a:r>
              <a:endParaRPr lang="ru-RU" i="1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4326537" y="1841324"/>
            <a:ext cx="187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(6  + 8) кг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045688" y="5112765"/>
            <a:ext cx="231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(6  +  8) – 4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6870695" y="5112765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кг)</a:t>
            </a:r>
            <a:endParaRPr lang="ru-RU" i="1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5070494" y="5703639"/>
            <a:ext cx="2287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10 кг.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94" name="TextBox 93"/>
          <p:cNvSpPr txBox="1"/>
          <p:nvPr/>
        </p:nvSpPr>
        <p:spPr>
          <a:xfrm>
            <a:off x="1900945" y="1857598"/>
            <a:ext cx="52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355793" y="1887215"/>
            <a:ext cx="52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-0.14237 0.2344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18" y="1171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24392 0.328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8056 0.4442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00348 L 0.09809 0.5178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04167 0.3506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752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88529E-6 L 0.20816 0.239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99" y="119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16458 0.5143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25718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17327 0.4409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1" grpId="0" animBg="1"/>
      <p:bldP spid="35" grpId="0"/>
      <p:bldP spid="35" grpId="1"/>
      <p:bldP spid="84" grpId="1"/>
      <p:bldP spid="75" grpId="0"/>
      <p:bldP spid="86" grpId="0"/>
      <p:bldP spid="91" grpId="0" animBg="1"/>
      <p:bldP spid="93" grpId="0"/>
      <p:bldP spid="93" grpId="1"/>
      <p:bldP spid="98" grpId="0"/>
      <p:bldP spid="98" grpId="1"/>
      <p:bldP spid="99" grpId="0"/>
      <p:bldP spid="100" grpId="0"/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880" y="1364944"/>
            <a:ext cx="779552" cy="116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5429"/>
            <a:ext cx="474411" cy="79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4555"/>
            <a:ext cx="779552" cy="116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63079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мальчикам 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найти массы пакетов с конфетами.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232" y="1747167"/>
            <a:ext cx="387648" cy="64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36" y="1738910"/>
            <a:ext cx="387649" cy="65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023" y="1668147"/>
            <a:ext cx="474411" cy="79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18" y="1572201"/>
            <a:ext cx="533629" cy="89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35" y="1393807"/>
            <a:ext cx="646194" cy="108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189059" y="1696901"/>
            <a:ext cx="1782910" cy="1355547"/>
            <a:chOff x="5372825" y="2914410"/>
            <a:chExt cx="2727566" cy="2073771"/>
          </a:xfrm>
        </p:grpSpPr>
        <p:sp>
          <p:nvSpPr>
            <p:cNvPr id="11" name="Блок-схема: процесс 10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14" name="Блок-схема: процесс 13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Хорда 15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Прямоугольник с двумя вырезанными соседними углами 17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Кольцо 12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65761" y="3052448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ольцо 19"/>
          <p:cNvSpPr/>
          <p:nvPr/>
        </p:nvSpPr>
        <p:spPr>
          <a:xfrm>
            <a:off x="1725630" y="2580320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200838" y="1700808"/>
            <a:ext cx="1782910" cy="1355547"/>
            <a:chOff x="5372825" y="2914410"/>
            <a:chExt cx="2727566" cy="2073771"/>
          </a:xfrm>
        </p:grpSpPr>
        <p:sp>
          <p:nvSpPr>
            <p:cNvPr id="22" name="Блок-схема: процесс 21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25" name="Блок-схема: процесс 24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Скругленный прямоугольник 25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Хорда 26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Прямоугольник с двумя вырезанными соседними углами 28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Кольцо 23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1979" y="3717032"/>
            <a:ext cx="2759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+  7  =  6  +  5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577" y="4119463"/>
            <a:ext cx="200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+  7  =  11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0324" y="4479503"/>
            <a:ext cx="200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 11 – 7 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5576" y="4911551"/>
            <a:ext cx="1216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 4. 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5322" y="5400043"/>
            <a:ext cx="2118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 4 кг.</a:t>
            </a:r>
            <a:endParaRPr lang="ru-RU" i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55976" y="1314555"/>
            <a:ext cx="0" cy="4850749"/>
          </a:xfrm>
          <a:prstGeom prst="line">
            <a:avLst/>
          </a:prstGeom>
          <a:ln>
            <a:solidFill>
              <a:srgbClr val="9A57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 flipH="1">
            <a:off x="4716016" y="1696901"/>
            <a:ext cx="1782910" cy="1355547"/>
            <a:chOff x="5372825" y="2914410"/>
            <a:chExt cx="2727566" cy="2073771"/>
          </a:xfrm>
        </p:grpSpPr>
        <p:sp>
          <p:nvSpPr>
            <p:cNvPr id="51" name="Блок-схема: процесс 50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54" name="Блок-схема: процесс 53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Скругленный прямоугольник 54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Хорда 55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Прямоугольник с двумя вырезанными соседними углами 57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Кольцо 52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992718" y="2580320"/>
            <a:ext cx="3153623" cy="848680"/>
            <a:chOff x="4992718" y="2580320"/>
            <a:chExt cx="3153623" cy="84868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4992718" y="3052448"/>
              <a:ext cx="3153623" cy="376552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accent5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Кольцо 40"/>
            <p:cNvSpPr/>
            <p:nvPr/>
          </p:nvSpPr>
          <p:spPr>
            <a:xfrm>
              <a:off x="6252587" y="2580320"/>
              <a:ext cx="675671" cy="666274"/>
            </a:xfrm>
            <a:prstGeom prst="donut">
              <a:avLst>
                <a:gd name="adj" fmla="val 38047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accent5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727795" y="1700808"/>
            <a:ext cx="1782910" cy="1355547"/>
            <a:chOff x="5372825" y="2914410"/>
            <a:chExt cx="2727566" cy="2073771"/>
          </a:xfrm>
        </p:grpSpPr>
        <p:sp>
          <p:nvSpPr>
            <p:cNvPr id="43" name="Блок-схема: процесс 42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46" name="Блок-схема: процесс 45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Хорда 47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Прямоугольник с двумя вырезанными соседними углами 49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5" name="Кольцо 44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340491" y="3717032"/>
            <a:ext cx="2759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+  4  =  6  +  8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64089" y="4119463"/>
            <a:ext cx="200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+  4  =  14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78836" y="4479503"/>
            <a:ext cx="2006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 14 – 4 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64088" y="4911551"/>
            <a:ext cx="1216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 10. </a:t>
            </a:r>
            <a:endParaRPr lang="ru-RU" sz="2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333834" y="5400043"/>
            <a:ext cx="2418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Ответ: 10 кг.</a:t>
            </a:r>
            <a:endParaRPr lang="ru-RU" i="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07504" y="44624"/>
            <a:ext cx="7404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99. Сложение и вычитание в пределах 20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828937" y="3399383"/>
            <a:ext cx="52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283785" y="3429000"/>
            <a:ext cx="52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3" grpId="0"/>
      <p:bldP spid="34" grpId="0"/>
      <p:bldP spid="4" grpId="0"/>
      <p:bldP spid="62" grpId="0"/>
      <p:bldP spid="63" grpId="0"/>
      <p:bldP spid="64" grpId="0"/>
      <p:bldP spid="65" grpId="0"/>
      <p:bldP spid="6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17510</TotalTime>
  <Words>1279</Words>
  <Application>Microsoft Office PowerPoint</Application>
  <PresentationFormat>Экран (4:3)</PresentationFormat>
  <Paragraphs>210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Танюша</cp:lastModifiedBy>
  <cp:revision>1593</cp:revision>
  <dcterms:created xsi:type="dcterms:W3CDTF">2010-10-26T14:31:01Z</dcterms:created>
  <dcterms:modified xsi:type="dcterms:W3CDTF">2016-02-02T18:38:51Z</dcterms:modified>
</cp:coreProperties>
</file>