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695" r:id="rId2"/>
    <p:sldId id="770" r:id="rId3"/>
    <p:sldId id="769" r:id="rId4"/>
    <p:sldId id="771" r:id="rId5"/>
    <p:sldId id="780" r:id="rId6"/>
    <p:sldId id="745" r:id="rId7"/>
    <p:sldId id="772" r:id="rId8"/>
    <p:sldId id="773" r:id="rId9"/>
    <p:sldId id="774" r:id="rId10"/>
    <p:sldId id="775" r:id="rId11"/>
    <p:sldId id="754" r:id="rId12"/>
    <p:sldId id="776" r:id="rId13"/>
    <p:sldId id="778" r:id="rId14"/>
    <p:sldId id="779" r:id="rId15"/>
    <p:sldId id="66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800"/>
    <a:srgbClr val="278933"/>
    <a:srgbClr val="33CC33"/>
    <a:srgbClr val="4CCC32"/>
    <a:srgbClr val="9A57CD"/>
    <a:srgbClr val="C7A1E3"/>
    <a:srgbClr val="008000"/>
    <a:srgbClr val="FF6600"/>
    <a:srgbClr val="009E47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6" autoAdjust="0"/>
    <p:restoredTop sz="94220" autoAdjust="0"/>
  </p:normalViewPr>
  <p:slideViewPr>
    <p:cSldViewPr>
      <p:cViewPr>
        <p:scale>
          <a:sx n="42" d="100"/>
          <a:sy n="42" d="100"/>
        </p:scale>
        <p:origin x="-984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E5D35B-FD56-4ECB-B704-0A4D803B6D66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F60C3E-F8B8-4A34-A4B8-FCDA194103F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0526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9608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79910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79910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9021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18" Type="http://schemas.openxmlformats.org/officeDocument/2006/relationships/image" Target="../media/image2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image" Target="../media/image7.png"/><Relationship Id="rId16" Type="http://schemas.openxmlformats.org/officeDocument/2006/relationships/image" Target="../media/image21.png"/><Relationship Id="rId20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19" Type="http://schemas.openxmlformats.org/officeDocument/2006/relationships/image" Target="../media/image24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18" Type="http://schemas.openxmlformats.org/officeDocument/2006/relationships/image" Target="../media/image2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image" Target="../media/image7.png"/><Relationship Id="rId16" Type="http://schemas.openxmlformats.org/officeDocument/2006/relationships/image" Target="../media/image21.png"/><Relationship Id="rId20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19" Type="http://schemas.openxmlformats.org/officeDocument/2006/relationships/image" Target="../media/image24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8.png"/><Relationship Id="rId18" Type="http://schemas.openxmlformats.org/officeDocument/2006/relationships/image" Target="../media/image26.png"/><Relationship Id="rId3" Type="http://schemas.openxmlformats.org/officeDocument/2006/relationships/image" Target="../media/image16.png"/><Relationship Id="rId21" Type="http://schemas.openxmlformats.org/officeDocument/2006/relationships/image" Target="../media/image29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4.png"/><Relationship Id="rId20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5" Type="http://schemas.openxmlformats.org/officeDocument/2006/relationships/image" Target="../media/image11.png"/><Relationship Id="rId23" Type="http://schemas.openxmlformats.org/officeDocument/2006/relationships/image" Target="../media/image31.png"/><Relationship Id="rId10" Type="http://schemas.openxmlformats.org/officeDocument/2006/relationships/image" Target="../media/image23.png"/><Relationship Id="rId19" Type="http://schemas.openxmlformats.org/officeDocument/2006/relationships/image" Target="../media/image27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Relationship Id="rId14" Type="http://schemas.openxmlformats.org/officeDocument/2006/relationships/image" Target="../media/image10.png"/><Relationship Id="rId22" Type="http://schemas.openxmlformats.org/officeDocument/2006/relationships/image" Target="../media/image3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8.png"/><Relationship Id="rId18" Type="http://schemas.openxmlformats.org/officeDocument/2006/relationships/image" Target="../media/image28.png"/><Relationship Id="rId3" Type="http://schemas.openxmlformats.org/officeDocument/2006/relationships/image" Target="../media/image16.png"/><Relationship Id="rId21" Type="http://schemas.openxmlformats.org/officeDocument/2006/relationships/image" Target="../media/image29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17" Type="http://schemas.openxmlformats.org/officeDocument/2006/relationships/image" Target="../media/image27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5.png"/><Relationship Id="rId20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5" Type="http://schemas.openxmlformats.org/officeDocument/2006/relationships/image" Target="../media/image14.png"/><Relationship Id="rId23" Type="http://schemas.openxmlformats.org/officeDocument/2006/relationships/image" Target="../media/image31.png"/><Relationship Id="rId10" Type="http://schemas.openxmlformats.org/officeDocument/2006/relationships/image" Target="../media/image23.png"/><Relationship Id="rId19" Type="http://schemas.openxmlformats.org/officeDocument/2006/relationships/image" Target="../media/image10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Relationship Id="rId14" Type="http://schemas.openxmlformats.org/officeDocument/2006/relationships/image" Target="../media/image11.png"/><Relationship Id="rId22" Type="http://schemas.openxmlformats.org/officeDocument/2006/relationships/image" Target="../media/image3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28596" y="1785926"/>
            <a:ext cx="1818173" cy="240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2500298" y="2479669"/>
            <a:ext cx="111112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3857620" y="3122611"/>
            <a:ext cx="753568" cy="1008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TextBox 16"/>
          <p:cNvSpPr txBox="1"/>
          <p:nvPr/>
        </p:nvSpPr>
        <p:spPr>
          <a:xfrm>
            <a:off x="142844" y="142852"/>
            <a:ext cx="7429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«Моя математика» 1 класс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7740352" y="357166"/>
            <a:ext cx="12171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Урок 98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42844" y="857232"/>
            <a:ext cx="87154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Тема урока: «Сложение и вычитание в пределах 20»</a:t>
            </a: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285720" y="4143380"/>
            <a:ext cx="857256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Советы учителю.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Презентация к уроку составлена на основе заданий, расположенных в учебнике. Рекомендую открыть учебник на странице с данным уроком, прочитать задания и просмотреть их в данной презентации в режиме демонстрации.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Некоторые задания можно выполнять интерактивно. Например, продолжить ряд, сравнить или вставить пропущенные числа.</a:t>
            </a:r>
            <a:r>
              <a:rPr kumimoji="0" lang="ru-RU" b="0" i="1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этого презентацию надо перевести в режим редактирования.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Рисунок 13" descr="Рисунок1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5346" y="1378861"/>
            <a:ext cx="4496401" cy="2840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103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568445"/>
            <a:ext cx="88216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Объём банки с соком равен объёму четырёх бутылок. Объём бутылки равен объёму двух стаканов. Сколько стаканов может наполнить Катя соком из банки?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107504" y="44624"/>
            <a:ext cx="74045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98. Сложение и вычитание в пределах 20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6764" y="1697122"/>
            <a:ext cx="1008112" cy="1700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827236"/>
            <a:ext cx="319534" cy="369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3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681" y="2432587"/>
            <a:ext cx="334606" cy="9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7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460" y="2420888"/>
            <a:ext cx="334606" cy="9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763" y="2437750"/>
            <a:ext cx="334606" cy="9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402" y="2420888"/>
            <a:ext cx="334606" cy="9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1152" y="2841731"/>
            <a:ext cx="319534" cy="369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1152" y="2827236"/>
            <a:ext cx="319534" cy="369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1152" y="2827236"/>
            <a:ext cx="319534" cy="369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1152" y="2827236"/>
            <a:ext cx="319534" cy="369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1152" y="2827236"/>
            <a:ext cx="319534" cy="369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843104"/>
            <a:ext cx="319534" cy="369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1152" y="2841731"/>
            <a:ext cx="319534" cy="369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Прямоугольник 18"/>
          <p:cNvSpPr/>
          <p:nvPr/>
        </p:nvSpPr>
        <p:spPr>
          <a:xfrm>
            <a:off x="107504" y="5432450"/>
            <a:ext cx="865436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Для этого презентацию надо перевести в режим редактирования.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05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568445"/>
            <a:ext cx="88216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Объём банки с соком равен объёму четырёх бутылок. Объём бутылки равен объёму двух стаканов. Сколько стаканов может наполнить Катя соком из банки?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107504" y="44624"/>
            <a:ext cx="74045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98. Сложение и вычитание в пределах 20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6764" y="1697122"/>
            <a:ext cx="1008112" cy="1700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808" y="4638641"/>
            <a:ext cx="319534" cy="369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3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84" y="3418994"/>
            <a:ext cx="334606" cy="9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7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0333" y="3418994"/>
            <a:ext cx="334606" cy="9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4682" y="3418994"/>
            <a:ext cx="334606" cy="9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9030" y="3418994"/>
            <a:ext cx="334606" cy="9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8907" y="4637268"/>
            <a:ext cx="319534" cy="369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0992" y="4654509"/>
            <a:ext cx="319534" cy="369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091" y="4653136"/>
            <a:ext cx="319534" cy="369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3309" y="4654509"/>
            <a:ext cx="319534" cy="369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408" y="4653136"/>
            <a:ext cx="319534" cy="369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1181" y="4654509"/>
            <a:ext cx="319534" cy="369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280" y="4653136"/>
            <a:ext cx="319534" cy="369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24918" y="5656502"/>
            <a:ext cx="82762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Ответ: Катя может наполнить соком 8 стаканов.</a:t>
            </a:r>
            <a:endParaRPr lang="ru-RU" i="1" dirty="0">
              <a:solidFill>
                <a:srgbClr val="7030A0"/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6996579" y="2031231"/>
            <a:ext cx="1920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193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622484"/>
            <a:ext cx="3640137" cy="261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64305" y="893911"/>
            <a:ext cx="46482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Вова начертил ломаную.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9298" y="5055567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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Какая фигура получится, если замкнуть эту ломаную?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1386" y="5488273"/>
            <a:ext cx="46466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Начерти такую же фигуру. </a:t>
            </a:r>
          </a:p>
        </p:txBody>
      </p:sp>
      <p:grpSp>
        <p:nvGrpSpPr>
          <p:cNvPr id="12" name="Группа 11"/>
          <p:cNvGrpSpPr/>
          <p:nvPr/>
        </p:nvGrpSpPr>
        <p:grpSpPr>
          <a:xfrm>
            <a:off x="2419969" y="1927590"/>
            <a:ext cx="1996716" cy="2020272"/>
            <a:chOff x="2419969" y="1927590"/>
            <a:chExt cx="1996716" cy="2020272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>
              <a:off x="2419969" y="1927590"/>
              <a:ext cx="0" cy="1944216"/>
            </a:xfrm>
            <a:prstGeom prst="line">
              <a:avLst/>
            </a:prstGeom>
            <a:ln w="38100">
              <a:solidFill>
                <a:schemeClr val="tx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2435209" y="1946820"/>
              <a:ext cx="1922561" cy="0"/>
            </a:xfrm>
            <a:prstGeom prst="line">
              <a:avLst/>
            </a:prstGeom>
            <a:ln w="28575">
              <a:solidFill>
                <a:schemeClr val="tx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440764" y="3891036"/>
              <a:ext cx="1922561" cy="0"/>
            </a:xfrm>
            <a:prstGeom prst="line">
              <a:avLst/>
            </a:prstGeom>
            <a:ln w="28575">
              <a:solidFill>
                <a:schemeClr val="tx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Овал 9"/>
            <p:cNvSpPr/>
            <p:nvPr/>
          </p:nvSpPr>
          <p:spPr>
            <a:xfrm>
              <a:off x="4308685" y="3839862"/>
              <a:ext cx="108000" cy="108000"/>
            </a:xfrm>
            <a:prstGeom prst="ellipse">
              <a:avLst/>
            </a:prstGeom>
            <a:solidFill>
              <a:srgbClr val="FF0000"/>
            </a:solidFill>
            <a:ln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14" name="Прямая соединительная линия 13"/>
          <p:cNvCxnSpPr/>
          <p:nvPr/>
        </p:nvCxnSpPr>
        <p:spPr>
          <a:xfrm>
            <a:off x="4386139" y="1958476"/>
            <a:ext cx="0" cy="1944216"/>
          </a:xfrm>
          <a:prstGeom prst="line">
            <a:avLst/>
          </a:prstGeom>
          <a:ln w="38100">
            <a:solidFill>
              <a:srgbClr val="00206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107504" y="44624"/>
            <a:ext cx="74045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98. Сложение и вычитание в пределах 20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5857884" y="2071678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Квадрат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4022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4305" y="893911"/>
            <a:ext cx="73760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Петя сказал: « Все квадраты – прямоугольники».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1948" y="1557726"/>
            <a:ext cx="83121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Вова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сказал: « Все прямоугольники -  квадраты».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94957" y="2276872"/>
            <a:ext cx="26658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Кто из них  прав?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62963" y="3284984"/>
            <a:ext cx="43057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Ответ:   прав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902650" y="5729920"/>
            <a:ext cx="8929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Вова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660933" y="5729921"/>
            <a:ext cx="8749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Петя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94957" y="4221088"/>
            <a:ext cx="540000" cy="540000"/>
          </a:xfrm>
          <a:prstGeom prst="rect">
            <a:avLst/>
          </a:prstGeom>
          <a:noFill/>
          <a:ln w="381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056880" y="3802115"/>
            <a:ext cx="955280" cy="955280"/>
          </a:xfrm>
          <a:prstGeom prst="rect">
            <a:avLst/>
          </a:prstGeom>
          <a:noFill/>
          <a:ln w="38100"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 rot="2941230">
            <a:off x="5898768" y="2595935"/>
            <a:ext cx="703312" cy="703312"/>
          </a:xfrm>
          <a:prstGeom prst="rect">
            <a:avLst/>
          </a:prstGeom>
          <a:noFill/>
          <a:ln w="38100">
            <a:solidFill>
              <a:srgbClr val="00B8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 rot="5400000">
            <a:off x="6525384" y="2806109"/>
            <a:ext cx="2000991" cy="723184"/>
          </a:xfrm>
          <a:prstGeom prst="rect">
            <a:avLst/>
          </a:prstGeom>
          <a:noFill/>
          <a:ln w="381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1691680" y="4217395"/>
            <a:ext cx="1494136" cy="540000"/>
          </a:xfrm>
          <a:prstGeom prst="rect">
            <a:avLst/>
          </a:prstGeom>
          <a:noFill/>
          <a:ln w="38100">
            <a:solidFill>
              <a:srgbClr val="00B8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2621305" y="3744020"/>
            <a:ext cx="1479019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 rot="8996736">
            <a:off x="3755923" y="4322165"/>
            <a:ext cx="747068" cy="2700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8351788" y="2997085"/>
            <a:ext cx="324668" cy="324668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179512" y="5157192"/>
            <a:ext cx="434086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105842" y="879103"/>
            <a:ext cx="5261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7. 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644008" y="4869160"/>
            <a:ext cx="436855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</a:p>
          <a:p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можно выполнять интерактивно.  Во время демонстрации навести курсор на 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нужную фигуру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 появления ладошки.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Кликнуть! 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07504" y="44624"/>
            <a:ext cx="74045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98. Сложение и вычитание в пределах 20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112870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" presetID="8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4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6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2.38668E-6 L 0.00381 -0.35824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" y="-179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16" grpId="0"/>
      <p:bldP spid="18" grpId="0"/>
      <p:bldP spid="17" grpId="0" animBg="1"/>
      <p:bldP spid="17" grpId="3" animBg="1"/>
      <p:bldP spid="20" grpId="0" animBg="1"/>
      <p:bldP spid="21" grpId="0" animBg="1"/>
      <p:bldP spid="23" grpId="0" animBg="1"/>
      <p:bldP spid="23" grpId="1" animBg="1"/>
      <p:bldP spid="24" grpId="0" animBg="1"/>
      <p:bldP spid="24" grpId="1" animBg="1"/>
      <p:bldP spid="27" grpId="0" animBg="1"/>
      <p:bldP spid="27" grpId="1" animBg="1"/>
      <p:bldP spid="28" grpId="0" animBg="1"/>
      <p:bldP spid="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Box 46"/>
          <p:cNvSpPr txBox="1"/>
          <p:nvPr/>
        </p:nvSpPr>
        <p:spPr>
          <a:xfrm>
            <a:off x="179512" y="764704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8*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 переложить одну палочку так, чтобы получилось верное равенство 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>
            <a:off x="2160000" y="4983372"/>
            <a:ext cx="468000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2987824" y="4537256"/>
            <a:ext cx="504056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Группа 55"/>
          <p:cNvGrpSpPr/>
          <p:nvPr/>
        </p:nvGrpSpPr>
        <p:grpSpPr>
          <a:xfrm>
            <a:off x="2987824" y="4983372"/>
            <a:ext cx="504056" cy="432048"/>
            <a:chOff x="1115616" y="2060848"/>
            <a:chExt cx="504056" cy="432048"/>
          </a:xfrm>
        </p:grpSpPr>
        <p:cxnSp>
          <p:nvCxnSpPr>
            <p:cNvPr id="57" name="Прямая соединительная линия 56"/>
            <p:cNvCxnSpPr/>
            <p:nvPr/>
          </p:nvCxnSpPr>
          <p:spPr>
            <a:xfrm>
              <a:off x="1115616" y="2492896"/>
              <a:ext cx="504056" cy="0"/>
            </a:xfrm>
            <a:prstGeom prst="line">
              <a:avLst/>
            </a:prstGeom>
            <a:ln w="571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Прямая соединительная линия 57"/>
            <p:cNvCxnSpPr/>
            <p:nvPr/>
          </p:nvCxnSpPr>
          <p:spPr>
            <a:xfrm flipH="1">
              <a:off x="1115616" y="2060848"/>
              <a:ext cx="504056" cy="432048"/>
            </a:xfrm>
            <a:prstGeom prst="line">
              <a:avLst/>
            </a:prstGeom>
            <a:ln w="571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9" name="Прямая соединительная линия 58"/>
          <p:cNvCxnSpPr/>
          <p:nvPr/>
        </p:nvCxnSpPr>
        <p:spPr>
          <a:xfrm>
            <a:off x="3491880" y="4551324"/>
            <a:ext cx="0" cy="446116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>
            <a:off x="4067944" y="4983372"/>
            <a:ext cx="432048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>
            <a:off x="4067944" y="5135772"/>
            <a:ext cx="432048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>
            <a:off x="1115616" y="4551324"/>
            <a:ext cx="504056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>
            <a:off x="1115616" y="4997440"/>
            <a:ext cx="504056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1115616" y="4551324"/>
            <a:ext cx="0" cy="432048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1115616" y="5429488"/>
            <a:ext cx="504056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1619672" y="5013176"/>
            <a:ext cx="0" cy="432048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>
            <a:off x="1619672" y="4551324"/>
            <a:ext cx="0" cy="432048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>
            <a:off x="1111383" y="4971580"/>
            <a:ext cx="0" cy="432048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179512" y="3717032"/>
            <a:ext cx="8784976" cy="0"/>
          </a:xfrm>
          <a:prstGeom prst="line">
            <a:avLst/>
          </a:prstGeom>
          <a:ln w="28575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6991937" y="6021288"/>
            <a:ext cx="1953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9" name="Прямая соединительная линия 78"/>
          <p:cNvCxnSpPr/>
          <p:nvPr/>
        </p:nvCxnSpPr>
        <p:spPr>
          <a:xfrm>
            <a:off x="5148064" y="4509120"/>
            <a:ext cx="504056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0" name="Группа 79"/>
          <p:cNvGrpSpPr/>
          <p:nvPr/>
        </p:nvGrpSpPr>
        <p:grpSpPr>
          <a:xfrm>
            <a:off x="5148064" y="4955236"/>
            <a:ext cx="504056" cy="432048"/>
            <a:chOff x="1115616" y="2060848"/>
            <a:chExt cx="504056" cy="432048"/>
          </a:xfrm>
        </p:grpSpPr>
        <p:cxnSp>
          <p:nvCxnSpPr>
            <p:cNvPr id="81" name="Прямая соединительная линия 80"/>
            <p:cNvCxnSpPr/>
            <p:nvPr/>
          </p:nvCxnSpPr>
          <p:spPr>
            <a:xfrm>
              <a:off x="1115616" y="2492896"/>
              <a:ext cx="504056" cy="0"/>
            </a:xfrm>
            <a:prstGeom prst="line">
              <a:avLst/>
            </a:prstGeom>
            <a:ln w="571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Прямая соединительная линия 81"/>
            <p:cNvCxnSpPr/>
            <p:nvPr/>
          </p:nvCxnSpPr>
          <p:spPr>
            <a:xfrm flipH="1">
              <a:off x="1115616" y="2060848"/>
              <a:ext cx="504056" cy="432048"/>
            </a:xfrm>
            <a:prstGeom prst="line">
              <a:avLst/>
            </a:prstGeom>
            <a:ln w="571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3" name="Прямая соединительная линия 82"/>
          <p:cNvCxnSpPr/>
          <p:nvPr/>
        </p:nvCxnSpPr>
        <p:spPr>
          <a:xfrm>
            <a:off x="5652120" y="4523188"/>
            <a:ext cx="0" cy="446116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2199969" y="2319076"/>
            <a:ext cx="432048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>
            <a:off x="2992057" y="1872960"/>
            <a:ext cx="504056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6" name="Группа 85"/>
          <p:cNvGrpSpPr/>
          <p:nvPr/>
        </p:nvGrpSpPr>
        <p:grpSpPr>
          <a:xfrm>
            <a:off x="2992057" y="2319076"/>
            <a:ext cx="504056" cy="432048"/>
            <a:chOff x="1115616" y="2060848"/>
            <a:chExt cx="504056" cy="432048"/>
          </a:xfrm>
        </p:grpSpPr>
        <p:cxnSp>
          <p:nvCxnSpPr>
            <p:cNvPr id="87" name="Прямая соединительная линия 86"/>
            <p:cNvCxnSpPr/>
            <p:nvPr/>
          </p:nvCxnSpPr>
          <p:spPr>
            <a:xfrm>
              <a:off x="1115616" y="2492896"/>
              <a:ext cx="504056" cy="0"/>
            </a:xfrm>
            <a:prstGeom prst="line">
              <a:avLst/>
            </a:prstGeom>
            <a:ln w="571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Прямая соединительная линия 87"/>
            <p:cNvCxnSpPr/>
            <p:nvPr/>
          </p:nvCxnSpPr>
          <p:spPr>
            <a:xfrm flipH="1">
              <a:off x="1115616" y="2060848"/>
              <a:ext cx="504056" cy="432048"/>
            </a:xfrm>
            <a:prstGeom prst="line">
              <a:avLst/>
            </a:prstGeom>
            <a:ln w="571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9" name="Прямая соединительная линия 88"/>
          <p:cNvCxnSpPr/>
          <p:nvPr/>
        </p:nvCxnSpPr>
        <p:spPr>
          <a:xfrm>
            <a:off x="3496113" y="1887028"/>
            <a:ext cx="0" cy="446116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4072177" y="2319076"/>
            <a:ext cx="432048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>
            <a:off x="4072177" y="2471476"/>
            <a:ext cx="432048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>
            <a:off x="1119849" y="1887028"/>
            <a:ext cx="504056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>
            <a:off x="1119849" y="2333144"/>
            <a:ext cx="504056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единительная линия 93"/>
          <p:cNvCxnSpPr/>
          <p:nvPr/>
        </p:nvCxnSpPr>
        <p:spPr>
          <a:xfrm>
            <a:off x="1119849" y="1887028"/>
            <a:ext cx="0" cy="432048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>
            <a:off x="1119849" y="2765192"/>
            <a:ext cx="504056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/>
          <p:nvPr/>
        </p:nvCxnSpPr>
        <p:spPr>
          <a:xfrm>
            <a:off x="1623905" y="2348880"/>
            <a:ext cx="0" cy="432048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>
          <a:xfrm>
            <a:off x="1623905" y="1887028"/>
            <a:ext cx="0" cy="432048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>
            <a:off x="1115616" y="2307284"/>
            <a:ext cx="0" cy="432048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>
            <a:off x="5152297" y="1844824"/>
            <a:ext cx="504056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0" name="Группа 99"/>
          <p:cNvGrpSpPr/>
          <p:nvPr/>
        </p:nvGrpSpPr>
        <p:grpSpPr>
          <a:xfrm>
            <a:off x="5152297" y="2290940"/>
            <a:ext cx="504056" cy="432048"/>
            <a:chOff x="1115616" y="2060848"/>
            <a:chExt cx="504056" cy="432048"/>
          </a:xfrm>
        </p:grpSpPr>
        <p:cxnSp>
          <p:nvCxnSpPr>
            <p:cNvPr id="101" name="Прямая соединительная линия 100"/>
            <p:cNvCxnSpPr/>
            <p:nvPr/>
          </p:nvCxnSpPr>
          <p:spPr>
            <a:xfrm>
              <a:off x="1115616" y="2492896"/>
              <a:ext cx="504056" cy="0"/>
            </a:xfrm>
            <a:prstGeom prst="line">
              <a:avLst/>
            </a:prstGeom>
            <a:ln w="571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Прямая соединительная линия 101"/>
            <p:cNvCxnSpPr/>
            <p:nvPr/>
          </p:nvCxnSpPr>
          <p:spPr>
            <a:xfrm flipH="1">
              <a:off x="1115616" y="2060848"/>
              <a:ext cx="504056" cy="432048"/>
            </a:xfrm>
            <a:prstGeom prst="line">
              <a:avLst/>
            </a:prstGeom>
            <a:ln w="571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3" name="Прямая соединительная линия 102"/>
          <p:cNvCxnSpPr/>
          <p:nvPr/>
        </p:nvCxnSpPr>
        <p:spPr>
          <a:xfrm>
            <a:off x="5656353" y="1858892"/>
            <a:ext cx="0" cy="446116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Прямоугольник 105"/>
          <p:cNvSpPr/>
          <p:nvPr/>
        </p:nvSpPr>
        <p:spPr>
          <a:xfrm>
            <a:off x="107504" y="44624"/>
            <a:ext cx="74045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98. Сложение и вычитание в пределах 20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493100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92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7037E-6 L 0.11319 -0.00393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00" y="-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071670" y="2357431"/>
            <a:ext cx="4357718" cy="1200329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ru-RU" sz="7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Спасибо!</a:t>
            </a:r>
            <a:endParaRPr lang="ru-RU" sz="7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Picture 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05064"/>
            <a:ext cx="7394575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701131"/>
            <a:ext cx="7394575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9512" y="692696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Какие из этих чисел </a:t>
            </a:r>
            <a:r>
              <a:rPr lang="ru-RU" sz="240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больше 7?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107504" y="44624"/>
            <a:ext cx="74045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98. Сложение и вычитание в пределах 20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3247" y="1743596"/>
            <a:ext cx="798513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6551" y="1743596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9992" y="1743596"/>
            <a:ext cx="82232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7108" y="1743596"/>
            <a:ext cx="82232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4224" y="1743596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7665" y="1743596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106" y="1743596"/>
            <a:ext cx="82232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743596"/>
            <a:ext cx="82232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6533" y="5663247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5960" y="5663247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4479" y="5663247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298" y="5663247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83" y="5663247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323528" y="2836217"/>
            <a:ext cx="1611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Числа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 7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70619" y="3440717"/>
            <a:ext cx="8677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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Расскажите, на сколько каждое из этих чисел больше 7.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79512" y="4005064"/>
            <a:ext cx="18527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 сколько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 7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618" y="5663247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1732" y="5663247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7410" y="5663247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574" y="5663247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663247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Прямоугольник 18"/>
          <p:cNvSpPr/>
          <p:nvPr/>
        </p:nvSpPr>
        <p:spPr>
          <a:xfrm>
            <a:off x="483694" y="1154361"/>
            <a:ext cx="50125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Запиши их в порядке убывания.</a:t>
            </a:r>
          </a:p>
        </p:txBody>
      </p:sp>
      <p:grpSp>
        <p:nvGrpSpPr>
          <p:cNvPr id="3" name="Группа 2"/>
          <p:cNvGrpSpPr/>
          <p:nvPr/>
        </p:nvGrpSpPr>
        <p:grpSpPr>
          <a:xfrm>
            <a:off x="107504" y="5661248"/>
            <a:ext cx="6407679" cy="749300"/>
            <a:chOff x="259904" y="5815647"/>
            <a:chExt cx="6407679" cy="749300"/>
          </a:xfrm>
        </p:grpSpPr>
        <p:pic>
          <p:nvPicPr>
            <p:cNvPr id="29" name="Picture 10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8933" y="5815647"/>
              <a:ext cx="628650" cy="749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" name="Picture 11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28360" y="5815647"/>
              <a:ext cx="628650" cy="749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1" name="Picture 12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76879" y="5815647"/>
              <a:ext cx="628650" cy="749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2" name="Picture 13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84698" y="5815647"/>
              <a:ext cx="628650" cy="749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3" name="Picture 14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10283" y="5815647"/>
              <a:ext cx="628650" cy="749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4" name="Picture 19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2018" y="5815647"/>
              <a:ext cx="628650" cy="749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5" name="Picture 20"/>
            <p:cNvPicPr>
              <a:picLocks noChangeAspect="1" noChangeArrowheads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4132" y="5815647"/>
              <a:ext cx="628650" cy="749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6" name="Picture 21"/>
            <p:cNvPicPr>
              <a:picLocks noChangeAspect="1" noChangeArrowheads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9810" y="5815647"/>
              <a:ext cx="628650" cy="749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7" name="Picture 22"/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07974" y="5815647"/>
              <a:ext cx="628650" cy="749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8" name="Picture 23"/>
            <p:cNvPicPr>
              <a:picLocks noChangeAspect="1" noChangeArrowheads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904" y="5815647"/>
              <a:ext cx="628650" cy="749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40" name="Прямоугольник 39"/>
          <p:cNvSpPr/>
          <p:nvPr/>
        </p:nvSpPr>
        <p:spPr>
          <a:xfrm>
            <a:off x="109974" y="4736902"/>
            <a:ext cx="87203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Для этого презентацию надо перевести в режим редактирования.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170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Picture 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05064"/>
            <a:ext cx="7394575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701131"/>
            <a:ext cx="7394575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9512" y="692696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Какие из этих чисел больше 7?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107504" y="44624"/>
            <a:ext cx="74045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98. Сложение и вычитание в пределах 20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3247" y="1743596"/>
            <a:ext cx="798513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6551" y="1743596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9992" y="1743596"/>
            <a:ext cx="82232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7108" y="1743596"/>
            <a:ext cx="82232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4224" y="1743596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7665" y="1743596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106" y="1743596"/>
            <a:ext cx="82232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743596"/>
            <a:ext cx="82232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6533" y="5663247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5960" y="5663247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4479" y="5663247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298" y="5663247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83" y="5663247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323528" y="2836217"/>
            <a:ext cx="1611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Числа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 7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70619" y="3440717"/>
            <a:ext cx="8677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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Расскажите, на сколько каждое из этих чисел больше 7.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79512" y="4005064"/>
            <a:ext cx="18527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 сколько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 7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618" y="5663247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1732" y="5663247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7410" y="5663247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574" y="5663247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663247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Прямоугольник 18"/>
          <p:cNvSpPr/>
          <p:nvPr/>
        </p:nvSpPr>
        <p:spPr>
          <a:xfrm>
            <a:off x="483694" y="1154361"/>
            <a:ext cx="50125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Запиши их в порядке убывания.</a:t>
            </a:r>
          </a:p>
        </p:txBody>
      </p:sp>
      <p:grpSp>
        <p:nvGrpSpPr>
          <p:cNvPr id="34" name="Группа 33"/>
          <p:cNvGrpSpPr/>
          <p:nvPr/>
        </p:nvGrpSpPr>
        <p:grpSpPr>
          <a:xfrm>
            <a:off x="107504" y="5661248"/>
            <a:ext cx="6407679" cy="749300"/>
            <a:chOff x="259904" y="5815647"/>
            <a:chExt cx="6407679" cy="749300"/>
          </a:xfrm>
        </p:grpSpPr>
        <p:pic>
          <p:nvPicPr>
            <p:cNvPr id="35" name="Picture 10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8933" y="5815647"/>
              <a:ext cx="628650" cy="749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6" name="Picture 11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28360" y="5815647"/>
              <a:ext cx="628650" cy="749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7" name="Picture 12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76879" y="5815647"/>
              <a:ext cx="628650" cy="749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8" name="Picture 13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84698" y="5815647"/>
              <a:ext cx="628650" cy="749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9" name="Picture 14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10283" y="5815647"/>
              <a:ext cx="628650" cy="749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0" name="Picture 19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2018" y="5815647"/>
              <a:ext cx="628650" cy="749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1" name="Picture 20"/>
            <p:cNvPicPr>
              <a:picLocks noChangeAspect="1" noChangeArrowheads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4132" y="5815647"/>
              <a:ext cx="628650" cy="749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2" name="Picture 21"/>
            <p:cNvPicPr>
              <a:picLocks noChangeAspect="1" noChangeArrowheads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9810" y="5815647"/>
              <a:ext cx="628650" cy="749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3" name="Picture 22"/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07974" y="5815647"/>
              <a:ext cx="628650" cy="749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4" name="Picture 23"/>
            <p:cNvPicPr>
              <a:picLocks noChangeAspect="1" noChangeArrowheads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904" y="5815647"/>
              <a:ext cx="628650" cy="749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66108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6.93642E-7 L -0.52535 0.1385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267" y="69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6.93642E-7 L -0.35156 0.1385 " pathEditMode="relative" rAng="0" ptsTypes="AA">
                                      <p:cBhvr>
                                        <p:cTn id="15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587" y="69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6.93642E-7 L 0.0415 0.1385 " pathEditMode="relative" rAng="0" ptsTypes="AA">
                                      <p:cBhvr>
                                        <p:cTn id="19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66" y="69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6.93642E-7 L 0.27222 0.1385 " pathEditMode="relative" rAng="0" ptsTypes="AA">
                                      <p:cBhvr>
                                        <p:cTn id="2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11" y="69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6.93642E-7 L 0.10382 0.1385 " pathEditMode="relative" rAng="0" ptsTypes="AA">
                                      <p:cBhvr>
                                        <p:cTn id="27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91" y="69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64162E-6 L -0.36928 -0.24347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472" y="-12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3.64162E-6 L -0.21336 -0.24347 " pathEditMode="relative" rAng="0" ptsTypes="AA">
                                      <p:cBhvr>
                                        <p:cTn id="35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77" y="-12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3.64162E-6 L -0.06145 -0.24347 " pathEditMode="relative" rAng="0" ptsTypes="AA">
                                      <p:cBhvr>
                                        <p:cTn id="39" dur="1000" fill="hold"/>
                                        <p:tgtEl>
                                          <p:spTgt spid="10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73" y="-12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4 -0.00417 L 0.16511 -0.24347 " pathEditMode="relative" rAng="0" ptsTypes="AA">
                                      <p:cBhvr>
                                        <p:cTn id="43" dur="1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64" y="-11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64162E-6 L 0.32222 -0.24347 " pathEditMode="relative" rAng="0" ptsTypes="AA">
                                      <p:cBhvr>
                                        <p:cTn id="47" dur="1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11" y="-12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92696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Найди значения выражений.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107504" y="44624"/>
            <a:ext cx="74045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98. Сложение и вычитание в пределах 20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pic>
        <p:nvPicPr>
          <p:cNvPr id="32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6533" y="5303207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5960" y="5303207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4479" y="5303207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" name="Picture 1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298" y="5303207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1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83" y="5303207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1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618" y="5303207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" name="Picture 2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1732" y="5303207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2" name="Picture 2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7410" y="5303207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Picture 2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574" y="5303207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" name="Picture 23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303207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4479" y="5301208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3" name="Picture 1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618" y="5301208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4" name="Picture 2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1732" y="5301208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5" name="Picture 2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7410" y="5301208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" name="Picture 23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301208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5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642" y="5841464"/>
            <a:ext cx="798513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6" name="Picture 4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4456" y="5863825"/>
            <a:ext cx="82232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7" name="Picture 5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7081" y="5863825"/>
            <a:ext cx="82232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" name="Picture 8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0123" y="5863825"/>
            <a:ext cx="82232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9" name="Picture 9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460" y="5835706"/>
            <a:ext cx="82232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0" name="Picture 3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939" y="5834484"/>
            <a:ext cx="82232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" name="Picture 4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2997" y="5873565"/>
            <a:ext cx="82232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2" name="Picture 5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3187" y="5873565"/>
            <a:ext cx="82232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3" name="Picture 6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5512" y="5873565"/>
            <a:ext cx="82232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4" name="Picture 7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7879" y="5882201"/>
            <a:ext cx="82232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5" name="Picture 8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6139" y="5889064"/>
            <a:ext cx="82232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9" name="Прямоугольник 58"/>
          <p:cNvSpPr/>
          <p:nvPr/>
        </p:nvSpPr>
        <p:spPr>
          <a:xfrm>
            <a:off x="107504" y="4509120"/>
            <a:ext cx="865436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Для этого презентацию надо перевести в режим редактирования.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281018" y="1268760"/>
            <a:ext cx="8263588" cy="3528392"/>
            <a:chOff x="281018" y="1268760"/>
            <a:chExt cx="8263588" cy="3528392"/>
          </a:xfrm>
        </p:grpSpPr>
        <p:pic>
          <p:nvPicPr>
            <p:cNvPr id="47" name="Picture 1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15956" y="2909470"/>
              <a:ext cx="628650" cy="749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9" name="Picture 1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31782" y="4047852"/>
              <a:ext cx="628650" cy="749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2" name="Picture 1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12360" y="1743596"/>
              <a:ext cx="628650" cy="749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3" name="Прямоугольник 62"/>
            <p:cNvSpPr/>
            <p:nvPr/>
          </p:nvSpPr>
          <p:spPr>
            <a:xfrm>
              <a:off x="346756" y="1818402"/>
              <a:ext cx="2931764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8  +  3  +  6  =</a:t>
              </a:r>
              <a:endParaRPr lang="ru-RU" sz="2800" dirty="0">
                <a:solidFill>
                  <a:srgbClr val="002060"/>
                </a:solidFill>
              </a:endParaRPr>
            </a:p>
          </p:txBody>
        </p:sp>
        <p:pic>
          <p:nvPicPr>
            <p:cNvPr id="62" name="Picture 9"/>
            <p:cNvPicPr>
              <a:picLocks noChangeAspect="1" noChangeArrowheads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9452" y="4047852"/>
              <a:ext cx="822325" cy="749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68120" y="1741169"/>
              <a:ext cx="822325" cy="749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" name="TextBox 2"/>
            <p:cNvSpPr txBox="1"/>
            <p:nvPr/>
          </p:nvSpPr>
          <p:spPr>
            <a:xfrm>
              <a:off x="302709" y="2967015"/>
              <a:ext cx="286821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13  -  7  +  5  =</a:t>
              </a:r>
              <a:endPara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81018" y="4115628"/>
              <a:ext cx="249078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5  +  5  +   5  = </a:t>
              </a:r>
              <a:endPara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445315" y="1818402"/>
              <a:ext cx="250788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7  +  9  –  8  =</a:t>
              </a:r>
              <a:endPara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445315" y="2967015"/>
              <a:ext cx="275507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9  +  5  –  10  =</a:t>
              </a:r>
              <a:endPara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445315" y="4115628"/>
              <a:ext cx="244538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2  +  7  –  6  =</a:t>
              </a:r>
              <a:endPara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64" name="Picture 2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21359" y="2898200"/>
              <a:ext cx="798513" cy="749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9" name="Овал 78"/>
            <p:cNvSpPr/>
            <p:nvPr/>
          </p:nvSpPr>
          <p:spPr>
            <a:xfrm>
              <a:off x="611560" y="2436473"/>
              <a:ext cx="704495" cy="704495"/>
            </a:xfrm>
            <a:prstGeom prst="ellipse">
              <a:avLst/>
            </a:prstGeom>
            <a:noFill/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" name="Овал 79"/>
            <p:cNvSpPr/>
            <p:nvPr/>
          </p:nvSpPr>
          <p:spPr>
            <a:xfrm>
              <a:off x="5667705" y="1268760"/>
              <a:ext cx="704495" cy="704495"/>
            </a:xfrm>
            <a:prstGeom prst="ellipse">
              <a:avLst/>
            </a:prstGeom>
            <a:noFill/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5667705" y="2364465"/>
              <a:ext cx="704495" cy="704495"/>
            </a:xfrm>
            <a:prstGeom prst="ellipse">
              <a:avLst/>
            </a:prstGeom>
            <a:noFill/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5667705" y="3516593"/>
              <a:ext cx="704495" cy="704495"/>
            </a:xfrm>
            <a:prstGeom prst="ellipse">
              <a:avLst/>
            </a:prstGeom>
            <a:noFill/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5" name="Овал 84"/>
            <p:cNvSpPr/>
            <p:nvPr/>
          </p:nvSpPr>
          <p:spPr>
            <a:xfrm>
              <a:off x="611560" y="1268760"/>
              <a:ext cx="704495" cy="704495"/>
            </a:xfrm>
            <a:prstGeom prst="ellipse">
              <a:avLst/>
            </a:prstGeom>
            <a:noFill/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Овал 85"/>
            <p:cNvSpPr/>
            <p:nvPr/>
          </p:nvSpPr>
          <p:spPr>
            <a:xfrm>
              <a:off x="580877" y="3573016"/>
              <a:ext cx="704495" cy="704495"/>
            </a:xfrm>
            <a:prstGeom prst="ellipse">
              <a:avLst/>
            </a:prstGeom>
            <a:noFill/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86424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92696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Найди значения выражений.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107504" y="44624"/>
            <a:ext cx="74045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98. Сложение и вычитание в пределах 20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pic>
        <p:nvPicPr>
          <p:cNvPr id="32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6533" y="5303207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5960" y="5303207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4479" y="5303207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" name="Picture 1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298" y="5303207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1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83" y="5303207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1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618" y="5303207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" name="Picture 2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1732" y="5303207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2" name="Picture 2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7410" y="5303207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Picture 2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574" y="5303207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" name="Picture 23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303207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6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3550" y="3602236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5956" y="2909470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4479" y="5301208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" name="Picture 1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1782" y="4047852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2" name="Picture 1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743596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3" name="Picture 1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618" y="5301208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4" name="Picture 2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1732" y="5301208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5" name="Picture 2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7410" y="5301208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6" name="Picture 2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605" y="2436828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" name="Picture 23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301208"/>
            <a:ext cx="628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3" name="Прямоугольник 62"/>
          <p:cNvSpPr/>
          <p:nvPr/>
        </p:nvSpPr>
        <p:spPr>
          <a:xfrm>
            <a:off x="346756" y="1818402"/>
            <a:ext cx="29317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  +  3  +  6  =</a:t>
            </a:r>
            <a:endParaRPr lang="ru-RU" sz="2800" dirty="0">
              <a:solidFill>
                <a:srgbClr val="002060"/>
              </a:solidFill>
            </a:endParaRPr>
          </a:p>
        </p:txBody>
      </p:sp>
      <p:pic>
        <p:nvPicPr>
          <p:cNvPr id="58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11548"/>
            <a:ext cx="798513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0" name="Picture 5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315" y="3627938"/>
            <a:ext cx="82232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" name="Picture 8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205" y="2436828"/>
            <a:ext cx="82232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2" name="Picture 9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452" y="4047852"/>
            <a:ext cx="82232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9875" y="1330712"/>
            <a:ext cx="82232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8120" y="1741169"/>
            <a:ext cx="82232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02709" y="2967015"/>
            <a:ext cx="28682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13  -  7  +  5  =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1018" y="4115628"/>
            <a:ext cx="24907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 +  5  +   5  = 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445315" y="1818402"/>
            <a:ext cx="25078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  +  9  –  8  =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45315" y="2967015"/>
            <a:ext cx="27550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  +  5  –  10  =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45315" y="4115628"/>
            <a:ext cx="24453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 +  7  –  6  =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4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1359" y="2898200"/>
            <a:ext cx="798513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5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642" y="5841464"/>
            <a:ext cx="798513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6" name="Picture 4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4456" y="5863825"/>
            <a:ext cx="82232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7" name="Picture 5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7081" y="5863825"/>
            <a:ext cx="82232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" name="Picture 8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0123" y="5863825"/>
            <a:ext cx="82232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9" name="Picture 9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460" y="5835706"/>
            <a:ext cx="82232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0" name="Picture 3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939" y="5834484"/>
            <a:ext cx="82232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" name="Picture 4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2997" y="5873565"/>
            <a:ext cx="82232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2" name="Picture 5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3187" y="5873565"/>
            <a:ext cx="82232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3" name="Picture 6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5512" y="5873565"/>
            <a:ext cx="82232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4" name="Picture 7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7879" y="5882201"/>
            <a:ext cx="82232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5" name="Picture 8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6139" y="5889064"/>
            <a:ext cx="82232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6" name="TextBox 75"/>
          <p:cNvSpPr txBox="1"/>
          <p:nvPr/>
        </p:nvSpPr>
        <p:spPr>
          <a:xfrm>
            <a:off x="6996579" y="908720"/>
            <a:ext cx="1920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Овал 58"/>
          <p:cNvSpPr/>
          <p:nvPr/>
        </p:nvSpPr>
        <p:spPr>
          <a:xfrm>
            <a:off x="611560" y="1268760"/>
            <a:ext cx="704495" cy="704495"/>
          </a:xfrm>
          <a:prstGeom prst="ellipse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Овал 76"/>
          <p:cNvSpPr/>
          <p:nvPr/>
        </p:nvSpPr>
        <p:spPr>
          <a:xfrm>
            <a:off x="611560" y="2436473"/>
            <a:ext cx="704495" cy="704495"/>
          </a:xfrm>
          <a:prstGeom prst="ellipse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Овал 77"/>
          <p:cNvSpPr/>
          <p:nvPr/>
        </p:nvSpPr>
        <p:spPr>
          <a:xfrm>
            <a:off x="580877" y="3573016"/>
            <a:ext cx="704495" cy="704495"/>
          </a:xfrm>
          <a:prstGeom prst="ellipse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Овал 81"/>
          <p:cNvSpPr/>
          <p:nvPr/>
        </p:nvSpPr>
        <p:spPr>
          <a:xfrm>
            <a:off x="5667705" y="1268760"/>
            <a:ext cx="704495" cy="704495"/>
          </a:xfrm>
          <a:prstGeom prst="ellipse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Овал 82"/>
          <p:cNvSpPr/>
          <p:nvPr/>
        </p:nvSpPr>
        <p:spPr>
          <a:xfrm>
            <a:off x="5667705" y="2364465"/>
            <a:ext cx="704495" cy="704495"/>
          </a:xfrm>
          <a:prstGeom prst="ellipse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Овал 83"/>
          <p:cNvSpPr/>
          <p:nvPr/>
        </p:nvSpPr>
        <p:spPr>
          <a:xfrm>
            <a:off x="5667705" y="3516593"/>
            <a:ext cx="704495" cy="704495"/>
          </a:xfrm>
          <a:prstGeom prst="ellipse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0534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Прямоугольник 112"/>
          <p:cNvSpPr/>
          <p:nvPr/>
        </p:nvSpPr>
        <p:spPr>
          <a:xfrm>
            <a:off x="3821190" y="5253007"/>
            <a:ext cx="519137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</a:p>
          <a:p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можно выполнять интерактивно.  Во время демонстрации навести курсор на 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нужную фигуру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 появления ладошки.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Кликнуть! 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9512" y="476672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Прочитай условие задачи.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107504" y="44624"/>
            <a:ext cx="74045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98. Сложение и вычитание в пределах 20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82" name="TextBox 81"/>
          <p:cNvSpPr txBox="1"/>
          <p:nvPr/>
        </p:nvSpPr>
        <p:spPr>
          <a:xfrm>
            <a:off x="179512" y="836712"/>
            <a:ext cx="88216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Катина бабушка сделала 7 л сока из красной смородины 5 л сока из чёрной. Четыре литра сока чёрной смородины выпили.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78128" y="2060848"/>
            <a:ext cx="5608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Что ты узнаешь, выполнив действия: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12360" y="2996952"/>
            <a:ext cx="1144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7 + 5</a:t>
            </a:r>
            <a:endParaRPr lang="ru-RU" sz="2400" i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12360" y="4221088"/>
            <a:ext cx="1144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7 – 5 </a:t>
            </a:r>
            <a:endParaRPr lang="ru-RU" sz="2400" i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7812360" y="5229200"/>
            <a:ext cx="11521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5 –  4 </a:t>
            </a:r>
            <a:endParaRPr lang="ru-RU" sz="2400" i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0836" y="4086364"/>
            <a:ext cx="68774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Сколько всего литров сока сделала бабушка?</a:t>
            </a:r>
            <a:endParaRPr lang="ru-RU" i="1" dirty="0">
              <a:solidFill>
                <a:srgbClr val="7030A0"/>
              </a:solidFill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127272" y="5013176"/>
            <a:ext cx="69650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Сколько литров сока из чёрной смородины осталось?</a:t>
            </a:r>
            <a:endParaRPr lang="ru-RU" i="1" dirty="0">
              <a:solidFill>
                <a:srgbClr val="7030A0"/>
              </a:solidFill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179512" y="2708920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На сколько литров сока больше сделала бабушка из  красной смородины, чем из чёрной?</a:t>
            </a:r>
            <a:endParaRPr lang="ru-RU" i="1" dirty="0">
              <a:solidFill>
                <a:srgbClr val="7030A0"/>
              </a:solidFill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9024933"/>
              </p:ext>
            </p:extLst>
          </p:nvPr>
        </p:nvGraphicFramePr>
        <p:xfrm>
          <a:off x="1923041" y="3573016"/>
          <a:ext cx="198555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555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4" name="Таблица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4967463"/>
              </p:ext>
            </p:extLst>
          </p:nvPr>
        </p:nvGraphicFramePr>
        <p:xfrm>
          <a:off x="1907704" y="4581128"/>
          <a:ext cx="198555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555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6" name="Таблица 10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9831204"/>
              </p:ext>
            </p:extLst>
          </p:nvPr>
        </p:nvGraphicFramePr>
        <p:xfrm>
          <a:off x="1907704" y="5772165"/>
          <a:ext cx="198555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555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5" name="Прямая соединительная линия 14"/>
          <p:cNvCxnSpPr/>
          <p:nvPr/>
        </p:nvCxnSpPr>
        <p:spPr>
          <a:xfrm>
            <a:off x="7308304" y="2522513"/>
            <a:ext cx="0" cy="3786807"/>
          </a:xfrm>
          <a:prstGeom prst="line">
            <a:avLst/>
          </a:prstGeom>
          <a:ln>
            <a:solidFill>
              <a:srgbClr val="4CCC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179512" y="2522513"/>
            <a:ext cx="7129872" cy="38588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976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07407E-6 L -0.60712 -0.1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400" y="-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13" grpId="0"/>
      <p:bldP spid="6" grpId="0"/>
      <p:bldP spid="7" grpId="0"/>
      <p:bldP spid="85" grpId="0"/>
      <p:bldP spid="92" grpId="0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821190" y="5253007"/>
            <a:ext cx="519137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</a:p>
          <a:p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можно выполнять интерактивно.  Во время демонстрации навести курсор на 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нужную фигуру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 появления ладошки.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Кликнуть!  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656897"/>
              </p:ext>
            </p:extLst>
          </p:nvPr>
        </p:nvGraphicFramePr>
        <p:xfrm>
          <a:off x="1923041" y="3573016"/>
          <a:ext cx="198555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555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79512" y="476672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Прочитай условие задачи.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107504" y="44624"/>
            <a:ext cx="74045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98. Сложение и вычитание в пределах 20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82" name="TextBox 81"/>
          <p:cNvSpPr txBox="1"/>
          <p:nvPr/>
        </p:nvSpPr>
        <p:spPr>
          <a:xfrm>
            <a:off x="179512" y="836712"/>
            <a:ext cx="88216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Катина бабушка сделала 7 л сока из красной смородины 5 л сока из чёрной. Четыре литра сока чёрной смородины выпили.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78128" y="2060848"/>
            <a:ext cx="5608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Что ты узнаешь, выполнив действия: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12360" y="2996952"/>
            <a:ext cx="1144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7 + 5</a:t>
            </a:r>
            <a:endParaRPr lang="ru-RU" sz="2400" i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74786" y="3527209"/>
            <a:ext cx="1144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7 – 5 </a:t>
            </a:r>
            <a:endParaRPr lang="ru-RU" sz="2400" i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7812360" y="5229200"/>
            <a:ext cx="11521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5 –  4 </a:t>
            </a:r>
            <a:endParaRPr lang="ru-RU" sz="2400" i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0836" y="4086364"/>
            <a:ext cx="68774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Сколько всего литров сока сделала бабушка?</a:t>
            </a:r>
            <a:endParaRPr lang="ru-RU" i="1" dirty="0">
              <a:solidFill>
                <a:srgbClr val="7030A0"/>
              </a:solidFill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127272" y="5013176"/>
            <a:ext cx="69650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Сколько литров сока из чёрной смородины осталось?</a:t>
            </a:r>
            <a:endParaRPr lang="ru-RU" i="1" dirty="0">
              <a:solidFill>
                <a:srgbClr val="7030A0"/>
              </a:solidFill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179512" y="2708920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На сколько литров сока больше сделала бабушка из  красной смородины, чем из чёрной?</a:t>
            </a:r>
            <a:endParaRPr lang="ru-RU" i="1" dirty="0">
              <a:solidFill>
                <a:srgbClr val="7030A0"/>
              </a:solidFill>
            </a:endParaRPr>
          </a:p>
        </p:txBody>
      </p:sp>
      <p:graphicFrame>
        <p:nvGraphicFramePr>
          <p:cNvPr id="94" name="Таблица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812565"/>
              </p:ext>
            </p:extLst>
          </p:nvPr>
        </p:nvGraphicFramePr>
        <p:xfrm>
          <a:off x="1907704" y="4581128"/>
          <a:ext cx="198555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555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6" name="Таблица 10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20238"/>
              </p:ext>
            </p:extLst>
          </p:nvPr>
        </p:nvGraphicFramePr>
        <p:xfrm>
          <a:off x="1907704" y="5772165"/>
          <a:ext cx="198555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555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5" name="Прямая соединительная линия 14"/>
          <p:cNvCxnSpPr/>
          <p:nvPr/>
        </p:nvCxnSpPr>
        <p:spPr>
          <a:xfrm>
            <a:off x="7308304" y="2522513"/>
            <a:ext cx="0" cy="3786807"/>
          </a:xfrm>
          <a:prstGeom prst="line">
            <a:avLst/>
          </a:prstGeom>
          <a:ln>
            <a:solidFill>
              <a:srgbClr val="4CCC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6110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0.00208 L -0.62153 0.22662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076" y="114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/>
      <p:bldP spid="85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3821190" y="5253007"/>
            <a:ext cx="519137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</a:p>
          <a:p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можно выполнять интерактивно.  Во время демонстрации навести курсор на 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нужную фигуру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 появления ладошки.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Кликнуть!  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5262664"/>
              </p:ext>
            </p:extLst>
          </p:nvPr>
        </p:nvGraphicFramePr>
        <p:xfrm>
          <a:off x="1923041" y="3573016"/>
          <a:ext cx="198555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555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79512" y="476672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Прочитай условие задачи.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107504" y="44624"/>
            <a:ext cx="74045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98. Сложение и вычитание в пределах 20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82" name="TextBox 81"/>
          <p:cNvSpPr txBox="1"/>
          <p:nvPr/>
        </p:nvSpPr>
        <p:spPr>
          <a:xfrm>
            <a:off x="179512" y="836712"/>
            <a:ext cx="88216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Катина бабушка сделала 7 л сока из красной смородины 5 л сока из чёрной. Четыре литра сока чёрной смородины выпили.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84907" y="2060848"/>
            <a:ext cx="5608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Что ты узнаешь, выполнив действия: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74786" y="3527209"/>
            <a:ext cx="1144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7 – 5 </a:t>
            </a:r>
            <a:endParaRPr lang="ru-RU" sz="2400" i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7812360" y="5229200"/>
            <a:ext cx="11521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5 –  4 </a:t>
            </a:r>
            <a:endParaRPr lang="ru-RU" sz="2400" i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0836" y="4086364"/>
            <a:ext cx="68774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Сколько всего литров сока сделала бабушка?</a:t>
            </a:r>
            <a:endParaRPr lang="ru-RU" i="1" dirty="0">
              <a:solidFill>
                <a:srgbClr val="7030A0"/>
              </a:solidFill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127272" y="5013176"/>
            <a:ext cx="69650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Сколько литров сока из чёрной смородины осталось?</a:t>
            </a:r>
            <a:endParaRPr lang="ru-RU" i="1" dirty="0">
              <a:solidFill>
                <a:srgbClr val="7030A0"/>
              </a:solidFill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179512" y="2708920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На сколько литров сока больше сделала бабушка из  красной смородины, чем из чёрной?</a:t>
            </a:r>
            <a:endParaRPr lang="ru-RU" i="1" dirty="0">
              <a:solidFill>
                <a:srgbClr val="7030A0"/>
              </a:solidFill>
            </a:endParaRPr>
          </a:p>
        </p:txBody>
      </p:sp>
      <p:graphicFrame>
        <p:nvGraphicFramePr>
          <p:cNvPr id="94" name="Таблица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385445"/>
              </p:ext>
            </p:extLst>
          </p:nvPr>
        </p:nvGraphicFramePr>
        <p:xfrm>
          <a:off x="1907704" y="4581128"/>
          <a:ext cx="198555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555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6" name="Таблица 10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890970"/>
              </p:ext>
            </p:extLst>
          </p:nvPr>
        </p:nvGraphicFramePr>
        <p:xfrm>
          <a:off x="1907704" y="5772165"/>
          <a:ext cx="198555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555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5" name="Прямая соединительная линия 14"/>
          <p:cNvCxnSpPr/>
          <p:nvPr/>
        </p:nvCxnSpPr>
        <p:spPr>
          <a:xfrm>
            <a:off x="7308304" y="2522513"/>
            <a:ext cx="0" cy="3786807"/>
          </a:xfrm>
          <a:prstGeom prst="line">
            <a:avLst/>
          </a:prstGeom>
          <a:ln>
            <a:solidFill>
              <a:srgbClr val="4CCC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51704" y="4563527"/>
            <a:ext cx="1144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7 + 5</a:t>
            </a:r>
            <a:endParaRPr lang="ru-RU" sz="2400" i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950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4.50867E-6 L -0.61423 0.07145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712" y="35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</p:childTnLst>
        </p:cTn>
      </p:par>
    </p:tnLst>
    <p:bldLst>
      <p:bldP spid="85" grpId="0"/>
      <p:bldP spid="8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476672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Прочитай условие задачи.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107504" y="44624"/>
            <a:ext cx="74045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98. Сложение и вычитание в пределах 20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82" name="TextBox 81"/>
          <p:cNvSpPr txBox="1"/>
          <p:nvPr/>
        </p:nvSpPr>
        <p:spPr>
          <a:xfrm>
            <a:off x="179512" y="836712"/>
            <a:ext cx="88216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Катина бабушка сделала 7 л сока из красной смородины 5 л сока из чёрной. Четыре литра сока чёрной смородины выпили.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31377" y="2060848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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Задайте вопрос к задаче так,  чтобы она решалась в два действия.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346408" y="1575376"/>
            <a:ext cx="47299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Сколько литров </a:t>
            </a:r>
            <a:r>
              <a:rPr lang="ru-RU" sz="24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сока осталось?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943508" y="5722437"/>
            <a:ext cx="4068652" cy="639973"/>
          </a:xfrm>
          <a:prstGeom prst="roundRect">
            <a:avLst/>
          </a:prstGeom>
          <a:gradFill flip="none" rotWithShape="1">
            <a:gsLst>
              <a:gs pos="0">
                <a:srgbClr val="33CC33">
                  <a:shade val="30000"/>
                  <a:satMod val="115000"/>
                </a:srgbClr>
              </a:gs>
              <a:gs pos="50000">
                <a:srgbClr val="33CC33">
                  <a:shade val="67500"/>
                  <a:satMod val="115000"/>
                </a:srgbClr>
              </a:gs>
              <a:gs pos="100000">
                <a:srgbClr val="33CC33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rgbClr val="278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1904" y="4660350"/>
            <a:ext cx="881144" cy="1482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Овал 8"/>
          <p:cNvSpPr/>
          <p:nvPr/>
        </p:nvSpPr>
        <p:spPr>
          <a:xfrm>
            <a:off x="1989578" y="5698796"/>
            <a:ext cx="2006358" cy="461665"/>
          </a:xfrm>
          <a:prstGeom prst="ellipse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7030A0"/>
            </a:solidFill>
            <a:prstDash val="solid"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TextBox 110"/>
          <p:cNvSpPr txBox="1"/>
          <p:nvPr/>
        </p:nvSpPr>
        <p:spPr>
          <a:xfrm>
            <a:off x="286411" y="3861048"/>
            <a:ext cx="2738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2) 12  –  4 = 8 (л) </a:t>
            </a:r>
            <a:endParaRPr lang="ru-RU" sz="2400" i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15473" y="3297459"/>
            <a:ext cx="24117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1) 7 </a:t>
            </a:r>
            <a:r>
              <a:rPr lang="ru-RU" sz="2400" i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ru-RU" sz="24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5 = 12 (л)</a:t>
            </a:r>
            <a:endParaRPr lang="ru-RU" dirty="0"/>
          </a:p>
        </p:txBody>
      </p:sp>
      <p:sp>
        <p:nvSpPr>
          <p:cNvPr id="112" name="TextBox 111"/>
          <p:cNvSpPr txBox="1"/>
          <p:nvPr/>
        </p:nvSpPr>
        <p:spPr>
          <a:xfrm>
            <a:off x="6153591" y="3848573"/>
            <a:ext cx="2738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2) 7  + 1  =  8 (л) </a:t>
            </a:r>
            <a:endParaRPr lang="ru-RU" sz="2400" i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6182652" y="3284984"/>
            <a:ext cx="28185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1) 5 -  4  =  1 (л)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15473" y="4509414"/>
            <a:ext cx="34943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Ответ: </a:t>
            </a:r>
            <a:r>
              <a:rPr lang="ru-RU" sz="24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8 литров. </a:t>
            </a:r>
            <a:endParaRPr lang="ru-RU" i="1" dirty="0">
              <a:solidFill>
                <a:srgbClr val="7030A0"/>
              </a:solidFill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5868144" y="4509120"/>
            <a:ext cx="31330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Ответ: 8 литров. </a:t>
            </a:r>
            <a:endParaRPr lang="ru-RU" i="1" dirty="0">
              <a:solidFill>
                <a:srgbClr val="7030A0"/>
              </a:solidFill>
            </a:endParaRPr>
          </a:p>
        </p:txBody>
      </p:sp>
      <p:grpSp>
        <p:nvGrpSpPr>
          <p:cNvPr id="116" name="Группа 115"/>
          <p:cNvGrpSpPr/>
          <p:nvPr/>
        </p:nvGrpSpPr>
        <p:grpSpPr>
          <a:xfrm rot="10306057">
            <a:off x="2543246" y="5101748"/>
            <a:ext cx="1498587" cy="1323123"/>
            <a:chOff x="3491880" y="3992035"/>
            <a:chExt cx="1498587" cy="1323123"/>
          </a:xfrm>
        </p:grpSpPr>
        <p:pic>
          <p:nvPicPr>
            <p:cNvPr id="117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1880" y="4351546"/>
              <a:ext cx="1176337" cy="9636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8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377048">
              <a:off x="3779912" y="4220614"/>
              <a:ext cx="1176337" cy="9636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9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3353465">
              <a:off x="3920492" y="4098398"/>
              <a:ext cx="1176337" cy="9636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20" name="Группа 119"/>
          <p:cNvGrpSpPr/>
          <p:nvPr/>
        </p:nvGrpSpPr>
        <p:grpSpPr>
          <a:xfrm>
            <a:off x="1763197" y="5205194"/>
            <a:ext cx="1493043" cy="1027222"/>
            <a:chOff x="1222574" y="4356455"/>
            <a:chExt cx="1493043" cy="1027222"/>
          </a:xfrm>
        </p:grpSpPr>
        <p:pic>
          <p:nvPicPr>
            <p:cNvPr id="121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1680" y="4445465"/>
              <a:ext cx="1023937" cy="938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22" name="Picture 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03648" y="4417100"/>
              <a:ext cx="1023937" cy="938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23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7157731">
              <a:off x="1179711" y="4399318"/>
              <a:ext cx="1023937" cy="938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7" name="Прямоугольник 16"/>
          <p:cNvSpPr/>
          <p:nvPr/>
        </p:nvSpPr>
        <p:spPr>
          <a:xfrm>
            <a:off x="6521174" y="2895326"/>
            <a:ext cx="20112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2 способ</a:t>
            </a:r>
            <a:endParaRPr lang="ru-RU" dirty="0"/>
          </a:p>
        </p:txBody>
      </p:sp>
      <p:sp>
        <p:nvSpPr>
          <p:cNvPr id="125" name="Прямоугольник 124"/>
          <p:cNvSpPr/>
          <p:nvPr/>
        </p:nvSpPr>
        <p:spPr>
          <a:xfrm>
            <a:off x="760534" y="2895327"/>
            <a:ext cx="20112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 способ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2327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0" grpId="0" animBg="1"/>
      <p:bldP spid="9" grpId="0" animBg="1"/>
      <p:bldP spid="111" grpId="0"/>
      <p:bldP spid="14" grpId="0"/>
      <p:bldP spid="112" grpId="0"/>
      <p:bldP spid="113" grpId="0"/>
      <p:bldP spid="16" grpId="0"/>
      <p:bldP spid="115" grpId="0"/>
      <p:bldP spid="17" grpId="0"/>
      <p:bldP spid="125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17984</TotalTime>
  <Words>968</Words>
  <Application>Microsoft Office PowerPoint</Application>
  <PresentationFormat>Экран (4:3)</PresentationFormat>
  <Paragraphs>134</Paragraphs>
  <Slides>15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Официальная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Анна</dc:creator>
  <cp:lastModifiedBy>Танюша</cp:lastModifiedBy>
  <cp:revision>1658</cp:revision>
  <dcterms:created xsi:type="dcterms:W3CDTF">2010-10-26T14:31:01Z</dcterms:created>
  <dcterms:modified xsi:type="dcterms:W3CDTF">2016-02-02T18:38:39Z</dcterms:modified>
</cp:coreProperties>
</file>