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695" r:id="rId2"/>
    <p:sldId id="732" r:id="rId3"/>
    <p:sldId id="743" r:id="rId4"/>
    <p:sldId id="745" r:id="rId5"/>
    <p:sldId id="744" r:id="rId6"/>
    <p:sldId id="753" r:id="rId7"/>
    <p:sldId id="754" r:id="rId8"/>
    <p:sldId id="756" r:id="rId9"/>
    <p:sldId id="757" r:id="rId10"/>
    <p:sldId id="752" r:id="rId11"/>
    <p:sldId id="764" r:id="rId12"/>
    <p:sldId id="767" r:id="rId13"/>
    <p:sldId id="6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933"/>
    <a:srgbClr val="00B800"/>
    <a:srgbClr val="33CC33"/>
    <a:srgbClr val="4CCC32"/>
    <a:srgbClr val="008000"/>
    <a:srgbClr val="FF6600"/>
    <a:srgbClr val="009E47"/>
    <a:srgbClr val="C7A1E3"/>
    <a:srgbClr val="9A57C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0" autoAdjust="0"/>
  </p:normalViewPr>
  <p:slideViewPr>
    <p:cSldViewPr>
      <p:cViewPr>
        <p:scale>
          <a:sx n="42" d="100"/>
          <a:sy n="42" d="100"/>
        </p:scale>
        <p:origin x="-9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2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microsoft.com/office/2007/relationships/hdphoto" Target="../media/hdphoto1.wdp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2.png"/><Relationship Id="rId16" Type="http://schemas.microsoft.com/office/2007/relationships/hdphoto" Target="../media/hdphoto2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2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2" Type="http://schemas.openxmlformats.org/officeDocument/2006/relationships/image" Target="../media/image12.png"/><Relationship Id="rId16" Type="http://schemas.openxmlformats.org/officeDocument/2006/relationships/image" Target="../media/image16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9.png"/><Relationship Id="rId24" Type="http://schemas.openxmlformats.org/officeDocument/2006/relationships/image" Target="../media/image20.png"/><Relationship Id="rId5" Type="http://schemas.openxmlformats.org/officeDocument/2006/relationships/image" Target="../media/image35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27.png"/><Relationship Id="rId10" Type="http://schemas.openxmlformats.org/officeDocument/2006/relationships/image" Target="../media/image28.png"/><Relationship Id="rId19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Relationship Id="rId14" Type="http://schemas.openxmlformats.org/officeDocument/2006/relationships/image" Target="../media/image14.png"/><Relationship Id="rId22" Type="http://schemas.openxmlformats.org/officeDocument/2006/relationships/image" Target="../media/image26.png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40352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97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85723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«Сложение и вычитание в пределах 20»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20421"/>
            <a:ext cx="4572813" cy="24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82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и Катя решали задачу.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502" y="853261"/>
            <a:ext cx="9165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вазе было 7 апельсинов и 6 мандаринов. Сколько фруктов съели, если в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вазе осталось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мандаринов?  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95536" y="2535287"/>
            <a:ext cx="8064896" cy="296416"/>
            <a:chOff x="395536" y="3284984"/>
            <a:chExt cx="8064896" cy="29641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536" y="3429000"/>
              <a:ext cx="806489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95536" y="3284984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5220072" y="3293368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8460432" y="3284984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6" y="2114599"/>
            <a:ext cx="8000645" cy="2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701574" y="1652934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 +  6  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3121" y="221341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съели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36794" y="2226022"/>
            <a:ext cx="159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осталось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32644" y="2797116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496101" y="2823319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169" y="3212976"/>
            <a:ext cx="259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решал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эту задачу так:</a:t>
            </a:r>
            <a:endParaRPr lang="ru-RU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4815009" y="3212976"/>
            <a:ext cx="4077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Катя решила эту задачу так:</a:t>
            </a:r>
            <a:endParaRPr lang="ru-RU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553045" y="4119463"/>
            <a:ext cx="3084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 +  6  = 13 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67544" y="4581128"/>
            <a:ext cx="28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  –  5  =  8 (фр.)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9575" y="4574709"/>
            <a:ext cx="54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34489" y="4119462"/>
            <a:ext cx="54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5206176" y="4601135"/>
            <a:ext cx="275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 +  1  = 8 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75455" y="4113044"/>
            <a:ext cx="275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 –  5  =  1 (фр.)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848610" y="4106625"/>
            <a:ext cx="54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802442" y="4601134"/>
            <a:ext cx="48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5013176"/>
            <a:ext cx="315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8 фруктов.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860032" y="5020682"/>
            <a:ext cx="315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8 фруктов.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02" y="5295800"/>
            <a:ext cx="856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Почему ответы Пети и Кати получились одинаковыми?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950" y="5937086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Расскажите, как искал решение каждый из ребят.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54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39" y="3899123"/>
            <a:ext cx="3017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82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и Катя решали задачу.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502" y="853261"/>
            <a:ext cx="9165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вазе было 7 апельсинов и 6 мандаринов. Сколько фруктов съели, если в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вазе осталось 5 мандаринов?  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95536" y="2535287"/>
            <a:ext cx="8064896" cy="296416"/>
            <a:chOff x="395536" y="3284984"/>
            <a:chExt cx="8064896" cy="29641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536" y="3429000"/>
              <a:ext cx="806489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95536" y="3284984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5220072" y="3293368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8460432" y="3284984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6" y="2114599"/>
            <a:ext cx="8000645" cy="2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701574" y="1652934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 +  6  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3121" y="221341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съели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36794" y="2226022"/>
            <a:ext cx="159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осталось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32644" y="2797116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496101" y="2823319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169" y="3212976"/>
            <a:ext cx="259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решал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эту задачу так:</a:t>
            </a:r>
            <a:endParaRPr lang="ru-RU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5232349" y="4119463"/>
            <a:ext cx="2724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 +  6  = 13 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146848" y="4581128"/>
            <a:ext cx="28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  –  5  =  8 (фр.)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9575" y="4574709"/>
            <a:ext cx="54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34489" y="4119462"/>
            <a:ext cx="54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5013176"/>
            <a:ext cx="315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8 фруктов.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53" y="4275422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25" y="4419492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89" y="4308915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67" y="4480532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01" y="4630918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11" y="4599808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5886">
            <a:off x="6145152" y="3734580"/>
            <a:ext cx="474631" cy="4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9932">
            <a:off x="5720643" y="3785895"/>
            <a:ext cx="474631" cy="4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7674">
            <a:off x="5034532" y="4121900"/>
            <a:ext cx="474631" cy="4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65">
            <a:off x="7000476" y="3808975"/>
            <a:ext cx="474631" cy="4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402">
            <a:off x="6540985" y="3734579"/>
            <a:ext cx="474631" cy="4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65">
            <a:off x="5311409" y="3878887"/>
            <a:ext cx="474631" cy="4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65">
            <a:off x="7261523" y="3977593"/>
            <a:ext cx="474631" cy="4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3707904" y="1671191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 +  6  (фр.)</a:t>
            </a:r>
            <a:endParaRPr lang="ru-RU" i="1" dirty="0">
              <a:solidFill>
                <a:srgbClr val="FF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44208" y="2204864"/>
            <a:ext cx="1591590" cy="1058962"/>
            <a:chOff x="6589194" y="2378422"/>
            <a:chExt cx="1591590" cy="1058962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589194" y="2378422"/>
              <a:ext cx="15915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осталось</a:t>
              </a:r>
              <a:endParaRPr lang="ru-RU" i="1" dirty="0">
                <a:solidFill>
                  <a:srgbClr val="FF0000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648501" y="2975719"/>
              <a:ext cx="12442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  </a:t>
              </a:r>
              <a:r>
                <a:rPr lang="ru-RU" sz="24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(фр.)</a:t>
              </a:r>
              <a:endParaRPr lang="ru-RU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236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7795 0.306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7.40741E-7 L -0.50521 0.0023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49218 -0.0020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41" grpId="1"/>
      <p:bldP spid="141" grpId="2"/>
      <p:bldP spid="143" grpId="0"/>
      <p:bldP spid="143" grpId="1"/>
      <p:bldP spid="22" grpId="0"/>
      <p:bldP spid="60" grpId="0"/>
      <p:bldP spid="60" grpId="1"/>
      <p:bldP spid="6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1171"/>
            <a:ext cx="3017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82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и Катя решали задачу.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502" y="853261"/>
            <a:ext cx="9165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вазе было 7 апельсинов и 6 мандаринов. Сколько фруктов съели, если в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вазе осталось 5 мандаринов?  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95536" y="2535287"/>
            <a:ext cx="8064896" cy="296416"/>
            <a:chOff x="395536" y="3284984"/>
            <a:chExt cx="8064896" cy="29641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536" y="3429000"/>
              <a:ext cx="806489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95536" y="3284984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5220072" y="3293368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8460432" y="3284984"/>
              <a:ext cx="0" cy="2880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6" y="2114599"/>
            <a:ext cx="8000645" cy="2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701574" y="1652934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 +  6  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3121" y="221341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съели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36794" y="2226022"/>
            <a:ext cx="159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осталось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32644" y="2797116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496101" y="2823319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(фр.)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42" y="4685121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78" y="4718614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56" y="4890231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90" y="5040617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00" y="5009507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26545" y="4137870"/>
            <a:ext cx="2494598" cy="861951"/>
            <a:chOff x="626545" y="3728171"/>
            <a:chExt cx="2494598" cy="861951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85886">
              <a:off x="1530141" y="3734580"/>
              <a:ext cx="474631" cy="46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89932">
              <a:off x="1233251" y="3989417"/>
              <a:ext cx="474631" cy="46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87674">
              <a:off x="620136" y="4121900"/>
              <a:ext cx="474631" cy="46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65">
              <a:off x="2279508" y="3808975"/>
              <a:ext cx="474631" cy="46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4402">
              <a:off x="1925974" y="3950154"/>
              <a:ext cx="474631" cy="46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65">
              <a:off x="845245" y="3801148"/>
              <a:ext cx="474631" cy="46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65">
              <a:off x="2646512" y="3977593"/>
              <a:ext cx="474631" cy="46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4815009" y="3212976"/>
            <a:ext cx="4077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Катя решила эту задачу так: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206176" y="4601135"/>
            <a:ext cx="275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 +  1  = 8 (фр.)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0329" y="4809784"/>
            <a:ext cx="275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 –  5  =  1 (фр.)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48610" y="4106625"/>
            <a:ext cx="54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02442" y="4601134"/>
            <a:ext cx="48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860032" y="5013176"/>
            <a:ext cx="315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8 фруктов.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80720" y="2823319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 (мандаринов)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14" y="4829191"/>
            <a:ext cx="446690" cy="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647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9618 -0.0983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3403 -0.365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06719 -0.145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9" grpId="0"/>
      <p:bldP spid="139" grpId="1"/>
      <p:bldP spid="47" grpId="0"/>
      <p:bldP spid="55" grpId="0"/>
      <p:bldP spid="55" grpId="1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записать числа по порядку: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311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от  5 до 13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536" y="2606052"/>
            <a:ext cx="234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от  7 до 20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36" y="3943344"/>
            <a:ext cx="234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от  19 до 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536" y="5280636"/>
            <a:ext cx="234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г) от  11 до 20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5536" y="193740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rgbClr val="278933"/>
                </a:solidFill>
                <a:latin typeface="Arial" pitchFamily="34" charset="0"/>
                <a:cs typeface="Arial" pitchFamily="34" charset="0"/>
              </a:rPr>
              <a:t>6   7   8   9   10   11   12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536" y="3274698"/>
            <a:ext cx="86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278933"/>
                </a:solidFill>
                <a:latin typeface="Arial" pitchFamily="34" charset="0"/>
                <a:cs typeface="Arial" pitchFamily="34" charset="0"/>
              </a:rPr>
              <a:t>8  9  10  11  12  13  14  15  16  17  18  19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0577" y="4611990"/>
            <a:ext cx="81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19  </a:t>
            </a:r>
            <a:r>
              <a:rPr lang="ru-RU" sz="2800" dirty="0" smtClean="0">
                <a:solidFill>
                  <a:srgbClr val="278933"/>
                </a:solidFill>
                <a:latin typeface="Arial" pitchFamily="34" charset="0"/>
                <a:cs typeface="Arial" pitchFamily="34" charset="0"/>
              </a:rPr>
              <a:t>18  17  16  15  14  13  12  11  10  9  8  7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536" y="59492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278933"/>
                </a:solidFill>
                <a:latin typeface="Arial" pitchFamily="34" charset="0"/>
                <a:cs typeface="Arial" pitchFamily="34" charset="0"/>
              </a:rPr>
              <a:t>12  13  14  15  16  17  18  19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67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7063" y="1307669"/>
            <a:ext cx="8208245" cy="288032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476672"/>
            <a:ext cx="882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Кати. Значения каких выражений больше 11?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5" y="690429"/>
            <a:ext cx="414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44" y="1116673"/>
            <a:ext cx="2474913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26" y="5726966"/>
            <a:ext cx="885341" cy="65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81" y="5600621"/>
            <a:ext cx="967906" cy="91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1149">
            <a:off x="7110578" y="5132813"/>
            <a:ext cx="879361" cy="8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702" y="5805263"/>
            <a:ext cx="684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Посади бабочки на «лишние» выражения.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6261">
            <a:off x="7997325" y="4725387"/>
            <a:ext cx="967906" cy="91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4687">
            <a:off x="6644192" y="4952143"/>
            <a:ext cx="879361" cy="8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72124" y="4604935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7063" y="1307669"/>
            <a:ext cx="8208245" cy="288032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476672"/>
            <a:ext cx="882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Кати. Значения каких выражений больше 11?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5" y="690429"/>
            <a:ext cx="414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44" y="1116673"/>
            <a:ext cx="2474913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7402" y="1076836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+ 3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95536" y="4271794"/>
            <a:ext cx="742933" cy="677689"/>
            <a:chOff x="4371666" y="2924944"/>
            <a:chExt cx="742933" cy="677689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15616" y="3861048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77402" y="1916832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395536" y="5415607"/>
            <a:ext cx="742933" cy="677689"/>
            <a:chOff x="4371666" y="2924944"/>
            <a:chExt cx="742933" cy="677689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115616" y="500486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65434" y="2276872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+ 4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62297" y="4293096"/>
            <a:ext cx="742933" cy="677689"/>
            <a:chOff x="4371666" y="2924944"/>
            <a:chExt cx="742933" cy="677689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3851094" y="38345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75816" y="2636912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+ 7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3352639" y="5445224"/>
            <a:ext cx="742933" cy="677689"/>
            <a:chOff x="4371666" y="2924944"/>
            <a:chExt cx="742933" cy="677689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3972283" y="498851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47898" y="2535287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+ 5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989307" y="4293096"/>
            <a:ext cx="742933" cy="677689"/>
            <a:chOff x="4371666" y="2924944"/>
            <a:chExt cx="742933" cy="677689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6636579" y="38345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34966" y="3098577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044967" y="5445224"/>
            <a:ext cx="742933" cy="677689"/>
            <a:chOff x="4371666" y="2924944"/>
            <a:chExt cx="742933" cy="677689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6664611" y="498851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5536" y="2766202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+ 2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7989183" y="4293096"/>
            <a:ext cx="742933" cy="677689"/>
            <a:chOff x="4371666" y="2924944"/>
            <a:chExt cx="742933" cy="677689"/>
          </a:xfrm>
        </p:grpSpPr>
        <p:cxnSp>
          <p:nvCxnSpPr>
            <p:cNvPr id="98" name="Прямая соединительная линия 97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8675630" y="3836387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20163" y="3837602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+ 5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033159" y="5445224"/>
            <a:ext cx="742933" cy="677689"/>
            <a:chOff x="4371666" y="2924944"/>
            <a:chExt cx="742933" cy="677689"/>
          </a:xfrm>
        </p:grpSpPr>
        <p:cxnSp>
          <p:nvCxnSpPr>
            <p:cNvPr id="105" name="Прямая соединительная линия 104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8652803" y="50555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623" y="3861048"/>
            <a:ext cx="1440986" cy="107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7595510" y="3861048"/>
            <a:ext cx="1440986" cy="107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6996579" y="1076835"/>
            <a:ext cx="19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699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3524 0.414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8834E-6 L -0.22743 0.45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2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4636 0.2310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217 0.3444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5323 0.191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416 L 0.47153 0.281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7974 0.157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61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67934 0.1784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45" grpId="0"/>
      <p:bldP spid="45" grpId="1"/>
      <p:bldP spid="57" grpId="0"/>
      <p:bldP spid="58" grpId="0"/>
      <p:bldP spid="58" grpId="1"/>
      <p:bldP spid="64" grpId="0"/>
      <p:bldP spid="65" grpId="0"/>
      <p:bldP spid="65" grpId="1"/>
      <p:bldP spid="71" grpId="0"/>
      <p:bldP spid="72" grpId="0"/>
      <p:bldP spid="72" grpId="1"/>
      <p:bldP spid="81" grpId="0"/>
      <p:bldP spid="83" grpId="0"/>
      <p:bldP spid="83" grpId="1"/>
      <p:bldP spid="95" grpId="0"/>
      <p:bldP spid="96" grpId="0"/>
      <p:bldP spid="96" grpId="1"/>
      <p:bldP spid="102" grpId="0"/>
      <p:bldP spid="103" grpId="0"/>
      <p:bldP spid="103" grpId="1"/>
      <p:bldP spid="111" grpId="0"/>
      <p:bldP spid="13" grpId="0" animBg="1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7063" y="1307669"/>
            <a:ext cx="8208245" cy="288032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476672"/>
            <a:ext cx="882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Кати. Значения каких выражений больше 11?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5" y="690429"/>
            <a:ext cx="414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88" y="1116673"/>
            <a:ext cx="2474913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803" y="1177509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+ 3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95536" y="4271794"/>
            <a:ext cx="742933" cy="677689"/>
            <a:chOff x="4371666" y="2924944"/>
            <a:chExt cx="742933" cy="677689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15616" y="386104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6096" y="1484784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7+ 4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395536" y="5415607"/>
            <a:ext cx="742933" cy="677689"/>
            <a:chOff x="4371666" y="2924944"/>
            <a:chExt cx="742933" cy="677689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115616" y="5004861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0133" y="2516996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62297" y="4293096"/>
            <a:ext cx="742933" cy="677689"/>
            <a:chOff x="4371666" y="2924944"/>
            <a:chExt cx="742933" cy="677689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3851094" y="38345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73142" y="2497199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+ 4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3352639" y="5445224"/>
            <a:ext cx="742933" cy="677689"/>
            <a:chOff x="4371666" y="2924944"/>
            <a:chExt cx="742933" cy="677689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3972283" y="498851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33586" y="1724884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+ 5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989307" y="4293096"/>
            <a:ext cx="742933" cy="677689"/>
            <a:chOff x="4371666" y="2924944"/>
            <a:chExt cx="742933" cy="677689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6636579" y="383453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97682" y="1887215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044967" y="5445224"/>
            <a:ext cx="742933" cy="677689"/>
            <a:chOff x="4371666" y="2924944"/>
            <a:chExt cx="742933" cy="677689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6664611" y="498851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22212" y="3481024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+ 3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604448" y="38345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127191" y="3441774"/>
            <a:ext cx="13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+ 5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7956376" y="5487615"/>
            <a:ext cx="742933" cy="677689"/>
            <a:chOff x="4371666" y="2924944"/>
            <a:chExt cx="742933" cy="677689"/>
          </a:xfrm>
        </p:grpSpPr>
        <p:cxnSp>
          <p:nvCxnSpPr>
            <p:cNvPr id="105" name="Прямая соединительная линия 104"/>
            <p:cNvCxnSpPr/>
            <p:nvPr/>
          </p:nvCxnSpPr>
          <p:spPr>
            <a:xfrm flipH="1">
              <a:off x="4535996" y="2924944"/>
              <a:ext cx="18002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4716016" y="2924944"/>
              <a:ext cx="216024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4371666" y="3140968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770249" y="3129245"/>
              <a:ext cx="34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8604448" y="50555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79512" y="4999683"/>
            <a:ext cx="1440986" cy="107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731582" y="3927904"/>
            <a:ext cx="1284768" cy="964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996579" y="1076835"/>
            <a:ext cx="19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622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46805 0.38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94354E-6 L -0.58646 0.5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25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4.44444E-6 L -0.26718 0.193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4.81481E-6 L -0.13959 0.3675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9791 0.309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0782 0.4495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34913 0.0532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6771 0.2310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45" grpId="0"/>
      <p:bldP spid="45" grpId="1"/>
      <p:bldP spid="57" grpId="0"/>
      <p:bldP spid="58" grpId="0"/>
      <p:bldP spid="58" grpId="1"/>
      <p:bldP spid="64" grpId="0"/>
      <p:bldP spid="65" grpId="0"/>
      <p:bldP spid="65" grpId="1"/>
      <p:bldP spid="71" grpId="0"/>
      <p:bldP spid="72" grpId="0"/>
      <p:bldP spid="72" grpId="1"/>
      <p:bldP spid="81" grpId="0"/>
      <p:bldP spid="83" grpId="0"/>
      <p:bldP spid="83" grpId="1"/>
      <p:bldP spid="95" grpId="0"/>
      <p:bldP spid="96" grpId="0"/>
      <p:bldP spid="96" grpId="1"/>
      <p:bldP spid="102" grpId="0"/>
      <p:bldP spid="103" grpId="0"/>
      <p:bldP spid="103" grpId="1"/>
      <p:bldP spid="111" grpId="0"/>
      <p:bldP spid="76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21834"/>
              </p:ext>
            </p:extLst>
          </p:nvPr>
        </p:nvGraphicFramePr>
        <p:xfrm>
          <a:off x="251520" y="3933515"/>
          <a:ext cx="8714041" cy="1324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9477"/>
                <a:gridCol w="799396"/>
                <a:gridCol w="799396"/>
                <a:gridCol w="799396"/>
                <a:gridCol w="799396"/>
                <a:gridCol w="799396"/>
                <a:gridCol w="799396"/>
                <a:gridCol w="799396"/>
                <a:gridCol w="799396"/>
                <a:gridCol w="799396"/>
              </a:tblGrid>
              <a:tr h="66213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62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476672"/>
            <a:ext cx="882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наблюдал за жизнью насекомых.  Помоги ему ответить на вопросы, которые у него появились.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8786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насчитал на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даче 16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бабочек. Это были капустницы и лимонницы. Капустниц было больше. Сколько могло быть капустниц и сколько лимонниц?  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461555" y="3991260"/>
            <a:ext cx="1251448" cy="1282279"/>
            <a:chOff x="461555" y="3991260"/>
            <a:chExt cx="1251448" cy="128227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717" y="3991260"/>
              <a:ext cx="802286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876" y="4753731"/>
              <a:ext cx="648072" cy="519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61555" y="4105659"/>
              <a:ext cx="449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К.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1555" y="4749472"/>
              <a:ext cx="4716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Л.</a:t>
              </a:r>
              <a:endParaRPr lang="ru-RU" dirty="0"/>
            </a:p>
          </p:txBody>
        </p:sp>
      </p:grpSp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7" y="5877272"/>
            <a:ext cx="688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02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59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16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73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30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87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44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01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61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1568">
            <a:off x="1190466" y="2423796"/>
            <a:ext cx="1291892" cy="9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2749">
            <a:off x="4504163" y="2368013"/>
            <a:ext cx="1043567" cy="83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1127075" y="3352349"/>
            <a:ext cx="1907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A57CD"/>
                </a:solidFill>
                <a:latin typeface="Arial" pitchFamily="34" charset="0"/>
                <a:cs typeface="Arial" pitchFamily="34" charset="0"/>
              </a:rPr>
              <a:t>Капустниц</a:t>
            </a:r>
            <a:endParaRPr lang="ru-RU" dirty="0">
              <a:solidFill>
                <a:srgbClr val="9A57CD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146215" y="330611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9A57CD"/>
                </a:solidFill>
                <a:latin typeface="Arial" pitchFamily="34" charset="0"/>
                <a:cs typeface="Arial" pitchFamily="34" charset="0"/>
              </a:rPr>
              <a:t>Лимонниц</a:t>
            </a:r>
            <a:endParaRPr lang="ru-RU" dirty="0">
              <a:solidFill>
                <a:srgbClr val="9A57C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8450" y="2313202"/>
            <a:ext cx="68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79231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" y="5375176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51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5909905" y="2015737"/>
            <a:ext cx="3025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413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15433"/>
              </p:ext>
            </p:extLst>
          </p:nvPr>
        </p:nvGraphicFramePr>
        <p:xfrm>
          <a:off x="251520" y="3933515"/>
          <a:ext cx="8714041" cy="1324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9477"/>
                <a:gridCol w="799396"/>
                <a:gridCol w="799396"/>
                <a:gridCol w="799396"/>
                <a:gridCol w="799396"/>
                <a:gridCol w="799396"/>
                <a:gridCol w="799396"/>
                <a:gridCol w="799396"/>
                <a:gridCol w="799396"/>
                <a:gridCol w="799396"/>
              </a:tblGrid>
              <a:tr h="66213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62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476672"/>
            <a:ext cx="882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наблюдал за жизнью насекомых.  Помоги ему ответить на вопросы, которые у него появились.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8786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насчитал на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даче 16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бабочек. Это были капустницы и лимонницы. Капустниц было больше. Сколько могло быть капустниц и сколько лимонниц?  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461555" y="3991260"/>
            <a:ext cx="1251448" cy="1282279"/>
            <a:chOff x="461555" y="3991260"/>
            <a:chExt cx="1251448" cy="128227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717" y="3991260"/>
              <a:ext cx="802286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876" y="4753731"/>
              <a:ext cx="648072" cy="519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61555" y="4105659"/>
              <a:ext cx="449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К.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1555" y="4749472"/>
              <a:ext cx="4716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Л.</a:t>
              </a:r>
              <a:endParaRPr lang="ru-RU" dirty="0"/>
            </a:p>
          </p:txBody>
        </p:sp>
      </p:grp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61" y="399126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78" y="4013448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47" y="4593153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30" y="4593153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96" y="4593153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62" y="4593153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81" y="4593153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64" y="4593153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13" y="4593153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79" y="4593153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87" y="4013435"/>
            <a:ext cx="688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37" y="4013435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3" y="3991260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32" y="3991260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50" y="3991260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468761" y="3767782"/>
            <a:ext cx="542926" cy="1714586"/>
            <a:chOff x="7468761" y="2543187"/>
            <a:chExt cx="542926" cy="171458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7468761" y="2543187"/>
              <a:ext cx="542925" cy="1714586"/>
            </a:xfrm>
            <a:prstGeom prst="line">
              <a:avLst/>
            </a:prstGeom>
            <a:ln w="28575">
              <a:solidFill>
                <a:srgbClr val="9A57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468761" y="2543187"/>
              <a:ext cx="542926" cy="1714586"/>
            </a:xfrm>
            <a:prstGeom prst="line">
              <a:avLst/>
            </a:prstGeom>
            <a:ln w="28575">
              <a:solidFill>
                <a:srgbClr val="9A57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1568">
            <a:off x="1190466" y="2423796"/>
            <a:ext cx="1291892" cy="9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2749">
            <a:off x="4504163" y="2368013"/>
            <a:ext cx="1043567" cy="83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1127075" y="3352349"/>
            <a:ext cx="1907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A57CD"/>
                </a:solidFill>
                <a:latin typeface="Arial" pitchFamily="34" charset="0"/>
                <a:cs typeface="Arial" pitchFamily="34" charset="0"/>
              </a:rPr>
              <a:t>Капустниц</a:t>
            </a:r>
            <a:endParaRPr lang="ru-RU" dirty="0">
              <a:solidFill>
                <a:srgbClr val="9A57CD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146215" y="330611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9A57CD"/>
                </a:solidFill>
                <a:latin typeface="Arial" pitchFamily="34" charset="0"/>
                <a:cs typeface="Arial" pitchFamily="34" charset="0"/>
              </a:rPr>
              <a:t>Лимонниц</a:t>
            </a:r>
            <a:endParaRPr lang="ru-RU" dirty="0">
              <a:solidFill>
                <a:srgbClr val="9A57C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8450" y="2313202"/>
            <a:ext cx="68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00" y="4015044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396338" y="2780928"/>
            <a:ext cx="19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7" y="5877272"/>
            <a:ext cx="688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02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59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16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73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30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87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44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01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61" y="5877272"/>
            <a:ext cx="712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79231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" y="5375176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52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51" y="5373300"/>
            <a:ext cx="542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441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796136" y="37170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л          5кг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8024" y="2514600"/>
            <a:ext cx="381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см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3" y="1177527"/>
            <a:ext cx="288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1" y="620688"/>
            <a:ext cx="648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Сравни, если это возможно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)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4228" y="1177527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5791834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579655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7584" y="579183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5796553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01771" y="579655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579655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5791829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01771" y="579182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7584" y="579182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5796548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01771" y="579654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7584" y="579654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504" y="5791414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01771" y="579141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7584" y="579141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5796133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01771" y="579613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7584" y="579613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504" y="5791409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82588" y="579140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27584" y="579140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934" y="5790665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75656" y="579655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584" y="579612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33944" y="2503748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24228" y="3717032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03525" y="4665910"/>
            <a:ext cx="8745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73" y="5722090"/>
            <a:ext cx="27622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73" y="5716626"/>
            <a:ext cx="27622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547664" y="11775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47664" y="25146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20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5656" y="376987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87723" y="1166675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097439" y="2492896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87723" y="3743784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6" t="29127" r="33042" b="33049"/>
          <a:stretch/>
        </p:blipFill>
        <p:spPr bwMode="auto">
          <a:xfrm>
            <a:off x="2149140" y="5687248"/>
            <a:ext cx="453232" cy="67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23" y="5716627"/>
            <a:ext cx="27622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318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796136" y="37170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л          5кг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8024" y="2514600"/>
            <a:ext cx="381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см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3" y="1177527"/>
            <a:ext cx="288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1" y="620688"/>
            <a:ext cx="648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Сравни, если это возможно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)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4228" y="1177527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5791834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579655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7584" y="579183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5796553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01771" y="579655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579655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5791829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01771" y="579182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7584" y="579182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5796548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01771" y="579654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7584" y="579654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504" y="5791414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01771" y="579141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7584" y="579141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5796133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01771" y="579613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7584" y="579613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504" y="5791409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82588" y="579140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27584" y="579140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934" y="5790665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75656" y="579655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584" y="579612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33944" y="2503748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24228" y="3717032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23" y="5716627"/>
            <a:ext cx="27622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73" y="5722090"/>
            <a:ext cx="27622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73" y="5716626"/>
            <a:ext cx="27622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547664" y="11775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47664" y="25146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20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5656" y="376987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87723" y="1166675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097439" y="2492896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87723" y="3743784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6" t="29127" r="33042" b="33049"/>
          <a:stretch/>
        </p:blipFill>
        <p:spPr bwMode="auto">
          <a:xfrm>
            <a:off x="6568792" y="3514403"/>
            <a:ext cx="626412" cy="9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996579" y="4911551"/>
            <a:ext cx="19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97.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174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7414 -0.203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0" grpId="0" animBg="1"/>
      <p:bldP spid="52" grpId="0" animBg="1"/>
      <p:bldP spid="56" grpId="0" animBg="1"/>
      <p:bldP spid="5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15449</TotalTime>
  <Words>1033</Words>
  <Application>Microsoft Office PowerPoint</Application>
  <PresentationFormat>Экран (4:3)</PresentationFormat>
  <Paragraphs>243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1451</cp:revision>
  <dcterms:created xsi:type="dcterms:W3CDTF">2010-10-26T14:31:01Z</dcterms:created>
  <dcterms:modified xsi:type="dcterms:W3CDTF">2016-02-02T18:38:22Z</dcterms:modified>
</cp:coreProperties>
</file>