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695" r:id="rId2"/>
    <p:sldId id="663" r:id="rId3"/>
    <p:sldId id="667" r:id="rId4"/>
    <p:sldId id="666" r:id="rId5"/>
    <p:sldId id="668" r:id="rId6"/>
    <p:sldId id="669" r:id="rId7"/>
    <p:sldId id="673" r:id="rId8"/>
    <p:sldId id="679" r:id="rId9"/>
    <p:sldId id="680" r:id="rId10"/>
    <p:sldId id="696" r:id="rId11"/>
    <p:sldId id="683" r:id="rId12"/>
    <p:sldId id="686" r:id="rId13"/>
    <p:sldId id="690" r:id="rId14"/>
    <p:sldId id="691" r:id="rId15"/>
    <p:sldId id="693" r:id="rId16"/>
    <p:sldId id="6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CC"/>
    <a:srgbClr val="33CC33"/>
    <a:srgbClr val="FFF185"/>
    <a:srgbClr val="FD99B3"/>
    <a:srgbClr val="00FFFF"/>
    <a:srgbClr val="003300"/>
    <a:srgbClr val="C7E6A4"/>
    <a:srgbClr val="FED6E0"/>
    <a:srgbClr val="FFE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43" d="100"/>
          <a:sy n="43" d="100"/>
        </p:scale>
        <p:origin x="-95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52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4.png"/><Relationship Id="rId12" Type="http://schemas.openxmlformats.org/officeDocument/2006/relationships/image" Target="../media/image2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4.png"/><Relationship Id="rId12" Type="http://schemas.openxmlformats.org/officeDocument/2006/relationships/image" Target="../media/image2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8.png"/><Relationship Id="rId1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9.png"/><Relationship Id="rId21" Type="http://schemas.openxmlformats.org/officeDocument/2006/relationships/image" Target="../media/image29.png"/><Relationship Id="rId7" Type="http://schemas.openxmlformats.org/officeDocument/2006/relationships/image" Target="../media/image13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2" Type="http://schemas.openxmlformats.org/officeDocument/2006/relationships/image" Target="../media/image8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24" Type="http://schemas.openxmlformats.org/officeDocument/2006/relationships/image" Target="../media/image32.png"/><Relationship Id="rId5" Type="http://schemas.openxmlformats.org/officeDocument/2006/relationships/image" Target="../media/image11.png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10" Type="http://schemas.openxmlformats.org/officeDocument/2006/relationships/image" Target="../media/image16.png"/><Relationship Id="rId19" Type="http://schemas.openxmlformats.org/officeDocument/2006/relationships/image" Target="../media/image27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18" Type="http://schemas.openxmlformats.org/officeDocument/2006/relationships/image" Target="../media/image23.png"/><Relationship Id="rId3" Type="http://schemas.openxmlformats.org/officeDocument/2006/relationships/image" Target="../media/image31.png"/><Relationship Id="rId21" Type="http://schemas.openxmlformats.org/officeDocument/2006/relationships/image" Target="../media/image26.png"/><Relationship Id="rId7" Type="http://schemas.openxmlformats.org/officeDocument/2006/relationships/image" Target="../media/image8.png"/><Relationship Id="rId12" Type="http://schemas.openxmlformats.org/officeDocument/2006/relationships/image" Target="../media/image15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2" Type="http://schemas.openxmlformats.org/officeDocument/2006/relationships/image" Target="../media/image14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24" Type="http://schemas.openxmlformats.org/officeDocument/2006/relationships/image" Target="../media/image29.png"/><Relationship Id="rId5" Type="http://schemas.openxmlformats.org/officeDocument/2006/relationships/image" Target="../media/image33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2.png"/><Relationship Id="rId19" Type="http://schemas.openxmlformats.org/officeDocument/2006/relationships/image" Target="../media/image24.png"/><Relationship Id="rId4" Type="http://schemas.openxmlformats.org/officeDocument/2006/relationships/image" Target="../media/image32.png"/><Relationship Id="rId9" Type="http://schemas.openxmlformats.org/officeDocument/2006/relationships/image" Target="../media/image11.png"/><Relationship Id="rId14" Type="http://schemas.openxmlformats.org/officeDocument/2006/relationships/image" Target="../media/image17.png"/><Relationship Id="rId22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40352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93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857232"/>
            <a:ext cx="70214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«Табличное вычитание»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1551759"/>
            <a:ext cx="5150376" cy="2647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10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069" y="76470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 и Лене найти значение выражений.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31" y="5872497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09" y="5872497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81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37" y="5872497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315" y="5872497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943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17" y="5872497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573" y="5872497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501" y="5872497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759" y="5872497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155679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– 9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75"/>
          <p:cNvGrpSpPr/>
          <p:nvPr/>
        </p:nvGrpSpPr>
        <p:grpSpPr>
          <a:xfrm>
            <a:off x="326069" y="1983565"/>
            <a:ext cx="894455" cy="725355"/>
            <a:chOff x="869233" y="2673102"/>
            <a:chExt cx="894455" cy="725355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8" name="Прямоугольник 87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</a:t>
              </a:r>
              <a:endParaRPr lang="ru-RU" dirty="0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dirty="0"/>
            </a:p>
          </p:txBody>
        </p:sp>
      </p:grpSp>
      <p:cxnSp>
        <p:nvCxnSpPr>
          <p:cNvPr id="5" name="Прямая соединительная линия 4"/>
          <p:cNvCxnSpPr/>
          <p:nvPr/>
        </p:nvCxnSpPr>
        <p:spPr>
          <a:xfrm>
            <a:off x="2995117" y="1595701"/>
            <a:ext cx="0" cy="276940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940152" y="1628800"/>
            <a:ext cx="0" cy="276940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779912" y="153703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 – 3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Группа 101"/>
          <p:cNvGrpSpPr/>
          <p:nvPr/>
        </p:nvGrpSpPr>
        <p:grpSpPr>
          <a:xfrm>
            <a:off x="3638437" y="1963809"/>
            <a:ext cx="894455" cy="725355"/>
            <a:chOff x="869233" y="2673102"/>
            <a:chExt cx="894455" cy="725355"/>
          </a:xfrm>
        </p:grpSpPr>
        <p:pic>
          <p:nvPicPr>
            <p:cNvPr id="103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4" name="Прямоугольник 103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dirty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6732240" y="155679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– 8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11"/>
          <p:cNvGrpSpPr/>
          <p:nvPr/>
        </p:nvGrpSpPr>
        <p:grpSpPr>
          <a:xfrm>
            <a:off x="6590765" y="1983565"/>
            <a:ext cx="894455" cy="725355"/>
            <a:chOff x="869233" y="2673102"/>
            <a:chExt cx="894455" cy="725355"/>
          </a:xfrm>
        </p:grpSpPr>
        <p:pic>
          <p:nvPicPr>
            <p:cNvPr id="113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4" name="Прямоугольник 113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dirty="0"/>
            </a:p>
          </p:txBody>
        </p:sp>
        <p:sp>
          <p:nvSpPr>
            <p:cNvPr id="115" name="Прямоугольник 114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171861" y="2247255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6590765" y="2332556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7139739" y="2350836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31" y="5872497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09" y="587923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81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37" y="5872497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953" y="58792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581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17" y="5872497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573" y="5872497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139" y="58792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397" y="5879231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7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945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81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873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151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779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53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409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337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595" y="5868141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67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945" y="5874875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481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873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789" y="5874875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17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53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409" y="586814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975" y="5874875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233" y="5874875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86814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5" name="Прямоугольник 134"/>
          <p:cNvSpPr/>
          <p:nvPr/>
        </p:nvSpPr>
        <p:spPr>
          <a:xfrm>
            <a:off x="257126" y="4739877"/>
            <a:ext cx="84913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5" name="TextBox 94"/>
          <p:cNvSpPr txBox="1"/>
          <p:nvPr/>
        </p:nvSpPr>
        <p:spPr>
          <a:xfrm>
            <a:off x="3718467" y="3343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 – 3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06099" y="3363729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– 9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6" name="Группа 105"/>
          <p:cNvGrpSpPr/>
          <p:nvPr/>
        </p:nvGrpSpPr>
        <p:grpSpPr>
          <a:xfrm>
            <a:off x="809330" y="3792182"/>
            <a:ext cx="894455" cy="725355"/>
            <a:chOff x="869233" y="2673102"/>
            <a:chExt cx="894455" cy="725355"/>
          </a:xfrm>
        </p:grpSpPr>
        <p:pic>
          <p:nvPicPr>
            <p:cNvPr id="112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6" name="Прямоугольник 115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dirty="0"/>
            </a:p>
          </p:txBody>
        </p:sp>
        <p:sp>
          <p:nvSpPr>
            <p:cNvPr id="138" name="Прямоугольник 137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4121698" y="3772426"/>
            <a:ext cx="894455" cy="769513"/>
            <a:chOff x="869233" y="2673102"/>
            <a:chExt cx="894455" cy="769513"/>
          </a:xfrm>
        </p:grpSpPr>
        <p:pic>
          <p:nvPicPr>
            <p:cNvPr id="140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1" name="Прямоугольник 140"/>
            <p:cNvSpPr/>
            <p:nvPr/>
          </p:nvSpPr>
          <p:spPr>
            <a:xfrm>
              <a:off x="869233" y="2980950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dirty="0"/>
            </a:p>
          </p:txBody>
        </p:sp>
        <p:sp>
          <p:nvSpPr>
            <p:cNvPr id="142" name="Прямоугольник 141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/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6670795" y="3363729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– 8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4" name="Группа 143"/>
          <p:cNvGrpSpPr/>
          <p:nvPr/>
        </p:nvGrpSpPr>
        <p:grpSpPr>
          <a:xfrm>
            <a:off x="7074026" y="3792182"/>
            <a:ext cx="894455" cy="725355"/>
            <a:chOff x="869233" y="2673102"/>
            <a:chExt cx="894455" cy="725355"/>
          </a:xfrm>
        </p:grpSpPr>
        <p:pic>
          <p:nvPicPr>
            <p:cNvPr id="145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6" name="Прямоугольник 145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dirty="0"/>
            </a:p>
          </p:txBody>
        </p:sp>
        <p:sp>
          <p:nvSpPr>
            <p:cNvPr id="147" name="Прямоугольник 146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dirty="0"/>
            </a:p>
          </p:txBody>
        </p:sp>
      </p:grpSp>
      <p:sp>
        <p:nvSpPr>
          <p:cNvPr id="148" name="Прямоугольник 147"/>
          <p:cNvSpPr/>
          <p:nvPr/>
        </p:nvSpPr>
        <p:spPr>
          <a:xfrm>
            <a:off x="4572000" y="4149080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7051214" y="4156926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/>
          <p:cNvSpPr/>
          <p:nvPr/>
        </p:nvSpPr>
        <p:spPr>
          <a:xfrm>
            <a:off x="7600188" y="4149080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5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Box 136"/>
          <p:cNvSpPr txBox="1"/>
          <p:nvPr/>
        </p:nvSpPr>
        <p:spPr>
          <a:xfrm>
            <a:off x="3682739" y="4623519"/>
            <a:ext cx="2113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 – 1 – 2 = 8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718467" y="334397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 – 3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56347" y="4623519"/>
            <a:ext cx="2113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–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2 = 8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6069" y="76470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Пете  и Лене найти значение выражений.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55679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– 9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6099" y="3363729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17 – 9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31" y="58792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730" y="456435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09" y="587923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45" y="587923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037" y="587923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315" y="58792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943" y="58792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17" y="58792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573" y="587923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501" y="58792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759" y="5879231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6" name="Группа 75"/>
          <p:cNvGrpSpPr/>
          <p:nvPr/>
        </p:nvGrpSpPr>
        <p:grpSpPr>
          <a:xfrm>
            <a:off x="326069" y="1983565"/>
            <a:ext cx="894455" cy="725355"/>
            <a:chOff x="869233" y="2673102"/>
            <a:chExt cx="894455" cy="725355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8" name="Прямоугольник 87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9</a:t>
              </a:r>
              <a:endParaRPr lang="ru-RU" dirty="0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dirty="0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809330" y="3792182"/>
            <a:ext cx="894455" cy="725355"/>
            <a:chOff x="869233" y="2673102"/>
            <a:chExt cx="894455" cy="725355"/>
          </a:xfrm>
        </p:grpSpPr>
        <p:pic>
          <p:nvPicPr>
            <p:cNvPr id="96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7" name="Прямоугольник 96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dirty="0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/>
            </a:p>
          </p:txBody>
        </p:sp>
      </p:grpSp>
      <p:cxnSp>
        <p:nvCxnSpPr>
          <p:cNvPr id="5" name="Прямая соединительная линия 4"/>
          <p:cNvCxnSpPr/>
          <p:nvPr/>
        </p:nvCxnSpPr>
        <p:spPr>
          <a:xfrm>
            <a:off x="2995117" y="1595701"/>
            <a:ext cx="0" cy="276940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940152" y="1628800"/>
            <a:ext cx="0" cy="276940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779912" y="153703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 – 3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" name="Группа 101"/>
          <p:cNvGrpSpPr/>
          <p:nvPr/>
        </p:nvGrpSpPr>
        <p:grpSpPr>
          <a:xfrm>
            <a:off x="3638437" y="1963809"/>
            <a:ext cx="894455" cy="725355"/>
            <a:chOff x="869233" y="2673102"/>
            <a:chExt cx="894455" cy="725355"/>
          </a:xfrm>
        </p:grpSpPr>
        <p:pic>
          <p:nvPicPr>
            <p:cNvPr id="103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4" name="Прямоугольник 103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dirty="0"/>
            </a:p>
          </p:txBody>
        </p:sp>
      </p:grpSp>
      <p:grpSp>
        <p:nvGrpSpPr>
          <p:cNvPr id="106" name="Группа 105"/>
          <p:cNvGrpSpPr/>
          <p:nvPr/>
        </p:nvGrpSpPr>
        <p:grpSpPr>
          <a:xfrm>
            <a:off x="4121698" y="3772426"/>
            <a:ext cx="894455" cy="769513"/>
            <a:chOff x="869233" y="2673102"/>
            <a:chExt cx="894455" cy="769513"/>
          </a:xfrm>
        </p:grpSpPr>
        <p:pic>
          <p:nvPicPr>
            <p:cNvPr id="107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8" name="Прямоугольник 107"/>
            <p:cNvSpPr/>
            <p:nvPr/>
          </p:nvSpPr>
          <p:spPr>
            <a:xfrm>
              <a:off x="869233" y="2980950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dirty="0"/>
            </a:p>
          </p:txBody>
        </p:sp>
        <p:sp>
          <p:nvSpPr>
            <p:cNvPr id="109" name="Прямоугольник 108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6732240" y="155679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– 8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670795" y="3363729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– 8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2" name="Группа 111"/>
          <p:cNvGrpSpPr/>
          <p:nvPr/>
        </p:nvGrpSpPr>
        <p:grpSpPr>
          <a:xfrm>
            <a:off x="6590765" y="1983565"/>
            <a:ext cx="894455" cy="725355"/>
            <a:chOff x="869233" y="2673102"/>
            <a:chExt cx="894455" cy="725355"/>
          </a:xfrm>
        </p:grpSpPr>
        <p:pic>
          <p:nvPicPr>
            <p:cNvPr id="113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4" name="Прямоугольник 113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dirty="0"/>
            </a:p>
          </p:txBody>
        </p:sp>
        <p:sp>
          <p:nvSpPr>
            <p:cNvPr id="115" name="Прямоугольник 114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dirty="0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7074026" y="3792182"/>
            <a:ext cx="894455" cy="725355"/>
            <a:chOff x="869233" y="2673102"/>
            <a:chExt cx="894455" cy="725355"/>
          </a:xfrm>
        </p:grpSpPr>
        <p:pic>
          <p:nvPicPr>
            <p:cNvPr id="117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8" name="Прямоугольник 117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dirty="0"/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171861" y="2335817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4572000" y="4149080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6590765" y="2332556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7139739" y="2350836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7051214" y="4156926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7600188" y="4149080"/>
            <a:ext cx="356188" cy="360040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0486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995" y="457887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583088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690" y="405672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758" y="2247255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8" y="2189520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553" y="402741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953" y="405672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214" y="2235407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5997" y="2189520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188" y="221565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129" y="58792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8" name="TextBox 137"/>
          <p:cNvSpPr txBox="1"/>
          <p:nvPr/>
        </p:nvSpPr>
        <p:spPr>
          <a:xfrm>
            <a:off x="6660232" y="4613947"/>
            <a:ext cx="2113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14 – 4 – 4 = 6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7044410" y="5847655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1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494" y="1986698"/>
            <a:ext cx="1157951" cy="117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921" y="1986698"/>
            <a:ext cx="1157951" cy="117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723" y="1986698"/>
            <a:ext cx="1157951" cy="117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Прямоугольник 70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71355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6 L 0.09271 -0.0972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35" y="-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-0.05486 -0.183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" y="-9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48148E-6 L 0.09479 -0.1099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-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-0.03646 -0.18102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3" y="-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1.48148E-6 L 0.10052 -0.1057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9" y="-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-0.03993 -0.19352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7" y="-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36" grpId="0"/>
      <p:bldP spid="1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52673" y="2132856"/>
            <a:ext cx="6552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способ.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помощью таблицы сложения.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773995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 найти значения выражений двумя способами?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5556" y="1342282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– 9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556" y="1816721"/>
            <a:ext cx="1440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– 8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3868" y="1342282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– 7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83868" y="1816721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– 6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6196" y="1342282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– 5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36196" y="1816721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4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2833" y="5085184"/>
            <a:ext cx="4923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способ.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Вычитание по частям.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556" y="1342282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12 – 9 =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037313" y="5799989"/>
            <a:ext cx="894455" cy="725355"/>
            <a:chOff x="869233" y="2673102"/>
            <a:chExt cx="894455" cy="725355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dirty="0">
                <a:solidFill>
                  <a:srgbClr val="7030A0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7</a:t>
              </a:r>
              <a:endParaRPr lang="ru-RU" dirty="0">
                <a:solidFill>
                  <a:srgbClr val="7030A0"/>
                </a:solidFill>
              </a:endParaRPr>
            </a:p>
          </p:txBody>
        </p:sp>
      </p:grp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73790"/>
            <a:ext cx="2520280" cy="255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75556" y="1340768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12 – 9 =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395536" y="3212976"/>
            <a:ext cx="894455" cy="725355"/>
            <a:chOff x="869233" y="2673102"/>
            <a:chExt cx="894455" cy="725355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9359" y="2673102"/>
              <a:ext cx="4635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Прямоугольник 20"/>
            <p:cNvSpPr/>
            <p:nvPr/>
          </p:nvSpPr>
          <p:spPr>
            <a:xfrm>
              <a:off x="869233" y="293679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9</a:t>
              </a:r>
              <a:endParaRPr lang="ru-RU" dirty="0">
                <a:solidFill>
                  <a:srgbClr val="7030A0"/>
                </a:solidFill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407500" y="2924944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dirty="0">
                <a:solidFill>
                  <a:srgbClr val="7030A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579177" y="5851344"/>
            <a:ext cx="2749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12  </a:t>
            </a: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2  –  7  </a:t>
            </a:r>
            <a:r>
              <a:rPr lang="ru-RU" sz="240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  3 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160" y="2582786"/>
            <a:ext cx="231202" cy="231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837530" y="277537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306280" y="3938331"/>
            <a:ext cx="1979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Подсказка!</a:t>
            </a:r>
            <a:endParaRPr lang="ru-RU" sz="24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911556" y="180394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742761" y="181520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81938" y="130995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672196" y="181520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611373" y="130995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6022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2.77778E-7 0.2099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1.48148E-6 L 1.38889E-6 0.1379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13796 L -0.25 0.1379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33333E-6 L 0.00989 0.59629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29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2" grpId="1"/>
      <p:bldP spid="18" grpId="0"/>
      <p:bldP spid="18" grpId="1"/>
      <p:bldP spid="23" grpId="0"/>
      <p:bldP spid="25" grpId="0"/>
      <p:bldP spid="26" grpId="0"/>
      <p:bldP spid="24" grpId="0"/>
      <p:bldP spid="28" grpId="0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 задачи Пети, Кати и Вовы.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00" y="1043807"/>
            <a:ext cx="8967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Длина тропинки от полянки до маргаритки 7дм. Это на 9 </a:t>
            </a:r>
            <a:r>
              <a:rPr lang="ru-RU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дм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меньше, чем от маргаритки до одуванчика. Найди расстояние от маргаритки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 одуванчика.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548" y="2043623"/>
            <a:ext cx="514544" cy="87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1883">
            <a:off x="179512" y="2507906"/>
            <a:ext cx="936469" cy="48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Прямая соединительная линия 26"/>
          <p:cNvCxnSpPr/>
          <p:nvPr/>
        </p:nvCxnSpPr>
        <p:spPr>
          <a:xfrm>
            <a:off x="1199381" y="2853116"/>
            <a:ext cx="2940571" cy="0"/>
          </a:xfrm>
          <a:prstGeom prst="line">
            <a:avLst/>
          </a:prstGeom>
          <a:ln w="1905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267744" y="2202153"/>
            <a:ext cx="716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7 </a:t>
            </a:r>
            <a:r>
              <a:rPr lang="ru-RU" sz="2400" dirty="0" err="1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дм</a:t>
            </a:r>
            <a:endParaRPr lang="ru-RU" sz="2400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41570" y="2463279"/>
            <a:ext cx="3684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Это на 9 </a:t>
            </a:r>
            <a:r>
              <a:rPr lang="ru-RU" sz="2400" dirty="0" err="1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дм</a:t>
            </a:r>
            <a:r>
              <a:rPr lang="ru-RU" sz="2400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меньше, чем  от</a:t>
            </a:r>
            <a:endParaRPr lang="ru-RU" sz="2400" dirty="0">
              <a:solidFill>
                <a:srgbClr val="7030A0"/>
              </a:solidFill>
              <a:latin typeface="Arial Narrow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207792" y="3857512"/>
            <a:ext cx="2932160" cy="3536"/>
          </a:xfrm>
          <a:prstGeom prst="line">
            <a:avLst/>
          </a:prstGeom>
          <a:ln w="1905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73" y="3286909"/>
            <a:ext cx="617813" cy="94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4" name="Прямая соединительная линия 33"/>
          <p:cNvCxnSpPr/>
          <p:nvPr/>
        </p:nvCxnSpPr>
        <p:spPr>
          <a:xfrm>
            <a:off x="4148969" y="3857512"/>
            <a:ext cx="4228304" cy="0"/>
          </a:xfrm>
          <a:prstGeom prst="line">
            <a:avLst/>
          </a:prstGeom>
          <a:ln w="1905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148969" y="2866421"/>
            <a:ext cx="0" cy="961418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896553" y="2459316"/>
            <a:ext cx="989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9 </a:t>
            </a:r>
            <a:r>
              <a:rPr lang="ru-RU" sz="2400" dirty="0" err="1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дм</a:t>
            </a:r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1207792" y="2838079"/>
            <a:ext cx="0" cy="961418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465586" y="4379912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?</a:t>
            </a:r>
            <a:endParaRPr lang="ru-RU" dirty="0"/>
          </a:p>
        </p:txBody>
      </p:sp>
      <p:sp>
        <p:nvSpPr>
          <p:cNvPr id="16" name="Правая круглая скобка 15"/>
          <p:cNvSpPr/>
          <p:nvPr/>
        </p:nvSpPr>
        <p:spPr>
          <a:xfrm rot="5400000">
            <a:off x="4680271" y="513657"/>
            <a:ext cx="195086" cy="7198917"/>
          </a:xfrm>
          <a:prstGeom prst="rightBracket">
            <a:avLst>
              <a:gd name="adj" fmla="val 323153"/>
            </a:avLst>
          </a:prstGeom>
          <a:ln w="127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456" y="2048847"/>
            <a:ext cx="514544" cy="87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5768284" y="3376024"/>
            <a:ext cx="1251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+  9  </a:t>
            </a:r>
            <a:r>
              <a:rPr lang="ru-RU" sz="2400" dirty="0" err="1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дм</a:t>
            </a:r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446639" y="4747446"/>
            <a:ext cx="1075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= 16 </a:t>
            </a:r>
            <a:r>
              <a:rPr lang="ru-RU" sz="2400" dirty="0" err="1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дм</a:t>
            </a:r>
            <a:endParaRPr lang="ru-RU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39552" y="5301208"/>
            <a:ext cx="3334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Ответ: 16 дециметров.</a:t>
            </a:r>
            <a:endParaRPr lang="ru-RU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267744" y="2202153"/>
            <a:ext cx="716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7 </a:t>
            </a:r>
            <a:r>
              <a:rPr lang="ru-RU" sz="2400" dirty="0" err="1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дм</a:t>
            </a:r>
            <a:endParaRPr lang="ru-RU" sz="2400" dirty="0">
              <a:solidFill>
                <a:srgbClr val="7030A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68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-0.44878 0.178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48" y="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4276 0.1393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72" y="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0.00324 L -0.18871 0.3731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44" y="18819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556 L -0.48004 0.2002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19" y="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33" grpId="0"/>
      <p:bldP spid="37" grpId="0"/>
      <p:bldP spid="37" grpId="1"/>
      <p:bldP spid="15" grpId="0"/>
      <p:bldP spid="16" grpId="0" animBg="1"/>
      <p:bldP spid="55" grpId="0"/>
      <p:bldP spid="55" grpId="1"/>
      <p:bldP spid="18" grpId="0"/>
      <p:bldP spid="56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 задачи Пети, Кати и Вовы.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00" y="1043807"/>
            <a:ext cx="8967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 Петя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Вова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собрали коллекцию марок. Петя собрал 11 марок. Это на 5 марок больше, чем собрал Вова. Сколько марок собрал Вова?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1199381" y="3153694"/>
            <a:ext cx="5820890" cy="15037"/>
          </a:xfrm>
          <a:prstGeom prst="line">
            <a:avLst/>
          </a:prstGeom>
          <a:ln w="1905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3396880" y="2258706"/>
            <a:ext cx="1220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 м.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475656" y="2720371"/>
            <a:ext cx="4385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Это на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марок больше, чем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207792" y="4173127"/>
            <a:ext cx="2932160" cy="3536"/>
          </a:xfrm>
          <a:prstGeom prst="line">
            <a:avLst/>
          </a:prstGeom>
          <a:ln w="19050">
            <a:solidFill>
              <a:srgbClr val="0070C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148969" y="3182036"/>
            <a:ext cx="0" cy="961418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2502208" y="2721513"/>
            <a:ext cx="989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м.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1207792" y="3153694"/>
            <a:ext cx="0" cy="961418"/>
          </a:xfrm>
          <a:prstGeom prst="line">
            <a:avLst/>
          </a:prstGeom>
          <a:ln w="19050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283774" y="4233862"/>
            <a:ext cx="325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?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505627" y="3320497"/>
            <a:ext cx="6259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  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42948" y="4838716"/>
            <a:ext cx="1207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 6 (м.)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39552" y="5301208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6 марок.</a:t>
            </a:r>
            <a:endParaRPr lang="ru-RU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587" y="2860645"/>
            <a:ext cx="874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85153" y="2721513"/>
            <a:ext cx="892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665975" y="2720710"/>
            <a:ext cx="8929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Вова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85922" y="2244136"/>
            <a:ext cx="6100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64741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-0.61718 0.1641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868" y="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0.30607 0.0696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95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7 L -0.2974 0.3805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78" y="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L -0.47239 0.220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28" y="11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/>
      <p:bldP spid="37" grpId="0"/>
      <p:bldP spid="37" grpId="1"/>
      <p:bldP spid="15" grpId="0"/>
      <p:bldP spid="55" grpId="0"/>
      <p:bldP spid="55" grpId="1"/>
      <p:bldP spid="18" grpId="0"/>
      <p:bldP spid="56" grpId="0"/>
      <p:bldP spid="4" grpId="0"/>
      <p:bldP spid="6" grpId="0"/>
      <p:bldP spid="24" grpId="0"/>
      <p:bldP spid="24" grpId="1"/>
      <p:bldP spid="25" grpId="0"/>
      <p:bldP spid="2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54868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 задачи Пети, Кати и Вовы.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022451"/>
            <a:ext cx="87849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и Катя собирали летом лекарственные травы. В июне они собрали 6 кг лекарственных трав, а в июле – 5 кг. Сколько килограммов трав собрала Катя, если Петя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собрал 7 кг 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683568" y="3501008"/>
            <a:ext cx="7272808" cy="72008"/>
          </a:xfrm>
          <a:prstGeom prst="line">
            <a:avLst/>
          </a:prstGeom>
          <a:ln w="28575">
            <a:solidFill>
              <a:srgbClr val="008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2089649" y="3062860"/>
            <a:ext cx="874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Петя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868144" y="3039343"/>
            <a:ext cx="921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Правая круглая скобка 27"/>
          <p:cNvSpPr/>
          <p:nvPr/>
        </p:nvSpPr>
        <p:spPr>
          <a:xfrm rot="16200000">
            <a:off x="4155785" y="-506899"/>
            <a:ext cx="328375" cy="7272807"/>
          </a:xfrm>
          <a:prstGeom prst="rightBracket">
            <a:avLst>
              <a:gd name="adj" fmla="val 225473"/>
            </a:avLst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09730" y="1411793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( 6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754459" y="1411793"/>
            <a:ext cx="1225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+ 5 )  кг</a:t>
            </a:r>
            <a:endParaRPr lang="ru-RU" dirty="0">
              <a:solidFill>
                <a:srgbClr val="7030A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5004048" y="3429000"/>
            <a:ext cx="0" cy="216024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497613" y="180728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916914" y="1772816"/>
            <a:ext cx="772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кг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7169" y="2472690"/>
            <a:ext cx="25525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ПОДСКАЗКА!</a:t>
            </a:r>
            <a:endParaRPr lang="ru-RU" sz="20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49499" y="2472692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целое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57469" y="3067053"/>
            <a:ext cx="925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3039418"/>
            <a:ext cx="925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часть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848007" y="5517232"/>
            <a:ext cx="216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 – 7 = 4 (кг)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0768" y="5854219"/>
            <a:ext cx="1111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51920" y="5919663"/>
            <a:ext cx="21174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= 11(кг)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5373" y="4278287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1)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7243" y="475530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2)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707904" y="4278287"/>
            <a:ext cx="2698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Реши по действиям</a:t>
            </a:r>
          </a:p>
          <a:p>
            <a:r>
              <a:rPr lang="ru-RU" sz="2400" dirty="0" smtClean="0">
                <a:solidFill>
                  <a:srgbClr val="008000"/>
                </a:solidFill>
                <a:latin typeface="Arial Narrow" pitchFamily="34" charset="0"/>
                <a:cs typeface="Arial" pitchFamily="34" charset="0"/>
              </a:rPr>
              <a:t>и выбери ответ!</a:t>
            </a:r>
            <a:endParaRPr lang="ru-RU" sz="2400" dirty="0">
              <a:solidFill>
                <a:srgbClr val="008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156176" y="4362934"/>
            <a:ext cx="28945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68420" y="5123261"/>
            <a:ext cx="688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кг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29047" y="5094130"/>
            <a:ext cx="751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11кг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47165" y="4218041"/>
            <a:ext cx="5436096" cy="2103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9866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5185E-6 L -0.38559 0.1555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88" y="7778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0.1 0.1555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53489 0.2555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53" y="12778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7.40741E-7 L 0.0684 0.2555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0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32049 -0.2393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24" y="-1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-0.42605 0.10787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02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L -0.32257 -0.10694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28" y="-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8" grpId="0" animBg="1"/>
      <p:bldP spid="29" grpId="0"/>
      <p:bldP spid="29" grpId="1"/>
      <p:bldP spid="34" grpId="0"/>
      <p:bldP spid="34" grpId="1"/>
      <p:bldP spid="33" grpId="0"/>
      <p:bldP spid="33" grpId="1"/>
      <p:bldP spid="35" grpId="0"/>
      <p:bldP spid="35" grpId="1"/>
      <p:bldP spid="15" grpId="0"/>
      <p:bldP spid="4" grpId="0"/>
      <p:bldP spid="5" grpId="0"/>
      <p:bldP spid="6" grpId="0"/>
      <p:bldP spid="22" grpId="0"/>
      <p:bldP spid="16" grpId="0"/>
      <p:bldP spid="7" grpId="0"/>
      <p:bldP spid="9" grpId="0"/>
      <p:bldP spid="13" grpId="0"/>
      <p:bldP spid="17" grpId="0"/>
      <p:bldP spid="18" grpId="0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3810527" y="430738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1819" y="665946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разбить числа 17, 11, 15 на разрядные слагаемые. Какие 4 равенства можно записать с каждым записать с каждым из чисел и его разрядными слагаемыми.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765803"/>
              </p:ext>
            </p:extLst>
          </p:nvPr>
        </p:nvGraphicFramePr>
        <p:xfrm>
          <a:off x="323526" y="1988840"/>
          <a:ext cx="3672410" cy="21133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202"/>
                <a:gridCol w="1008112"/>
                <a:gridCol w="864096"/>
              </a:tblGrid>
              <a:tr h="6358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 Narrow" pitchFamily="34" charset="0"/>
                        </a:rPr>
                        <a:t>Разряд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 Narrow" pitchFamily="34" charset="0"/>
                        </a:rPr>
                        <a:t>десятков</a:t>
                      </a:r>
                      <a:endParaRPr lang="ru-RU" dirty="0">
                        <a:solidFill>
                          <a:srgbClr val="7030A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 Narrow" pitchFamily="34" charset="0"/>
                        </a:rPr>
                        <a:t>Разряд единиц</a:t>
                      </a:r>
                      <a:endParaRPr lang="ru-RU" dirty="0">
                        <a:solidFill>
                          <a:srgbClr val="7030A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7030A0"/>
                          </a:solidFill>
                          <a:latin typeface="Arial Narrow" pitchFamily="34" charset="0"/>
                        </a:rPr>
                        <a:t>Число</a:t>
                      </a:r>
                      <a:endParaRPr lang="ru-RU" dirty="0">
                        <a:solidFill>
                          <a:srgbClr val="7030A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5120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476339" y="665946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316602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260729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1716" y="260668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29328" y="2535287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 = 10  +  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3222" y="666987"/>
            <a:ext cx="504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78378" y="314146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3140968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 = 10  +  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09448" y="3684251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89621" y="66698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25472" y="365919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740193" y="3684251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 = 10  +  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4293096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  +  7 = 17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46231" y="429309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9066" y="4293096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94674" y="46960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18504" y="472467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10891" y="474047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3528" y="5127575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17  -  7 = 10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3528" y="5589240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17  -  10 = 7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987824" y="4307384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  +  1 = 11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013362" y="430738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58970" y="471028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082800" y="473895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375187" y="4754761"/>
            <a:ext cx="504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97988" y="5141863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  -  1 =  10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997988" y="5603528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11  -  10  = 1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762855" y="433548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968728" y="4335487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  + 5 = 15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965690" y="4335487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311298" y="473839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035128" y="476706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308304" y="4725144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975368" y="5169966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  -  5  = 10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975368" y="5631631"/>
            <a:ext cx="2074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  - 10  =  5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13238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45 0.00209 L -0.14028 0.287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07407E-6 L -0.11024 0.0023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7 L -0.19288 0.358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0.00209 L -0.25573 -0.0041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96" y="-11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4 0.00208 L -0.11701 3.33333E-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578 L -0.24861 0.4375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61" y="215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0.00209 L -0.25573 -0.0041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96" y="-116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4 0.00208 L -0.11701 3.33333E-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0.07066 0.0611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" y="305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-0.08576 0.06111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88" y="3056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0.07066 0.06111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" y="3056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-0.08576 0.06111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88" y="3056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0.07066 0.06111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" y="3056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-0.08576 0.06111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88" y="3056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  <p:bldP spid="10" grpId="0"/>
      <p:bldP spid="11" grpId="0"/>
      <p:bldP spid="11" grpId="1"/>
      <p:bldP spid="12" grpId="0"/>
      <p:bldP spid="12" grpId="1"/>
      <p:bldP spid="14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9" grpId="0"/>
      <p:bldP spid="20" grpId="0"/>
      <p:bldP spid="20" grpId="1"/>
      <p:bldP spid="21" grpId="0"/>
      <p:bldP spid="21" grpId="1"/>
      <p:bldP spid="22" grpId="0"/>
      <p:bldP spid="23" grpId="0"/>
      <p:bldP spid="24" grpId="0"/>
      <p:bldP spid="25" grpId="0"/>
      <p:bldP spid="26" grpId="0"/>
      <p:bldP spid="27" grpId="0"/>
      <p:bldP spid="29" grpId="0"/>
      <p:bldP spid="29" grpId="1"/>
      <p:bldP spid="30" grpId="0"/>
      <p:bldP spid="31" grpId="0"/>
      <p:bldP spid="32" grpId="0"/>
      <p:bldP spid="33" grpId="0"/>
      <p:bldP spid="34" grpId="0"/>
      <p:bldP spid="35" grpId="0"/>
      <p:bldP spid="35" grpId="1"/>
      <p:bldP spid="36" grpId="0"/>
      <p:bldP spid="37" grpId="0"/>
      <p:bldP spid="37" grpId="1"/>
      <p:bldP spid="38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839" y="1584928"/>
            <a:ext cx="5889625" cy="254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533871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спрятались в «окошках»?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" name="Прямоугольник 107"/>
          <p:cNvSpPr/>
          <p:nvPr/>
        </p:nvSpPr>
        <p:spPr>
          <a:xfrm>
            <a:off x="107505" y="4077072"/>
            <a:ext cx="9036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64496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33871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числа спрятались в «окошках»?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435589"/>
              </p:ext>
            </p:extLst>
          </p:nvPr>
        </p:nvGraphicFramePr>
        <p:xfrm>
          <a:off x="971600" y="1628800"/>
          <a:ext cx="2016224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  <a:gridCol w="504056"/>
                <a:gridCol w="504056"/>
              </a:tblGrid>
              <a:tr h="396044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6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18256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860849"/>
              </p:ext>
            </p:extLst>
          </p:nvPr>
        </p:nvGraphicFramePr>
        <p:xfrm>
          <a:off x="4499992" y="1628800"/>
          <a:ext cx="151216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  <a:gridCol w="504056"/>
              </a:tblGrid>
              <a:tr h="396044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6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0" y="18256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933710"/>
              </p:ext>
            </p:extLst>
          </p:nvPr>
        </p:nvGraphicFramePr>
        <p:xfrm>
          <a:off x="1001404" y="3068960"/>
          <a:ext cx="223224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50"/>
                <a:gridCol w="446450"/>
                <a:gridCol w="446450"/>
                <a:gridCol w="446450"/>
                <a:gridCol w="446448"/>
              </a:tblGrid>
              <a:tr h="453984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3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73412" y="32593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632106"/>
              </p:ext>
            </p:extLst>
          </p:nvPr>
        </p:nvGraphicFramePr>
        <p:xfrm>
          <a:off x="4572000" y="3068960"/>
          <a:ext cx="2232248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50"/>
                <a:gridCol w="446450"/>
                <a:gridCol w="446450"/>
                <a:gridCol w="446450"/>
                <a:gridCol w="446448"/>
              </a:tblGrid>
              <a:tr h="453984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3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400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4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44008" y="32593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54422" y="2107364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2032957" y="1688436"/>
            <a:ext cx="371393" cy="358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2495788" y="2098156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5061056" y="1653242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5583136" y="2107364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2803967" y="3126259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6399920" y="3090154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5032184" y="3538317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5511128" y="3105699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5926607" y="3538317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1453655" y="3536317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1960735" y="3091403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2376214" y="3536317"/>
            <a:ext cx="371393" cy="394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TextBox 103"/>
          <p:cNvSpPr txBox="1"/>
          <p:nvPr/>
        </p:nvSpPr>
        <p:spPr>
          <a:xfrm>
            <a:off x="7044410" y="5847655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82938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2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3" grpId="0" animBg="1"/>
      <p:bldP spid="3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1492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записал выражения. Можете ли ты, не вычисляя, найти их значения.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502278" y="1820343"/>
            <a:ext cx="3635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 +  5  –  5  +  5 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5  =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39552" y="2535287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+  4  –  4  +  3  –  3  +  3 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=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3989979" y="1798665"/>
            <a:ext cx="519146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5346931" y="2511206"/>
            <a:ext cx="519146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107505" y="4077072"/>
            <a:ext cx="9036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0367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74791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Вова записал выражения. Можете ли ты, не вычисляя, найти их значения.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723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723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629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110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372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50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634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11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9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191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25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488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48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46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77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0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81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62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724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55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986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913" y="1798665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48" y="55125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43" y="55125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960" y="251120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" name="TextBox 103"/>
          <p:cNvSpPr txBox="1"/>
          <p:nvPr/>
        </p:nvSpPr>
        <p:spPr>
          <a:xfrm>
            <a:off x="7044410" y="5847655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2278" y="1820343"/>
            <a:ext cx="3635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 +  5  –  5  +  5 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5  =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39552" y="2535287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 +  4  –  4  +  3  –  3  +  3 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 =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3989979" y="1798665"/>
            <a:ext cx="519146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5346931" y="2511206"/>
            <a:ext cx="519146" cy="46166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0888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451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Рассмотрите  рисунок Пети.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345" y="3820565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Расскажите, как он нашёл значение этого выражения.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68587"/>
            <a:ext cx="2329877" cy="112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Блок-схема: узел 5"/>
          <p:cNvSpPr/>
          <p:nvPr/>
        </p:nvSpPr>
        <p:spPr>
          <a:xfrm>
            <a:off x="3386870" y="1700808"/>
            <a:ext cx="308454" cy="308454"/>
          </a:xfrm>
          <a:prstGeom prst="flowChartConnector">
            <a:avLst/>
          </a:prstGeom>
          <a:solidFill>
            <a:srgbClr val="0070C0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3822063" y="1700808"/>
            <a:ext cx="308454" cy="308454"/>
          </a:xfrm>
          <a:prstGeom prst="flowChartConnector">
            <a:avLst/>
          </a:prstGeom>
          <a:solidFill>
            <a:srgbClr val="0070C0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4257256" y="1700808"/>
            <a:ext cx="308454" cy="308454"/>
          </a:xfrm>
          <a:prstGeom prst="flowChartConnector">
            <a:avLst/>
          </a:prstGeom>
          <a:solidFill>
            <a:srgbClr val="0070C0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4692449" y="1700808"/>
            <a:ext cx="308454" cy="308454"/>
          </a:xfrm>
          <a:prstGeom prst="flowChartConnector">
            <a:avLst/>
          </a:prstGeom>
          <a:solidFill>
            <a:srgbClr val="0070C0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5127642" y="1700808"/>
            <a:ext cx="308454" cy="308454"/>
          </a:xfrm>
          <a:prstGeom prst="flowChartConnector">
            <a:avLst/>
          </a:prstGeom>
          <a:solidFill>
            <a:srgbClr val="0070C0"/>
          </a:solidFill>
          <a:ln w="127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3345" y="1154361"/>
            <a:ext cx="5468775" cy="2058615"/>
          </a:xfrm>
          <a:prstGeom prst="round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3415288" y="1644538"/>
            <a:ext cx="216024" cy="43204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3854531" y="1642116"/>
            <a:ext cx="216024" cy="43204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293775" y="1642722"/>
            <a:ext cx="216024" cy="43204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733019" y="1643328"/>
            <a:ext cx="216024" cy="43204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172262" y="1643934"/>
            <a:ext cx="216024" cy="43204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1972517" y="1631222"/>
            <a:ext cx="216024" cy="43204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411760" y="1628800"/>
            <a:ext cx="216024" cy="432046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28184" y="1545179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 – 7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03648" y="450912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 – 5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63176" y="4509120"/>
            <a:ext cx="951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 2 =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03848" y="4509120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 – 2 =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99992" y="450912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81925" y="548680"/>
            <a:ext cx="43983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Запишите к нему выражение.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53649" y="1545179"/>
            <a:ext cx="2354455" cy="5876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89964" y="1589248"/>
            <a:ext cx="386820" cy="5237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362120" y="1587272"/>
            <a:ext cx="386820" cy="5237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286" y="1949100"/>
            <a:ext cx="4635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6556072" y="227295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090742" y="227295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50135" y="1527175"/>
            <a:ext cx="1346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15 – 7 =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9511" y="5077633"/>
            <a:ext cx="8800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этом выражении число 7 Петя вычитал по частям. Число 7 он разбил на 5 и 2. Почему?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70156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5.55112E-17 L -0.66667 0.4326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3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6" grpId="0"/>
      <p:bldP spid="27" grpId="0"/>
      <p:bldP spid="28" grpId="0"/>
      <p:bldP spid="29" grpId="0"/>
      <p:bldP spid="30" grpId="0"/>
      <p:bldP spid="5" grpId="0" animBg="1"/>
      <p:bldP spid="10" grpId="0" animBg="1"/>
      <p:bldP spid="31" grpId="0" animBg="1"/>
      <p:bldP spid="33" grpId="0"/>
      <p:bldP spid="35" grpId="0"/>
      <p:bldP spid="36" grpId="0"/>
      <p:bldP spid="36" grpId="1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069" y="76470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Кате найти значение выражений. Объясните ей, как надо считать.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59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464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821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83" y="53274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14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345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826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307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02" y="53274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136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59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821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83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14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345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826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136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59" y="533545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83" y="5335452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345" y="533545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75" y="5949280"/>
            <a:ext cx="6889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22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1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581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1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040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1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958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1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417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18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876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1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335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0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791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331436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331436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15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117" y="5951239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Группа 10"/>
          <p:cNvGrpSpPr/>
          <p:nvPr/>
        </p:nvGrpSpPr>
        <p:grpSpPr>
          <a:xfrm>
            <a:off x="467544" y="1556792"/>
            <a:ext cx="5616624" cy="3557652"/>
            <a:chOff x="467544" y="1556792"/>
            <a:chExt cx="5616624" cy="3557652"/>
          </a:xfrm>
        </p:grpSpPr>
        <p:sp>
          <p:nvSpPr>
            <p:cNvPr id="3" name="TextBox 2"/>
            <p:cNvSpPr txBox="1"/>
            <p:nvPr/>
          </p:nvSpPr>
          <p:spPr>
            <a:xfrm>
              <a:off x="467544" y="1556792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13 – 5 =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763688" y="1556792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13  –  3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15368" y="1556792"/>
              <a:ext cx="115257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–   2  =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95936" y="1556792"/>
              <a:ext cx="17635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 –       =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670" y="1940830"/>
              <a:ext cx="1079500" cy="858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467544" y="2564904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18 – 9 =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63688" y="2564904"/>
              <a:ext cx="10801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18 – </a:t>
              </a:r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915368" y="2564904"/>
              <a:ext cx="115257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=</a:t>
              </a: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95936" y="2564904"/>
              <a:ext cx="17622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10 –        =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846" y="2995718"/>
              <a:ext cx="1079500" cy="858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467544" y="3794288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15 – 8 =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3916" y="4249257"/>
              <a:ext cx="1079500" cy="865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Прямоугольник 11"/>
            <p:cNvSpPr/>
            <p:nvPr/>
          </p:nvSpPr>
          <p:spPr>
            <a:xfrm>
              <a:off x="2555776" y="2564904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275856" y="2564904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4788024" y="2564904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724576" y="2564904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763688" y="3789040"/>
              <a:ext cx="10801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– </a:t>
              </a:r>
              <a:r>
                <a:rPr lang="ru-RU" sz="2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915368" y="3789040"/>
              <a:ext cx="115257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=</a:t>
              </a:r>
              <a:endParaRPr lang="ru-RU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995936" y="3789040"/>
              <a:ext cx="17622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   –        = 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2555776" y="3789040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3275856" y="3789040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4824120" y="3789040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724576" y="3789040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1691680" y="3789040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4067944" y="3789040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5673679" y="1556792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4877071" y="1556792"/>
              <a:ext cx="359592" cy="469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1360664" y="3328416"/>
              <a:ext cx="359592" cy="46952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926815" y="4616340"/>
              <a:ext cx="359592" cy="46952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1477870" y="4616340"/>
              <a:ext cx="359592" cy="46952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pPr lvl="0"/>
              <a:endParaRPr lang="ru-RU" dirty="0">
                <a:solidFill>
                  <a:prstClr val="black"/>
                </a:solidFill>
              </a:endParaRPr>
            </a:p>
          </p:txBody>
        </p:sp>
      </p:grpSp>
      <p:sp>
        <p:nvSpPr>
          <p:cNvPr id="92" name="Прямоугольник 91"/>
          <p:cNvSpPr/>
          <p:nvPr/>
        </p:nvSpPr>
        <p:spPr>
          <a:xfrm>
            <a:off x="2341996" y="4280047"/>
            <a:ext cx="69807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44070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459" y="374115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6069" y="764704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Помогите Кате найти значение выражений. Объясните ей, как надо считать.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55679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 – 5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155679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  –  3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368" y="1556792"/>
            <a:ext cx="1152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 2  =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1556792"/>
            <a:ext cx="1763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–      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96" y="1940830"/>
            <a:ext cx="1079500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67544" y="256490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– 9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63688" y="256490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–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15368" y="2564904"/>
            <a:ext cx="1152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=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995936" y="2564904"/>
            <a:ext cx="1762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–       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15" y="3010006"/>
            <a:ext cx="10795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67544" y="379428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15 – 8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15" y="4249257"/>
            <a:ext cx="10795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555776" y="2564904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75856" y="2564904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88024" y="2564904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724576" y="2564904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63688" y="37890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–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915368" y="3789040"/>
            <a:ext cx="1152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=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995936" y="3789040"/>
            <a:ext cx="1762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–        =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55776" y="3789040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75856" y="3789040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824120" y="3789040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724576" y="3789040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691680" y="3789040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067944" y="3789040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613" y="25167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59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464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821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83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14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345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826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307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02" y="532743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136" y="532743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59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821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83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214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345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826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00" y="1484784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547" y="3741151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136" y="53254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59" y="533545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498" y="1468500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083" y="5325476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345" y="5335452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067" y="2516776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1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75" y="5949280"/>
            <a:ext cx="6889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1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122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581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1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040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16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958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17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417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18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876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19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335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0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791" y="5949280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331436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331436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242" y="3741151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Прямоугольник 83"/>
          <p:cNvSpPr/>
          <p:nvPr/>
        </p:nvSpPr>
        <p:spPr>
          <a:xfrm>
            <a:off x="5673679" y="1556792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4877071" y="1556792"/>
            <a:ext cx="359592" cy="469528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86" name="Picture 1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117" y="5951239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62" y="3222731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020" y="3190037"/>
            <a:ext cx="5730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15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76" y="3741151"/>
            <a:ext cx="71278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113" y="446823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3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70" y="4468234"/>
            <a:ext cx="56673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" name="TextBox 94"/>
          <p:cNvSpPr txBox="1"/>
          <p:nvPr/>
        </p:nvSpPr>
        <p:spPr>
          <a:xfrm>
            <a:off x="6910578" y="5094643"/>
            <a:ext cx="1920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45694" y="44624"/>
            <a:ext cx="5722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93. Табличное вычитание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3043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85185E-6 L 0.1882 -0.1009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-5046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0.21007 -0.0960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-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12135 0.0018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9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11111E-6 L 0.18281 -0.1041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32" y="-520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21197 -0.10417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0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11227</TotalTime>
  <Words>1100</Words>
  <Application>Microsoft Office PowerPoint</Application>
  <PresentationFormat>Экран (4:3)</PresentationFormat>
  <Paragraphs>280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1215</cp:revision>
  <dcterms:created xsi:type="dcterms:W3CDTF">2010-10-26T14:31:01Z</dcterms:created>
  <dcterms:modified xsi:type="dcterms:W3CDTF">2016-02-02T18:37:21Z</dcterms:modified>
</cp:coreProperties>
</file>