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674" r:id="rId2"/>
    <p:sldId id="663" r:id="rId3"/>
    <p:sldId id="664" r:id="rId4"/>
    <p:sldId id="646" r:id="rId5"/>
    <p:sldId id="673" r:id="rId6"/>
    <p:sldId id="657" r:id="rId7"/>
    <p:sldId id="665" r:id="rId8"/>
    <p:sldId id="649" r:id="rId9"/>
    <p:sldId id="668" r:id="rId10"/>
    <p:sldId id="669" r:id="rId11"/>
    <p:sldId id="670" r:id="rId12"/>
    <p:sldId id="671" r:id="rId13"/>
    <p:sldId id="65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99B3"/>
    <a:srgbClr val="FED6E0"/>
    <a:srgbClr val="00B0F0"/>
    <a:srgbClr val="008000"/>
    <a:srgbClr val="CC00CC"/>
    <a:srgbClr val="FFF185"/>
    <a:srgbClr val="003300"/>
    <a:srgbClr val="00FFFF"/>
    <a:srgbClr val="C7E6A4"/>
    <a:srgbClr val="FFE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92100" autoAdjust="0"/>
  </p:normalViewPr>
  <p:slideViewPr>
    <p:cSldViewPr>
      <p:cViewPr>
        <p:scale>
          <a:sx n="37" d="100"/>
          <a:sy n="37" d="100"/>
        </p:scale>
        <p:origin x="-1104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276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57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576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40352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89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857232"/>
            <a:ext cx="70214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«Табличное сложение»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51" y="1575594"/>
            <a:ext cx="4969551" cy="259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85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4003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задачу Пети.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694" y="921985"/>
            <a:ext cx="8818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Вову похвалили дома 8 раз за один вечер: 4 раза за хорошие отметки,  2 раза за то, что он читает книги, и несколько раз за успешную игру в футбол. Сколько раз Вову хвалили за футбол?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5295693" y="3063966"/>
            <a:ext cx="1724577" cy="228724"/>
            <a:chOff x="1187624" y="2897906"/>
            <a:chExt cx="5115553" cy="21602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190609" y="2987986"/>
              <a:ext cx="5112568" cy="8966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187624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6300192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905998" y="3081170"/>
            <a:ext cx="2666425" cy="171892"/>
            <a:chOff x="1259632" y="4137032"/>
            <a:chExt cx="2463262" cy="21602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1267403" y="4221088"/>
              <a:ext cx="244827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>
            <a:off x="3579074" y="3027725"/>
            <a:ext cx="1721665" cy="240658"/>
            <a:chOff x="1259632" y="4137032"/>
            <a:chExt cx="2463262" cy="216024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267403" y="4256719"/>
              <a:ext cx="2448272" cy="0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1363359" y="2677607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отметки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37289" y="2011353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2620" y="3284984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1" name="Правая круглая скобка 50"/>
          <p:cNvSpPr/>
          <p:nvPr/>
        </p:nvSpPr>
        <p:spPr>
          <a:xfrm rot="16200000">
            <a:off x="3789465" y="-191464"/>
            <a:ext cx="347341" cy="6114273"/>
          </a:xfrm>
          <a:prstGeom prst="rightBracket">
            <a:avLst>
              <a:gd name="adj" fmla="val 170977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63024" y="4335487"/>
            <a:ext cx="5137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Петя и Катя начали решать  задачу так.  </a:t>
            </a:r>
            <a:endParaRPr lang="ru-RU" sz="2400" dirty="0">
              <a:solidFill>
                <a:srgbClr val="008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3584505" y="2658567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чтение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267970" y="2696966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футбол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4490892" y="3289135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1504" y="3221123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570341" y="3292690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969589" y="3253062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68545" y="2156083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38121" y="92198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47267" y="128417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957325" y="2235301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85793" y="92198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6291092" y="3318752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264321" y="4725144"/>
            <a:ext cx="0" cy="864096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3379808" y="4911550"/>
            <a:ext cx="760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Петя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028384" y="4911550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Катя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7461" y="4738941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24788" y="5199583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4401252" y="4725144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4427984" y="5157192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2303" y="4695527"/>
            <a:ext cx="2601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 +  2  =  6 (р.)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732242" y="6021288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 –  6  =  2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871342" y="4738941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 –  4  =  4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275858" y="6021288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 –  2  =  2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57971" y="6021288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  –  4  =  2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224788" y="3429000"/>
            <a:ext cx="88187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770684" y="5632802"/>
            <a:ext cx="3313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8000"/>
                </a:solidFill>
                <a:latin typeface="Arial Narrow" pitchFamily="34" charset="0"/>
                <a:cs typeface="Arial" pitchFamily="34" charset="0"/>
              </a:rPr>
              <a:t>Выбери второе действие. </a:t>
            </a:r>
          </a:p>
        </p:txBody>
      </p:sp>
      <p:sp>
        <p:nvSpPr>
          <p:cNvPr id="125" name="Прямоугольник 124"/>
          <p:cNvSpPr/>
          <p:nvPr/>
        </p:nvSpPr>
        <p:spPr>
          <a:xfrm>
            <a:off x="145694" y="44624"/>
            <a:ext cx="4786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1684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0.00382 0.1849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92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44444E-6 L -0.52396 0.3319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98" y="1659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22222E-6 L 0.12865 0.2882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24" y="1439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0.296 0.1912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92" y="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8.0481E-7 L -0.66927 -0.1174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72" y="-58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</p:childTnLst>
        </p:cTn>
      </p:par>
    </p:tnLst>
    <p:bldLst>
      <p:bldP spid="32" grpId="0"/>
      <p:bldP spid="25" grpId="0"/>
      <p:bldP spid="13" grpId="0"/>
      <p:bldP spid="22" grpId="0"/>
      <p:bldP spid="23" grpId="0"/>
      <p:bldP spid="27" grpId="0"/>
      <p:bldP spid="27" grpId="1"/>
      <p:bldP spid="27" grpId="2"/>
      <p:bldP spid="29" grpId="0"/>
      <p:bldP spid="30" grpId="0"/>
      <p:bldP spid="106" grpId="0"/>
      <p:bldP spid="107" grpId="0"/>
      <p:bldP spid="118" grpId="0"/>
      <p:bldP spid="8" grpId="0"/>
      <p:bldP spid="34" grpId="0"/>
      <p:bldP spid="34" grpId="1"/>
      <p:bldP spid="119" grpId="0"/>
      <p:bldP spid="121" grpId="0"/>
      <p:bldP spid="121" grpId="1"/>
      <p:bldP spid="123" grpId="0"/>
      <p:bldP spid="123" grpId="1"/>
      <p:bldP spid="124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4003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задачу Пети.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694" y="921985"/>
            <a:ext cx="8818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Вову похвалили дома 8 раз за один вечер: 4 раза за хорошие отметки,  2 раза за то, что он читает книги, и несколько раз за успешную игру в футбол. Сколько раз Вову хвалили за футбол?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5295693" y="3063966"/>
            <a:ext cx="1724577" cy="228724"/>
            <a:chOff x="1187624" y="2897906"/>
            <a:chExt cx="5115553" cy="21602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190609" y="2987986"/>
              <a:ext cx="5112568" cy="8966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187624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6300192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905998" y="3081170"/>
            <a:ext cx="2666425" cy="171892"/>
            <a:chOff x="1259632" y="4137032"/>
            <a:chExt cx="2463262" cy="21602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1267403" y="4221088"/>
              <a:ext cx="244827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>
            <a:off x="3579074" y="3027725"/>
            <a:ext cx="1721665" cy="240658"/>
            <a:chOff x="1259632" y="4137032"/>
            <a:chExt cx="2463262" cy="216024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267403" y="4256719"/>
              <a:ext cx="2448272" cy="0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1363359" y="2677607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отметки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70341" y="3281706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2620" y="3284984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1" name="Правая круглая скобка 50"/>
          <p:cNvSpPr/>
          <p:nvPr/>
        </p:nvSpPr>
        <p:spPr>
          <a:xfrm rot="16200000">
            <a:off x="3789465" y="-191464"/>
            <a:ext cx="347341" cy="6114273"/>
          </a:xfrm>
          <a:prstGeom prst="rightBracket">
            <a:avLst>
              <a:gd name="adj" fmla="val 170977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584505" y="2658567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чтение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267970" y="2696966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футбол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4490892" y="3289135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1504" y="3221123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570341" y="3292690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969589" y="3253062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68545" y="2156083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66942" y="324538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004562" y="326838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957325" y="2235301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54174" y="217582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6291092" y="3318752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264321" y="4725144"/>
            <a:ext cx="0" cy="864096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97461" y="4738941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24788" y="5199583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4401252" y="4725144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4427984" y="5157192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2303" y="4695527"/>
            <a:ext cx="2601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 +  2  =  6 (р.)</a:t>
            </a:r>
            <a:endParaRPr lang="ru-RU" dirty="0"/>
          </a:p>
        </p:txBody>
      </p:sp>
      <p:sp>
        <p:nvSpPr>
          <p:cNvPr id="119" name="TextBox 118"/>
          <p:cNvSpPr txBox="1"/>
          <p:nvPr/>
        </p:nvSpPr>
        <p:spPr>
          <a:xfrm>
            <a:off x="4871342" y="4738941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 –  4  =  4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275858" y="6021288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 –  2  =  2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11562" y="5199583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 –  6  =  2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57971" y="6021288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  –  4  =  2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379808" y="4911550"/>
            <a:ext cx="760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Петя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028384" y="4911550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Катя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24788" y="3429000"/>
            <a:ext cx="88187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770684" y="5632802"/>
            <a:ext cx="3313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8000"/>
                </a:solidFill>
                <a:latin typeface="Arial Narrow" pitchFamily="34" charset="0"/>
                <a:cs typeface="Arial" pitchFamily="34" charset="0"/>
              </a:rPr>
              <a:t>Выбери второе действие.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63024" y="4335487"/>
            <a:ext cx="5137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Петя и Катя начали решать  задачу так.  </a:t>
            </a:r>
            <a:endParaRPr lang="ru-RU" sz="2400" dirty="0">
              <a:solidFill>
                <a:srgbClr val="008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45694" y="44624"/>
            <a:ext cx="6946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0961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0.17327 -0.1280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63" y="-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</p:childTnLst>
        </p:cTn>
      </p:par>
    </p:tnLst>
    <p:bldLst>
      <p:bldP spid="121" grpId="0"/>
      <p:bldP spid="123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4003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задачу Пети.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694" y="921985"/>
            <a:ext cx="8818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Вову похвалили дома 8 раз за один вечер: 4 раза за хорошие отметки,  2 раза за то, что он читает книги, и несколько раз за успешную игру в футбол. Сколько раз Вову хвалили за футбол?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5295693" y="3063966"/>
            <a:ext cx="1724577" cy="228724"/>
            <a:chOff x="1187624" y="2897906"/>
            <a:chExt cx="5115553" cy="21602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190609" y="2987986"/>
              <a:ext cx="5112568" cy="8966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187624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6300192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905998" y="3081170"/>
            <a:ext cx="2666425" cy="171892"/>
            <a:chOff x="1259632" y="4137032"/>
            <a:chExt cx="2463262" cy="21602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1267403" y="4221088"/>
              <a:ext cx="244827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>
            <a:off x="3579074" y="3027725"/>
            <a:ext cx="1721665" cy="240658"/>
            <a:chOff x="1259632" y="4137032"/>
            <a:chExt cx="2463262" cy="216024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267403" y="4256719"/>
              <a:ext cx="2448272" cy="0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1363359" y="2677607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отметки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70341" y="3281706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2620" y="3284984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1" name="Правая круглая скобка 50"/>
          <p:cNvSpPr/>
          <p:nvPr/>
        </p:nvSpPr>
        <p:spPr>
          <a:xfrm rot="16200000">
            <a:off x="3789465" y="-191464"/>
            <a:ext cx="347341" cy="6114273"/>
          </a:xfrm>
          <a:prstGeom prst="rightBracket">
            <a:avLst>
              <a:gd name="adj" fmla="val 170977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145694" y="44624"/>
            <a:ext cx="6946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584505" y="2658567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чтение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267970" y="2696966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футбол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4490892" y="3289135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1504" y="3221123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570341" y="3292690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969589" y="3253062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68545" y="2156083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66942" y="324538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004562" y="326838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957325" y="2235301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54174" y="217582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6291092" y="3318752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264321" y="4725144"/>
            <a:ext cx="0" cy="864096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97461" y="4738941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24788" y="5199583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4401252" y="4725144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4427984" y="5157192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2303" y="4695527"/>
            <a:ext cx="2601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 +  2  =  6 (р.)</a:t>
            </a:r>
            <a:endParaRPr lang="ru-RU" dirty="0"/>
          </a:p>
        </p:txBody>
      </p:sp>
      <p:sp>
        <p:nvSpPr>
          <p:cNvPr id="119" name="TextBox 118"/>
          <p:cNvSpPr txBox="1"/>
          <p:nvPr/>
        </p:nvSpPr>
        <p:spPr>
          <a:xfrm>
            <a:off x="4871342" y="4738941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 –  4  =  4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860032" y="5164858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 –  2  =  2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11562" y="5199583"/>
            <a:ext cx="230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 –  6  =  2 (р.)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379808" y="4911550"/>
            <a:ext cx="760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Петя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028384" y="4911550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Катя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24788" y="3429000"/>
            <a:ext cx="88187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63024" y="4335487"/>
            <a:ext cx="5137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Петя и Катя начали решать  задачу так.  </a:t>
            </a:r>
            <a:endParaRPr lang="ru-RU" sz="2400" dirty="0">
              <a:solidFill>
                <a:srgbClr val="008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5589240"/>
            <a:ext cx="2382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2 раза.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02301" y="5589240"/>
            <a:ext cx="2445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2 раза.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80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Овал 59"/>
          <p:cNvSpPr/>
          <p:nvPr/>
        </p:nvSpPr>
        <p:spPr>
          <a:xfrm>
            <a:off x="323528" y="1556792"/>
            <a:ext cx="8640960" cy="3183582"/>
          </a:xfrm>
          <a:prstGeom prst="ellipse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00B0F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5681" y="476672"/>
            <a:ext cx="9136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 Пети.  На какую кочку должен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опуститься каждый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парашют?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5550331"/>
            <a:ext cx="89949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на рисунке двузначные числа. Расскажи, сколько в каждом числе десятков и единиц. </a:t>
            </a:r>
            <a:endParaRPr lang="ru-RU" dirty="0"/>
          </a:p>
        </p:txBody>
      </p:sp>
      <p:grpSp>
        <p:nvGrpSpPr>
          <p:cNvPr id="57" name="Группа 56"/>
          <p:cNvGrpSpPr/>
          <p:nvPr/>
        </p:nvGrpSpPr>
        <p:grpSpPr>
          <a:xfrm>
            <a:off x="1069547" y="1565936"/>
            <a:ext cx="936104" cy="1439864"/>
            <a:chOff x="7596336" y="1197047"/>
            <a:chExt cx="936104" cy="1439864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197047"/>
              <a:ext cx="936104" cy="1018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7737650" y="2175246"/>
              <a:ext cx="534207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10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2982759" y="1565936"/>
            <a:ext cx="936104" cy="1439864"/>
            <a:chOff x="7596336" y="1197047"/>
            <a:chExt cx="936104" cy="1439864"/>
          </a:xfrm>
        </p:grpSpPr>
        <p:pic>
          <p:nvPicPr>
            <p:cNvPr id="70" name="Picture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197047"/>
              <a:ext cx="936104" cy="1018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1" name="TextBox 70"/>
            <p:cNvSpPr txBox="1"/>
            <p:nvPr/>
          </p:nvSpPr>
          <p:spPr>
            <a:xfrm>
              <a:off x="7737650" y="2175246"/>
              <a:ext cx="534207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18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5502942" y="1385612"/>
            <a:ext cx="936104" cy="1439864"/>
            <a:chOff x="7596336" y="1197047"/>
            <a:chExt cx="936104" cy="1439864"/>
          </a:xfrm>
        </p:grpSpPr>
        <p:pic>
          <p:nvPicPr>
            <p:cNvPr id="73" name="Picture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197047"/>
              <a:ext cx="936104" cy="1018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4" name="TextBox 73"/>
            <p:cNvSpPr txBox="1"/>
            <p:nvPr/>
          </p:nvSpPr>
          <p:spPr>
            <a:xfrm>
              <a:off x="7737650" y="2175246"/>
              <a:ext cx="534207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7732146" y="1556792"/>
            <a:ext cx="936104" cy="1439864"/>
            <a:chOff x="7596336" y="1197047"/>
            <a:chExt cx="936104" cy="1439864"/>
          </a:xfrm>
        </p:grpSpPr>
        <p:pic>
          <p:nvPicPr>
            <p:cNvPr id="76" name="Picture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197047"/>
              <a:ext cx="936104" cy="1018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8" name="TextBox 77"/>
            <p:cNvSpPr txBox="1"/>
            <p:nvPr/>
          </p:nvSpPr>
          <p:spPr>
            <a:xfrm>
              <a:off x="7737650" y="2175246"/>
              <a:ext cx="534207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16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45694" y="4375024"/>
            <a:ext cx="8818794" cy="926184"/>
            <a:chOff x="145694" y="4375024"/>
            <a:chExt cx="8818794" cy="926184"/>
          </a:xfrm>
        </p:grpSpPr>
        <p:sp>
          <p:nvSpPr>
            <p:cNvPr id="19" name="Блок-схема: задержка 18"/>
            <p:cNvSpPr/>
            <p:nvPr/>
          </p:nvSpPr>
          <p:spPr>
            <a:xfrm rot="16200000">
              <a:off x="240739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3615" y="4705980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Блок-схема: задержка 21"/>
            <p:cNvSpPr/>
            <p:nvPr/>
          </p:nvSpPr>
          <p:spPr>
            <a:xfrm rot="16200000">
              <a:off x="1093034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Блок-схема: задержка 24"/>
            <p:cNvSpPr/>
            <p:nvPr/>
          </p:nvSpPr>
          <p:spPr>
            <a:xfrm rot="16200000">
              <a:off x="1945329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88205" y="4705980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Блок-схема: задержка 27"/>
            <p:cNvSpPr/>
            <p:nvPr/>
          </p:nvSpPr>
          <p:spPr>
            <a:xfrm rot="16200000">
              <a:off x="2797624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40500" y="4705980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Блок-схема: задержка 30"/>
            <p:cNvSpPr/>
            <p:nvPr/>
          </p:nvSpPr>
          <p:spPr>
            <a:xfrm rot="16200000">
              <a:off x="3649919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Блок-схема: задержка 33"/>
            <p:cNvSpPr/>
            <p:nvPr/>
          </p:nvSpPr>
          <p:spPr>
            <a:xfrm rot="16200000">
              <a:off x="4502214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502215" y="4705980"/>
              <a:ext cx="7226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Блок-схема: задержка 36"/>
            <p:cNvSpPr/>
            <p:nvPr/>
          </p:nvSpPr>
          <p:spPr>
            <a:xfrm rot="16200000">
              <a:off x="5354509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391115" y="4705980"/>
              <a:ext cx="6360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Блок-схема: задержка 39"/>
            <p:cNvSpPr/>
            <p:nvPr/>
          </p:nvSpPr>
          <p:spPr>
            <a:xfrm rot="16200000">
              <a:off x="6206804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Блок-схема: задержка 42"/>
            <p:cNvSpPr/>
            <p:nvPr/>
          </p:nvSpPr>
          <p:spPr>
            <a:xfrm rot="16200000">
              <a:off x="7059099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Блок-схема: задержка 45"/>
            <p:cNvSpPr/>
            <p:nvPr/>
          </p:nvSpPr>
          <p:spPr>
            <a:xfrm rot="16200000">
              <a:off x="7983403" y="4496859"/>
              <a:ext cx="642942" cy="786957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78273" y="4665069"/>
              <a:ext cx="6120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20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7593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8680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3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0795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4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8301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3073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6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7860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7515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8602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4780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6" name="Прямая соединительная линия 5"/>
            <p:cNvCxnSpPr/>
            <p:nvPr/>
          </p:nvCxnSpPr>
          <p:spPr>
            <a:xfrm>
              <a:off x="145694" y="4437112"/>
              <a:ext cx="88187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Прямоугольник 48"/>
          <p:cNvSpPr/>
          <p:nvPr/>
        </p:nvSpPr>
        <p:spPr>
          <a:xfrm>
            <a:off x="115681" y="3284984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71169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Овал 59"/>
          <p:cNvSpPr/>
          <p:nvPr/>
        </p:nvSpPr>
        <p:spPr>
          <a:xfrm>
            <a:off x="323528" y="1556792"/>
            <a:ext cx="8640960" cy="3183582"/>
          </a:xfrm>
          <a:prstGeom prst="ellipse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00B0F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5681" y="476672"/>
            <a:ext cx="9136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 Пети.  На какую кочку должен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опуститься каждый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парашют?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5550331"/>
            <a:ext cx="89949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на рисунке двузначные числа. Расскажи, сколько в каждом числе десятков и единиц. 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45694" y="4375024"/>
            <a:ext cx="8818794" cy="926184"/>
            <a:chOff x="145694" y="4375024"/>
            <a:chExt cx="8818794" cy="926184"/>
          </a:xfrm>
        </p:grpSpPr>
        <p:sp>
          <p:nvSpPr>
            <p:cNvPr id="19" name="Блок-схема: задержка 18"/>
            <p:cNvSpPr/>
            <p:nvPr/>
          </p:nvSpPr>
          <p:spPr>
            <a:xfrm rot="16200000">
              <a:off x="240739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3615" y="4705980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Блок-схема: задержка 21"/>
            <p:cNvSpPr/>
            <p:nvPr/>
          </p:nvSpPr>
          <p:spPr>
            <a:xfrm rot="16200000">
              <a:off x="1093034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Блок-схема: задержка 24"/>
            <p:cNvSpPr/>
            <p:nvPr/>
          </p:nvSpPr>
          <p:spPr>
            <a:xfrm rot="16200000">
              <a:off x="1945329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88205" y="4705980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Блок-схема: задержка 27"/>
            <p:cNvSpPr/>
            <p:nvPr/>
          </p:nvSpPr>
          <p:spPr>
            <a:xfrm rot="16200000">
              <a:off x="2797624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40500" y="4705980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Блок-схема: задержка 30"/>
            <p:cNvSpPr/>
            <p:nvPr/>
          </p:nvSpPr>
          <p:spPr>
            <a:xfrm rot="16200000">
              <a:off x="3649919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Блок-схема: задержка 33"/>
            <p:cNvSpPr/>
            <p:nvPr/>
          </p:nvSpPr>
          <p:spPr>
            <a:xfrm rot="16200000">
              <a:off x="4502214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502215" y="4705980"/>
              <a:ext cx="7226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Блок-схема: задержка 36"/>
            <p:cNvSpPr/>
            <p:nvPr/>
          </p:nvSpPr>
          <p:spPr>
            <a:xfrm rot="16200000">
              <a:off x="5354509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391115" y="4705980"/>
              <a:ext cx="6360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Блок-схема: задержка 39"/>
            <p:cNvSpPr/>
            <p:nvPr/>
          </p:nvSpPr>
          <p:spPr>
            <a:xfrm rot="16200000">
              <a:off x="6206804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Блок-схема: задержка 42"/>
            <p:cNvSpPr/>
            <p:nvPr/>
          </p:nvSpPr>
          <p:spPr>
            <a:xfrm rot="16200000">
              <a:off x="7059099" y="4609777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Блок-схема: задержка 45"/>
            <p:cNvSpPr/>
            <p:nvPr/>
          </p:nvSpPr>
          <p:spPr>
            <a:xfrm rot="16200000">
              <a:off x="7983403" y="4496859"/>
              <a:ext cx="642942" cy="786957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78273" y="4665069"/>
              <a:ext cx="6120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20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7593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8680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3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0795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4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8301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3073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6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7860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7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7515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8602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4780" y="4375024"/>
              <a:ext cx="333946" cy="92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6" name="Прямая соединительная линия 5"/>
            <p:cNvCxnSpPr/>
            <p:nvPr/>
          </p:nvCxnSpPr>
          <p:spPr>
            <a:xfrm>
              <a:off x="145694" y="4437112"/>
              <a:ext cx="88187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6396338" y="5949280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7" name="Группа 56"/>
          <p:cNvGrpSpPr/>
          <p:nvPr/>
        </p:nvGrpSpPr>
        <p:grpSpPr>
          <a:xfrm>
            <a:off x="1069547" y="1565936"/>
            <a:ext cx="936104" cy="1439864"/>
            <a:chOff x="7596336" y="1197047"/>
            <a:chExt cx="936104" cy="1439864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197047"/>
              <a:ext cx="936104" cy="1018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7737650" y="2175246"/>
              <a:ext cx="534207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10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2982759" y="1565936"/>
            <a:ext cx="936104" cy="1439864"/>
            <a:chOff x="7596336" y="1197047"/>
            <a:chExt cx="936104" cy="1439864"/>
          </a:xfrm>
        </p:grpSpPr>
        <p:pic>
          <p:nvPicPr>
            <p:cNvPr id="70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197047"/>
              <a:ext cx="936104" cy="1018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1" name="TextBox 70"/>
            <p:cNvSpPr txBox="1"/>
            <p:nvPr/>
          </p:nvSpPr>
          <p:spPr>
            <a:xfrm>
              <a:off x="7737650" y="2175246"/>
              <a:ext cx="534207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18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5502942" y="1385612"/>
            <a:ext cx="936104" cy="1439864"/>
            <a:chOff x="7596336" y="1197047"/>
            <a:chExt cx="936104" cy="1439864"/>
          </a:xfrm>
        </p:grpSpPr>
        <p:pic>
          <p:nvPicPr>
            <p:cNvPr id="73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197047"/>
              <a:ext cx="936104" cy="1018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4" name="TextBox 73"/>
            <p:cNvSpPr txBox="1"/>
            <p:nvPr/>
          </p:nvSpPr>
          <p:spPr>
            <a:xfrm>
              <a:off x="7737650" y="2175246"/>
              <a:ext cx="534207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7732146" y="1556792"/>
            <a:ext cx="936104" cy="1439864"/>
            <a:chOff x="7596336" y="1197047"/>
            <a:chExt cx="936104" cy="1439864"/>
          </a:xfrm>
        </p:grpSpPr>
        <p:pic>
          <p:nvPicPr>
            <p:cNvPr id="76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197047"/>
              <a:ext cx="936104" cy="1018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8" name="TextBox 77"/>
            <p:cNvSpPr txBox="1"/>
            <p:nvPr/>
          </p:nvSpPr>
          <p:spPr>
            <a:xfrm>
              <a:off x="7737650" y="2175246"/>
              <a:ext cx="534207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16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600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-0.49149 0.340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83" y="1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27118 0.3187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1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-0.17621 0.3150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19" y="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0.43889 0.3150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929883"/>
              </p:ext>
            </p:extLst>
          </p:nvPr>
        </p:nvGraphicFramePr>
        <p:xfrm>
          <a:off x="197185" y="2636912"/>
          <a:ext cx="2214575" cy="857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915"/>
                <a:gridCol w="442915"/>
                <a:gridCol w="442915"/>
                <a:gridCol w="442915"/>
                <a:gridCol w="442915"/>
              </a:tblGrid>
              <a:tr h="428628"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42203" marR="42203" marT="21102" marB="21102"/>
                </a:tc>
              </a:tr>
              <a:tr h="428628"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42203" marR="42203" marT="21102" marB="21102"/>
                </a:tc>
              </a:tr>
            </a:tbl>
          </a:graphicData>
        </a:graphic>
      </p:graphicFrame>
      <p:sp>
        <p:nvSpPr>
          <p:cNvPr id="195" name="TextBox 194"/>
          <p:cNvSpPr txBox="1"/>
          <p:nvPr/>
        </p:nvSpPr>
        <p:spPr>
          <a:xfrm>
            <a:off x="571472" y="1397001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+ 4  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1841966" y="139361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785786" y="21136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rot="5400000">
            <a:off x="1035819" y="1929397"/>
            <a:ext cx="285752" cy="214314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16200000" flipH="1">
            <a:off x="1357290" y="1893678"/>
            <a:ext cx="285752" cy="285752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рямоугольник 107"/>
          <p:cNvSpPr/>
          <p:nvPr/>
        </p:nvSpPr>
        <p:spPr>
          <a:xfrm>
            <a:off x="1500166" y="21136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3000364" y="3079264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714750" y="3064970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2500298" y="2775829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357689" y="2775829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296666" y="2700642"/>
            <a:ext cx="2057408" cy="757244"/>
            <a:chOff x="5072067" y="2967806"/>
            <a:chExt cx="2057408" cy="757244"/>
          </a:xfrm>
        </p:grpSpPr>
        <p:sp>
          <p:nvSpPr>
            <p:cNvPr id="41" name="Овал 40"/>
            <p:cNvSpPr/>
            <p:nvPr/>
          </p:nvSpPr>
          <p:spPr>
            <a:xfrm>
              <a:off x="5072067" y="2967806"/>
              <a:ext cx="342896" cy="3428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6357951" y="2967806"/>
              <a:ext cx="342896" cy="3428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6786579" y="2967806"/>
              <a:ext cx="342896" cy="3428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5500695" y="2967806"/>
              <a:ext cx="342896" cy="3428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5929323" y="2967806"/>
              <a:ext cx="342896" cy="3428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5072067" y="3382154"/>
              <a:ext cx="342896" cy="3428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5500695" y="3382154"/>
              <a:ext cx="342896" cy="3428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5929323" y="3382154"/>
              <a:ext cx="342896" cy="34289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1" name="Овал 50"/>
          <p:cNvSpPr/>
          <p:nvPr/>
        </p:nvSpPr>
        <p:spPr>
          <a:xfrm>
            <a:off x="285721" y="2679204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2" name="Овал 51"/>
          <p:cNvSpPr/>
          <p:nvPr/>
        </p:nvSpPr>
        <p:spPr>
          <a:xfrm>
            <a:off x="1571605" y="2679204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3" name="Овал 52"/>
          <p:cNvSpPr/>
          <p:nvPr/>
        </p:nvSpPr>
        <p:spPr>
          <a:xfrm>
            <a:off x="2000233" y="2679204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4" name="Овал 53"/>
          <p:cNvSpPr/>
          <p:nvPr/>
        </p:nvSpPr>
        <p:spPr>
          <a:xfrm>
            <a:off x="714349" y="2679204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5" name="Овал 54"/>
          <p:cNvSpPr/>
          <p:nvPr/>
        </p:nvSpPr>
        <p:spPr>
          <a:xfrm>
            <a:off x="1142977" y="2679204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6" name="Овал 55"/>
          <p:cNvSpPr/>
          <p:nvPr/>
        </p:nvSpPr>
        <p:spPr>
          <a:xfrm>
            <a:off x="285721" y="3093552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4086220" y="3064970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714349" y="3093552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1142977" y="3093552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357554" y="3064970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000364" y="3079264"/>
            <a:ext cx="342896" cy="342896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3714750" y="3064970"/>
            <a:ext cx="342896" cy="342896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4086220" y="3064970"/>
            <a:ext cx="342896" cy="342896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3347864" y="3064970"/>
            <a:ext cx="342896" cy="342896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9513" y="717793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 найти значения сумм.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9552" y="3792429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+ 5  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841966" y="3789040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85786" y="456196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rot="5400000">
            <a:off x="1003899" y="4324825"/>
            <a:ext cx="285752" cy="214314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16200000" flipH="1">
            <a:off x="1325370" y="4289106"/>
            <a:ext cx="285752" cy="285752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1500166" y="456196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2886064" y="5513856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3643312" y="5499562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2500298" y="5210421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714876" y="514237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dirty="0"/>
          </a:p>
        </p:txBody>
      </p:sp>
      <p:graphicFrame>
        <p:nvGraphicFramePr>
          <p:cNvPr id="83" name="Таблица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212624"/>
              </p:ext>
            </p:extLst>
          </p:nvPr>
        </p:nvGraphicFramePr>
        <p:xfrm>
          <a:off x="214285" y="5070934"/>
          <a:ext cx="2214575" cy="857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915"/>
                <a:gridCol w="442915"/>
                <a:gridCol w="442915"/>
                <a:gridCol w="442915"/>
                <a:gridCol w="442915"/>
              </a:tblGrid>
              <a:tr h="428628"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42203" marR="42203" marT="21102" marB="21102"/>
                </a:tc>
              </a:tr>
              <a:tr h="428628"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42203" marR="42203" marT="21102" marB="21102"/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42203" marR="42203" marT="21102" marB="21102"/>
                </a:tc>
              </a:tr>
            </a:tbl>
          </a:graphicData>
        </a:graphic>
      </p:graphicFrame>
      <p:sp>
        <p:nvSpPr>
          <p:cNvPr id="85" name="Овал 84"/>
          <p:cNvSpPr/>
          <p:nvPr/>
        </p:nvSpPr>
        <p:spPr>
          <a:xfrm>
            <a:off x="285721" y="5113796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1571605" y="5113796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2000233" y="5113796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714349" y="5113796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1142977" y="5113796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285721" y="5528144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4014782" y="5499562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714349" y="5528144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1142977" y="5528144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3286116" y="5499562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1571604" y="5513856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4357686" y="5499562"/>
            <a:ext cx="342896" cy="3428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2886064" y="5499568"/>
            <a:ext cx="342896" cy="342896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3643312" y="5485274"/>
            <a:ext cx="342896" cy="342896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4014782" y="5485274"/>
            <a:ext cx="342896" cy="342896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3286116" y="5485274"/>
            <a:ext cx="342896" cy="342896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4357686" y="5485274"/>
            <a:ext cx="342896" cy="342896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5" y="2643024"/>
            <a:ext cx="22256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99" y="5067006"/>
            <a:ext cx="2225675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7" name="Прямоугольник 126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0416 L 0.52778 0.0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8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C -0.00157 0.0088 0.00069 0.01713 0.00486 0.025 C 0.00538 0.02639 0.0217 0.0544 0.02448 0.05834 C 0.02569 0.06019 0.02778 0.06088 0.02916 0.0632 C 0.03819 0.07709 0.02951 0.0713 0.03906 0.07593 C 0.04496 0.08519 0.05156 0.0875 0.0585 0.09375 C 0.0618 0.097 0.06493 0.10047 0.06823 0.10394 C 0.07361 0.1095 0.09514 0.11343 0.09739 0.11389 C 0.10087 0.11505 0.10382 0.11806 0.10712 0.11922 C 0.11093 0.11991 0.11475 0.12084 0.11857 0.12153 C 0.15451 0.14051 0.21875 0.11042 0.25972 0.10649 C 0.26198 0.10556 0.26857 0.10301 0.271 0.10139 C 0.27274 0.09977 0.27396 0.097 0.27587 0.09607 C 0.28333 0.09422 0.29114 0.09445 0.29861 0.09375 C 0.30903 0.09075 0.31927 0.08658 0.32934 0.08357 C 0.3408 0.07176 0.34757 0.0551 0.35694 0.04051 C 0.36111 0.02107 0.35503 0.04422 0.36354 0.02778 C 0.36458 0.0257 0.36441 0.02246 0.3651 0.02014 C 0.36614 0.01713 0.36701 0.01482 0.3684 0.01227 C 0.37378 0.0044 0.37326 0.01135 0.37326 0.00487 " pathEditMode="relative" rAng="0" ptsTypes="fffffffffffffffffffA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11" y="701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C -0.00157 0.0088 0.00069 0.01713 0.00486 0.025 C 0.00538 0.02639 0.0217 0.0544 0.02448 0.05834 C 0.02569 0.06019 0.02777 0.06088 0.02916 0.0632 C 0.03819 0.07709 0.02951 0.0713 0.03906 0.07593 C 0.04496 0.08519 0.05156 0.0875 0.0585 0.09375 C 0.0618 0.097 0.06493 0.10047 0.06823 0.10394 C 0.07361 0.1095 0.09514 0.11343 0.09739 0.11389 C 0.10087 0.11505 0.10382 0.11806 0.10712 0.11922 C 0.11093 0.11991 0.11475 0.12084 0.11857 0.12153 C 0.15451 0.14051 0.21875 0.11042 0.25972 0.10649 C 0.26198 0.10556 0.26857 0.10301 0.271 0.10139 C 0.27274 0.09977 0.27396 0.097 0.27587 0.09607 C 0.28333 0.09422 0.29114 0.09445 0.29861 0.09375 C 0.30902 0.09075 0.31927 0.08658 0.32934 0.08357 C 0.3408 0.07176 0.34757 0.0551 0.35694 0.04051 C 0.36111 0.02107 0.35503 0.04422 0.36354 0.02778 C 0.36458 0.0257 0.36441 0.02246 0.3651 0.02014 C 0.36614 0.01713 0.36701 0.01482 0.3684 0.01227 C 0.37378 0.0044 0.37326 0.01135 0.37326 0.00487 " pathEditMode="relative" rAng="0" ptsTypes="fffffffffffffffffffA">
                                      <p:cBhvr>
                                        <p:cTn id="1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11" y="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0208 C -0.00191 0.0125 -0.00347 0.0243 0.00052 0.03333 C 0.00156 0.03588 0.00399 0.03726 0.00521 0.03958 C 0.01267 0.0537 0.01493 0.06064 0.02708 0.06875 C 0.03212 0.0787 0.02847 0.0743 0.03958 0.07916 C 0.0434 0.08078 0.04601 0.08634 0.04896 0.08958 C 0.05382 0.0949 0.06181 0.09953 0.06771 0.10208 C 0.08576 0.12013 0.1033 0.12476 0.12552 0.12708 C 0.16753 0.13819 0.1592 0.13078 0.23802 0.12916 C 0.24913 0.125 0.25955 0.12083 0.27083 0.11875 C 0.28021 0.1125 0.28142 0.1125 0.28802 0.10625 C 0.29462 0.1 0.2974 0.09421 0.30521 0.09166 C 0.31823 0.0787 0.33003 0.05902 0.34583 0.05208 C 0.3526 0.04444 0.3599 0.0375 0.36615 0.02916 C 0.37448 0.01805 0.3599 0.02638 0.3724 0.02083 C 0.3842 0.00509 0.37865 0.00925 0.38646 0.00416 " pathEditMode="relative" rAng="0" ptsTypes="fffffffffffffffA">
                                      <p:cBhvr>
                                        <p:cTn id="2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10" y="680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69 0.01041 -0.00087 0.02222 0.00313 0.03125 C 0.00417 0.03379 0.0066 0.03518 0.00781 0.0375 C 0.01528 0.05162 0.01753 0.05856 0.02969 0.06666 C 0.03472 0.07662 0.03108 0.07222 0.04219 0.07708 C 0.04601 0.0787 0.04861 0.08426 0.05156 0.0875 C 0.05642 0.09282 0.06441 0.09745 0.07031 0.1 C 0.08837 0.11805 0.1059 0.12268 0.12813 0.125 C 0.17014 0.13611 0.16181 0.1287 0.24063 0.12708 C 0.25174 0.12291 0.26215 0.11875 0.27344 0.11666 C 0.28281 0.11041 0.28403 0.11041 0.29063 0.10416 C 0.29722 0.09791 0.3 0.09213 0.30781 0.08958 C 0.32083 0.07662 0.33264 0.05694 0.34844 0.05 C 0.35521 0.04236 0.3625 0.03541 0.36875 0.02708 C 0.37708 0.01597 0.3625 0.0243 0.375 0.01875 C 0.38681 0.00301 0.38125 0.00717 0.38906 0.00208 " pathEditMode="relative" ptsTypes="fffffffffffffffA">
                                      <p:cBhvr>
                                        <p:cTn id="2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0.53611 -0.0074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06" y="-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C 0.00191 0.03032 0.00053 0.03611 0.01233 0.05833 C 0.01806 0.06898 0.01216 0.06435 0.02171 0.06829 C 0.02674 0.08009 0.03473 0.08194 0.04185 0.09005 C 0.05035 0.09954 0.05643 0.11042 0.06667 0.11458 C 0.07969 0.12801 0.09497 0.13056 0.11025 0.13403 C 0.14862 0.15417 0.11632 0.13889 0.21129 0.1412 C 0.23438 0.15347 0.26407 0.14375 0.28733 0.13148 C 0.3007 0.12454 0.31441 0.12245 0.32778 0.1169 C 0.3356 0.11389 0.32969 0.11481 0.33872 0.10972 C 0.34914 0.10347 0.36077 0.10116 0.37136 0.09491 C 0.37952 0.09005 0.38768 0.08472 0.39619 0.08032 C 0.40452 0.07593 0.41355 0.06042 0.41945 0.05116 C 0.43178 0.03194 0.41598 0.06273 0.42882 0.03889 C 0.43299 0.03102 0.43334 0.02454 0.4382 0.0169 C 0.43959 0.0081 0.44132 -0.00069 0.44132 -0.00972 " pathEditMode="relative" rAng="0" ptsTypes="fffffffffffffffA">
                                      <p:cBhvr>
                                        <p:cTn id="4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0" y="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9 0.00393 0.00277 0.00856 0.00468 0.0125 C 0.00954 0.02222 0.00902 0.01481 0.0125 0.025 C 0.01388 0.02893 0.01371 0.03379 0.01562 0.0375 C 0.01892 0.04398 0.02239 0.05139 0.025 0.05833 C 0.0276 0.06527 0.03003 0.07338 0.03437 0.07916 C 0.03993 0.08657 0.04704 0.09328 0.05312 0.1 C 0.0625 0.11041 0.07239 0.11875 0.08281 0.12708 C 0.08611 0.12963 0.08906 0.13264 0.09218 0.13541 C 0.09496 0.13796 0.10156 0.13958 0.10156 0.13958 C 0.10833 0.14861 0.11597 0.14907 0.125 0.15208 C 0.14947 0.16018 0.1769 0.15926 0.20156 0.16041 C 0.22777 0.16365 0.25329 0.16458 0.27968 0.1625 C 0.29756 0.15764 0.3151 0.15162 0.33281 0.14583 C 0.33506 0.14514 0.33697 0.14282 0.33906 0.14166 C 0.34618 0.13796 0.35381 0.13472 0.36093 0.13125 C 0.36493 0.12916 0.36805 0.12963 0.37187 0.12708 C 0.38402 0.11898 0.36944 0.12615 0.38125 0.12083 C 0.38993 0.10926 0.40503 0.10115 0.41718 0.09791 C 0.41875 0.09652 0.42013 0.09467 0.42187 0.09375 C 0.42378 0.09259 0.42621 0.09305 0.42812 0.09166 C 0.43003 0.09027 0.43107 0.08727 0.43281 0.08541 C 0.44062 0.07731 0.45034 0.07106 0.45468 0.05833 C 0.4585 0.04676 0.45763 0.03449 0.46093 0.02291 C 0.46163 0.0206 0.46336 0.01898 0.46406 0.01666 C 0.46545 0.01273 0.46718 0.00416 0.46718 0.00416 C 0.46545 -0.00787 0.46805 -0.00463 0.4625 -0.00834 " pathEditMode="relative" ptsTypes="ffffffffffffffffffffffffffA">
                                      <p:cBhvr>
                                        <p:cTn id="5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9 0.00393 0.00277 0.00856 0.00468 0.0125 C 0.00954 0.02222 0.00902 0.01481 0.0125 0.025 C 0.01388 0.02893 0.01371 0.03379 0.01562 0.0375 C 0.01892 0.04398 0.02239 0.05139 0.025 0.05833 C 0.0276 0.06527 0.03003 0.07338 0.03437 0.07916 C 0.03993 0.08657 0.04704 0.09328 0.05312 0.1 C 0.0625 0.11041 0.07239 0.11875 0.08281 0.12708 C 0.08611 0.12963 0.08906 0.13264 0.09218 0.13541 C 0.09496 0.13796 0.10156 0.13958 0.10156 0.13958 C 0.10833 0.14861 0.11597 0.14907 0.125 0.15208 C 0.14947 0.16018 0.1769 0.15926 0.20156 0.16041 C 0.22777 0.16365 0.25329 0.16458 0.27968 0.1625 C 0.29756 0.15764 0.3151 0.15162 0.33281 0.14583 C 0.33506 0.14514 0.33697 0.14282 0.33906 0.14166 C 0.34618 0.13796 0.35381 0.13472 0.36093 0.13125 C 0.36493 0.12916 0.36805 0.12963 0.37187 0.12708 C 0.38402 0.11898 0.36944 0.12615 0.38125 0.12083 C 0.38993 0.10926 0.40503 0.10115 0.41718 0.09791 C 0.41875 0.09652 0.42013 0.09467 0.42187 0.09375 C 0.42378 0.09259 0.42621 0.09305 0.42812 0.09166 C 0.43003 0.09027 0.43107 0.08727 0.43281 0.08541 C 0.44062 0.07731 0.45034 0.07106 0.45468 0.05833 C 0.4585 0.04676 0.45763 0.03449 0.46093 0.02291 C 0.46163 0.0206 0.46336 0.01898 0.46406 0.01666 C 0.46545 0.01273 0.46718 0.00416 0.46718 0.00416 C 0.46545 -0.00787 0.46805 -0.00463 0.4625 -0.00834 " pathEditMode="relative" ptsTypes="ffffffffffffffffffffffffffA">
                                      <p:cBhvr>
                                        <p:cTn id="6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9 0.00393 0.00277 0.00856 0.00468 0.0125 C 0.00954 0.02222 0.00902 0.01481 0.0125 0.025 C 0.01388 0.02893 0.01371 0.03379 0.01562 0.0375 C 0.01892 0.04398 0.02239 0.05139 0.025 0.05833 C 0.0276 0.06527 0.03003 0.07338 0.03437 0.07916 C 0.03993 0.08657 0.04704 0.09328 0.05312 0.1 C 0.0625 0.11041 0.07239 0.11875 0.08281 0.12708 C 0.08611 0.12963 0.08906 0.13264 0.09218 0.13541 C 0.09496 0.13796 0.10156 0.13958 0.10156 0.13958 C 0.10833 0.14861 0.11597 0.14907 0.125 0.15208 C 0.14947 0.16018 0.1769 0.15926 0.20156 0.16041 C 0.22777 0.16365 0.25329 0.16458 0.27968 0.1625 C 0.29756 0.15764 0.3151 0.15162 0.33281 0.14583 C 0.33506 0.14514 0.33697 0.14282 0.33906 0.14166 C 0.34618 0.13796 0.35381 0.13472 0.36093 0.13125 C 0.36493 0.12916 0.36805 0.12963 0.37187 0.12708 C 0.38402 0.11898 0.36944 0.12615 0.38125 0.12083 C 0.38993 0.10926 0.40503 0.10115 0.41718 0.09791 C 0.41875 0.09652 0.42013 0.09467 0.42187 0.09375 C 0.42378 0.09259 0.42621 0.09305 0.42812 0.09166 C 0.43003 0.09027 0.43107 0.08727 0.43281 0.08541 C 0.44062 0.07731 0.45034 0.07106 0.45468 0.05833 C 0.4585 0.04676 0.45763 0.03449 0.46093 0.02291 C 0.46163 0.0206 0.46336 0.01898 0.46406 0.01666 C 0.46545 0.01273 0.46718 0.00416 0.46718 0.00416 C 0.46545 -0.00787 0.46805 -0.00463 0.4625 -0.00834 " pathEditMode="relative" ptsTypes="ffffffffffffffffffffffffffA">
                                      <p:cBhvr>
                                        <p:cTn id="6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9 0.00393 0.00277 0.00856 0.00468 0.0125 C 0.00954 0.02222 0.00902 0.01481 0.0125 0.025 C 0.01388 0.02893 0.01371 0.03379 0.01562 0.0375 C 0.01892 0.04398 0.02239 0.05139 0.025 0.05833 C 0.0276 0.06527 0.03003 0.07338 0.03437 0.07916 C 0.03993 0.08657 0.04704 0.09328 0.05312 0.1 C 0.0625 0.11041 0.07239 0.11875 0.08281 0.12708 C 0.08611 0.12963 0.08906 0.13264 0.09218 0.13541 C 0.09496 0.13796 0.10156 0.13958 0.10156 0.13958 C 0.10833 0.14861 0.11597 0.14907 0.125 0.15208 C 0.14947 0.16018 0.1769 0.15926 0.20156 0.16041 C 0.22777 0.16365 0.25329 0.16458 0.27968 0.1625 C 0.29756 0.15764 0.3151 0.15162 0.33281 0.14583 C 0.33506 0.14514 0.33697 0.14282 0.33906 0.14166 C 0.34618 0.13796 0.35381 0.13472 0.36093 0.13125 C 0.36493 0.12916 0.36805 0.12963 0.37187 0.12708 C 0.38402 0.11898 0.36944 0.12615 0.38125 0.12083 C 0.38993 0.10926 0.40503 0.10115 0.41718 0.09791 C 0.41875 0.09652 0.42013 0.09467 0.42187 0.09375 C 0.42378 0.09259 0.42621 0.09305 0.42812 0.09166 C 0.43003 0.09027 0.43107 0.08727 0.43281 0.08541 C 0.44062 0.07731 0.45034 0.07106 0.45468 0.05833 C 0.4585 0.04676 0.45763 0.03449 0.46093 0.02291 C 0.46163 0.0206 0.46336 0.01898 0.46406 0.01666 C 0.46545 0.01273 0.46718 0.00416 0.46718 0.00416 C 0.46545 -0.00787 0.46805 -0.00463 0.4625 -0.00834 " pathEditMode="relative" ptsTypes="ffffffffffffffffffffffffffA">
                                      <p:cBhvr>
                                        <p:cTn id="6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0"/>
      <p:bldP spid="84" grpId="0"/>
      <p:bldP spid="108" grpId="0"/>
      <p:bldP spid="36" grpId="0" animBg="1"/>
      <p:bldP spid="37" grpId="0" animBg="1"/>
      <p:bldP spid="57" grpId="0" animBg="1"/>
      <p:bldP spid="62" grpId="0" animBg="1"/>
      <p:bldP spid="60" grpId="0"/>
      <p:bldP spid="61" grpId="0"/>
      <p:bldP spid="69" grpId="0"/>
      <p:bldP spid="70" grpId="0" animBg="1"/>
      <p:bldP spid="71" grpId="0" animBg="1"/>
      <p:bldP spid="91" grpId="0" animBg="1"/>
      <p:bldP spid="94" grpId="0" animBg="1"/>
      <p:bldP spid="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784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Помоги Кате  найти значения сумм.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Какая сумма здесь «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лишняя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5662" y="2204864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</a:rPr>
              <a:t> Почему вы раскладывали на части то первое, то второе слагаемое?</a:t>
            </a:r>
            <a:endParaRPr lang="ru-RU" sz="24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84984"/>
            <a:ext cx="5972162" cy="330434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95" name="TextBox 194"/>
          <p:cNvSpPr txBox="1"/>
          <p:nvPr/>
        </p:nvSpPr>
        <p:spPr>
          <a:xfrm>
            <a:off x="571472" y="1448897"/>
            <a:ext cx="1284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+ 7  =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1691680" y="1448897"/>
            <a:ext cx="569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83568" y="213684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rgbClr val="FF0000"/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rot="5400000">
            <a:off x="933601" y="1952551"/>
            <a:ext cx="285752" cy="214314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16200000" flipH="1">
            <a:off x="1255072" y="1916832"/>
            <a:ext cx="285752" cy="285752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рямоугольник 107"/>
          <p:cNvSpPr/>
          <p:nvPr/>
        </p:nvSpPr>
        <p:spPr>
          <a:xfrm>
            <a:off x="1397948" y="213684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26776" y="1448897"/>
            <a:ext cx="1316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+ 7  =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714174" y="1448897"/>
            <a:ext cx="569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339752" y="213684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FF0000"/>
              </a:solidFill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rot="5400000">
            <a:off x="2516205" y="1922935"/>
            <a:ext cx="285752" cy="214314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16200000" flipH="1">
            <a:off x="2837676" y="1887216"/>
            <a:ext cx="285752" cy="285752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2911964" y="213684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644008" y="1448897"/>
            <a:ext cx="1284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+ 8  =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764216" y="1465620"/>
            <a:ext cx="569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4252152" y="213684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FF0000"/>
              </a:solidFill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rot="5400000">
            <a:off x="4502185" y="1952551"/>
            <a:ext cx="285752" cy="214314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rot="16200000" flipH="1">
            <a:off x="4823656" y="1916832"/>
            <a:ext cx="285752" cy="285752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Прямоугольник 111"/>
          <p:cNvSpPr/>
          <p:nvPr/>
        </p:nvSpPr>
        <p:spPr>
          <a:xfrm>
            <a:off x="4966532" y="213684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700320" y="1448897"/>
            <a:ext cx="1400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+ 9  =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956376" y="1455167"/>
            <a:ext cx="569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662" y="2420888"/>
            <a:ext cx="6516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Проверь по таблице значение этих сумм.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70225" y="1527175"/>
            <a:ext cx="1440773" cy="360040"/>
          </a:xfrm>
          <a:prstGeom prst="rect">
            <a:avLst/>
          </a:prstGeom>
          <a:solidFill>
            <a:srgbClr val="00B0F0">
              <a:alpha val="30196"/>
            </a:srgbClr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699792" y="1489249"/>
            <a:ext cx="1440773" cy="360040"/>
          </a:xfrm>
          <a:prstGeom prst="rect">
            <a:avLst/>
          </a:prstGeom>
          <a:solidFill>
            <a:srgbClr val="00B0F0">
              <a:alpha val="30196"/>
            </a:srgbClr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759275" y="1489249"/>
            <a:ext cx="1440773" cy="360040"/>
          </a:xfrm>
          <a:prstGeom prst="rect">
            <a:avLst/>
          </a:prstGeom>
          <a:solidFill>
            <a:srgbClr val="00B0F0">
              <a:alpha val="30196"/>
            </a:srgbClr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23432" y="2809725"/>
            <a:ext cx="8640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Назови суммы однозначных слагаемых с такими же результатами.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734652" y="5234880"/>
            <a:ext cx="1401462" cy="360040"/>
          </a:xfrm>
          <a:prstGeom prst="rect">
            <a:avLst/>
          </a:prstGeom>
          <a:solidFill>
            <a:srgbClr val="00B0F0">
              <a:alpha val="30196"/>
            </a:srgbClr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733884" y="4105208"/>
            <a:ext cx="1401462" cy="360040"/>
          </a:xfrm>
          <a:prstGeom prst="rect">
            <a:avLst/>
          </a:prstGeom>
          <a:solidFill>
            <a:srgbClr val="00B0F0">
              <a:alpha val="30196"/>
            </a:srgbClr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95898" y="4105208"/>
            <a:ext cx="1401462" cy="360040"/>
          </a:xfrm>
          <a:prstGeom prst="rect">
            <a:avLst/>
          </a:prstGeom>
          <a:solidFill>
            <a:srgbClr val="00B0F0">
              <a:alpha val="30196"/>
            </a:srgbClr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95128" y="4877548"/>
            <a:ext cx="1401462" cy="360040"/>
          </a:xfrm>
          <a:prstGeom prst="rect">
            <a:avLst/>
          </a:prstGeom>
          <a:solidFill>
            <a:srgbClr val="00B0F0">
              <a:alpha val="30196"/>
            </a:srgbClr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8588" y="1019637"/>
            <a:ext cx="1587765" cy="360040"/>
          </a:xfrm>
          <a:prstGeom prst="rect">
            <a:avLst/>
          </a:prstGeom>
          <a:solidFill>
            <a:srgbClr val="FD99B3">
              <a:alpha val="30196"/>
            </a:srgbClr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179513" y="548680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 найти значения сумм.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64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023 L 0.71736 0.07285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51" y="36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93 L -0.04583 0.54488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272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0.04722 0.38264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1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-0.33559 0.49352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88" y="2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1"/>
      <p:bldP spid="35" grpId="2"/>
      <p:bldP spid="196" grpId="0"/>
      <p:bldP spid="84" grpId="0"/>
      <p:bldP spid="108" grpId="0"/>
      <p:bldP spid="60" grpId="0"/>
      <p:bldP spid="61" grpId="0"/>
      <p:bldP spid="69" grpId="0"/>
      <p:bldP spid="107" grpId="0"/>
      <p:bldP spid="109" grpId="0"/>
      <p:bldP spid="112" grpId="0"/>
      <p:bldP spid="114" grpId="0"/>
      <p:bldP spid="3" grpId="0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4" grpId="0"/>
      <p:bldP spid="36" grpId="1" animBg="1"/>
      <p:bldP spid="38" grpId="1" animBg="1"/>
      <p:bldP spid="40" grpId="1" animBg="1"/>
      <p:bldP spid="44" grpId="0" animBg="1"/>
      <p:bldP spid="45" grpId="0" animBg="1"/>
      <p:bldP spid="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978"/>
            <a:ext cx="525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Сравни, не вычисляя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51520" y="1556792"/>
            <a:ext cx="8136904" cy="3125961"/>
            <a:chOff x="251520" y="1556792"/>
            <a:chExt cx="8136904" cy="3125961"/>
          </a:xfrm>
        </p:grpSpPr>
        <p:sp>
          <p:nvSpPr>
            <p:cNvPr id="3" name="TextBox 2"/>
            <p:cNvSpPr txBox="1"/>
            <p:nvPr/>
          </p:nvSpPr>
          <p:spPr>
            <a:xfrm>
              <a:off x="251520" y="1556792"/>
              <a:ext cx="3384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10  +  7         10  +  8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1520" y="2420888"/>
              <a:ext cx="35283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12 </a:t>
              </a:r>
              <a:r>
                <a:rPr lang="ru-RU" sz="2400" dirty="0">
                  <a:solidFill>
                    <a:srgbClr val="002060"/>
                  </a:solidFill>
                </a:rPr>
                <a:t>–</a:t>
              </a:r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10        13  +  3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058290" y="1556792"/>
              <a:ext cx="31861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17  –  7         16  –  6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95536" y="3356992"/>
              <a:ext cx="3384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9  +  4          9  +  6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51520" y="4221088"/>
              <a:ext cx="3384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10  +  3          3  +  10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058290" y="2420888"/>
              <a:ext cx="31861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18  –  9         19  –  9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058290" y="3356992"/>
              <a:ext cx="31861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15  –  10        19  –  8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058290" y="4221088"/>
              <a:ext cx="3330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20  –   0          20   –  8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547664" y="1556792"/>
              <a:ext cx="46805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&lt;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11" name="Прямоугольник 110"/>
            <p:cNvSpPr/>
            <p:nvPr/>
          </p:nvSpPr>
          <p:spPr>
            <a:xfrm>
              <a:off x="1547664" y="2420888"/>
              <a:ext cx="46805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&lt;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14" name="Прямоугольник 113"/>
            <p:cNvSpPr/>
            <p:nvPr/>
          </p:nvSpPr>
          <p:spPr>
            <a:xfrm>
              <a:off x="1547664" y="3327375"/>
              <a:ext cx="46805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&lt;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15" name="Прямоугольник 114"/>
            <p:cNvSpPr/>
            <p:nvPr/>
          </p:nvSpPr>
          <p:spPr>
            <a:xfrm>
              <a:off x="1547664" y="4191471"/>
              <a:ext cx="46805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=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16" name="Прямоугольник 115"/>
            <p:cNvSpPr/>
            <p:nvPr/>
          </p:nvSpPr>
          <p:spPr>
            <a:xfrm>
              <a:off x="6408204" y="1556792"/>
              <a:ext cx="46805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=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17" name="Прямоугольник 116"/>
            <p:cNvSpPr/>
            <p:nvPr/>
          </p:nvSpPr>
          <p:spPr>
            <a:xfrm>
              <a:off x="6408204" y="2420888"/>
              <a:ext cx="46805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&lt;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18" name="Прямоугольник 117"/>
            <p:cNvSpPr/>
            <p:nvPr/>
          </p:nvSpPr>
          <p:spPr>
            <a:xfrm>
              <a:off x="6408204" y="3327375"/>
              <a:ext cx="46805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&lt;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6408204" y="4191471"/>
              <a:ext cx="46805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&gt;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0" name="Прямоугольник 119"/>
          <p:cNvSpPr/>
          <p:nvPr/>
        </p:nvSpPr>
        <p:spPr>
          <a:xfrm>
            <a:off x="115681" y="4797152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24494" y="5919663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59632" y="5877272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77404" y="5901285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&gt;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59632" y="5877272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59632" y="5877272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259632" y="5877272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59632" y="5877272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259632" y="5877272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77404" y="5901285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&gt;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77404" y="5901285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&gt;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124494" y="5919663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124494" y="5919663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124494" y="5919663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45694" y="44624"/>
            <a:ext cx="4786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28693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978"/>
            <a:ext cx="525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Сравни, не вычисляя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 +  7         10  +  8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51520" y="242088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ru-RU" sz="2400" dirty="0">
                <a:solidFill>
                  <a:srgbClr val="002060"/>
                </a:solidFill>
              </a:rPr>
              <a:t>–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10        13  +  3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58290" y="1556792"/>
            <a:ext cx="3186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  –  7         16  –  6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95536" y="3356992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+  4          9  +  6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51520" y="422108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 +  3          3  +  10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058290" y="2420888"/>
            <a:ext cx="3186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  –  9         19  – 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058290" y="3356992"/>
            <a:ext cx="3186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 –  10        19  –  8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058290" y="4221088"/>
            <a:ext cx="3330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  –   0          20   –  8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1556792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&lt;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1547664" y="2420888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&lt;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547664" y="3327375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&lt;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1547664" y="4191471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=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6408204" y="1556792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=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6408204" y="2420888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&lt;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6408204" y="3327375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&lt;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6408204" y="4191471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&gt;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96338" y="5949280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24494" y="5573957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13638" y="5551679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77404" y="5555579"/>
            <a:ext cx="46805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&gt;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5694" y="44624"/>
            <a:ext cx="4786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95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1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357166"/>
            <a:ext cx="8678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 задачу Вовы.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 в сапогах убежал от Великана 2 раза, а Великан ( когда превратился в мышку) убежал от Кота на 6 раз больше. Сколько раз убегали Кот и Великан друг от друга?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346" y="216470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3624" y="315624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34" y="4644232"/>
            <a:ext cx="497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0034" y="5930116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10 раз.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74726" y="3517971"/>
            <a:ext cx="1250562" cy="3176"/>
          </a:xfrm>
          <a:prstGeom prst="line">
            <a:avLst/>
          </a:prstGeom>
          <a:ln w="28575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95736" y="3521147"/>
            <a:ext cx="2501780" cy="0"/>
          </a:xfrm>
          <a:prstGeom prst="line">
            <a:avLst/>
          </a:prstGeom>
          <a:ln w="28575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74604" y="2824671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195736" y="2559981"/>
            <a:ext cx="1" cy="92505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976314" y="2523865"/>
            <a:ext cx="0" cy="997282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авая фигурная скобка 25"/>
          <p:cNvSpPr/>
          <p:nvPr/>
        </p:nvSpPr>
        <p:spPr>
          <a:xfrm>
            <a:off x="5158601" y="2433323"/>
            <a:ext cx="329800" cy="1178366"/>
          </a:xfrm>
          <a:prstGeom prst="rightBrace">
            <a:avLst>
              <a:gd name="adj1" fmla="val 37500"/>
              <a:gd name="adj2" fmla="val 50000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974726" y="2523864"/>
            <a:ext cx="1250562" cy="0"/>
          </a:xfrm>
          <a:prstGeom prst="line">
            <a:avLst/>
          </a:prstGeom>
          <a:ln w="28575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авая круглая скобка 27"/>
          <p:cNvSpPr/>
          <p:nvPr/>
        </p:nvSpPr>
        <p:spPr>
          <a:xfrm rot="16200000">
            <a:off x="1519731" y="1720759"/>
            <a:ext cx="167073" cy="1244045"/>
          </a:xfrm>
          <a:prstGeom prst="rightBracket">
            <a:avLst>
              <a:gd name="adj" fmla="val 170977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авая круглая скобка 28"/>
          <p:cNvSpPr/>
          <p:nvPr/>
        </p:nvSpPr>
        <p:spPr>
          <a:xfrm rot="5400000" flipV="1">
            <a:off x="2748072" y="1902994"/>
            <a:ext cx="172975" cy="3725917"/>
          </a:xfrm>
          <a:prstGeom prst="rightBracket">
            <a:avLst>
              <a:gd name="adj" fmla="val 170977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авая круглая скобка 29"/>
          <p:cNvSpPr/>
          <p:nvPr/>
        </p:nvSpPr>
        <p:spPr>
          <a:xfrm rot="16200000">
            <a:off x="3337046" y="2057380"/>
            <a:ext cx="219162" cy="2501782"/>
          </a:xfrm>
          <a:prstGeom prst="rightBracket">
            <a:avLst>
              <a:gd name="adj" fmla="val 170977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217763" y="1116154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 р.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63461" y="3852439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210076" y="295618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220072" y="735087"/>
            <a:ext cx="787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 р.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096273" y="2725354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+ 6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154851" y="4664273"/>
            <a:ext cx="7684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р.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577335" y="1052736"/>
            <a:ext cx="3708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столько же  и </a:t>
            </a:r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ещё 6 р.  </a:t>
            </a:r>
            <a:endParaRPr lang="ru-RU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4643446"/>
            <a:ext cx="1631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(р.)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388170" y="179726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7544" y="5297717"/>
            <a:ext cx="497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337545" y="3815992"/>
            <a:ext cx="866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+ 8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794047" y="5297717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 10 (р.)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45694" y="44624"/>
            <a:ext cx="4786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0232 L -0.44462 0.1620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40" y="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417 L -0.33802 0.2752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10" y="1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-0.33612 0.2300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06" y="11505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33333E-6 L -0.02188 0.24537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4" y="1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463 L -0.19532 0.27874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0.03334 -0.10857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-5440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0717 L -0.05104 0.51597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5" y="2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393 L -0.12986 0.21828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84" y="1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8" grpId="0"/>
      <p:bldP spid="20" grpId="0"/>
      <p:bldP spid="23" grpId="0"/>
      <p:bldP spid="26" grpId="0" animBg="1"/>
      <p:bldP spid="28" grpId="0" animBg="1"/>
      <p:bldP spid="29" grpId="0" animBg="1"/>
      <p:bldP spid="30" grpId="0" animBg="1"/>
      <p:bldP spid="31" grpId="1"/>
      <p:bldP spid="31" grpId="2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7" grpId="2"/>
      <p:bldP spid="13" grpId="0"/>
      <p:bldP spid="39" grpId="0"/>
      <p:bldP spid="39" grpId="1"/>
      <p:bldP spid="40" grpId="0"/>
      <p:bldP spid="41" grpId="0"/>
      <p:bldP spid="41" grpId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4003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задачу Пети.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694" y="921985"/>
            <a:ext cx="8818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Вову похвалили дома 8 раз за один вечер: 4 раза за хорошие отметки,  2 раза за то, что он читает книги, и несколько раз за успешную игру в футбол. Сколько раз Вову хвалили за футбол?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5295693" y="3063966"/>
            <a:ext cx="1724577" cy="228724"/>
            <a:chOff x="1187624" y="2897906"/>
            <a:chExt cx="5115553" cy="21602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190609" y="2987986"/>
              <a:ext cx="5112568" cy="8966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187624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6300192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905998" y="3081170"/>
            <a:ext cx="2666425" cy="171892"/>
            <a:chOff x="1259632" y="4137032"/>
            <a:chExt cx="2463262" cy="21602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1267403" y="4221088"/>
              <a:ext cx="244827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>
            <a:off x="3579074" y="3027725"/>
            <a:ext cx="1721665" cy="240658"/>
            <a:chOff x="1259632" y="4137032"/>
            <a:chExt cx="2463262" cy="216024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267403" y="4256719"/>
              <a:ext cx="2448272" cy="0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1363359" y="2677607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отметки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95194" y="2016911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2620" y="3284984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1" name="Правая круглая скобка 50"/>
          <p:cNvSpPr/>
          <p:nvPr/>
        </p:nvSpPr>
        <p:spPr>
          <a:xfrm rot="16200000">
            <a:off x="3789465" y="-191464"/>
            <a:ext cx="347341" cy="6114273"/>
          </a:xfrm>
          <a:prstGeom prst="rightBracket">
            <a:avLst>
              <a:gd name="adj" fmla="val 170977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04097" y="5871416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44008" y="587727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613145" y="5881563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88113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539123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98355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43456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88557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343163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78759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23860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7951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13145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108153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53254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98355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243456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88557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333658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78759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423860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7951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613145" y="5894263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090725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541735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98355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43456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88557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3345775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378759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423860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7951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613145" y="5886623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084144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547923" y="5871415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98355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43456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288557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3337091" y="587647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378759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423860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79512" y="5871417"/>
            <a:ext cx="47672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5106142" y="587647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dirty="0"/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161314" y="5842442"/>
            <a:ext cx="8803174" cy="0"/>
          </a:xfrm>
          <a:prstGeom prst="line">
            <a:avLst/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Прямоугольник 116"/>
          <p:cNvSpPr/>
          <p:nvPr/>
        </p:nvSpPr>
        <p:spPr>
          <a:xfrm>
            <a:off x="4644008" y="587141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584505" y="2658567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чтение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267970" y="2696966"/>
            <a:ext cx="1752300" cy="470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футбол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4490892" y="3356992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1504" y="3221123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570341" y="3292690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969589" y="3253062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68545" y="2156083"/>
            <a:ext cx="441817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14820" y="92198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40976" y="129411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957325" y="2235301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48336" y="92198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6291092" y="3386609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285720" y="4434496"/>
            <a:ext cx="85060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627034" y="5866755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(р.)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145694" y="44624"/>
            <a:ext cx="4786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89. Табличное сложение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2" name="TextBox 91"/>
          <p:cNvSpPr txBox="1"/>
          <p:nvPr/>
        </p:nvSpPr>
        <p:spPr>
          <a:xfrm>
            <a:off x="3926442" y="548680"/>
            <a:ext cx="4003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Заполни схему.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5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10471</TotalTime>
  <Words>1198</Words>
  <Application>Microsoft Office PowerPoint</Application>
  <PresentationFormat>Экран (4:3)</PresentationFormat>
  <Paragraphs>309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1182</cp:revision>
  <dcterms:created xsi:type="dcterms:W3CDTF">2010-10-26T14:31:01Z</dcterms:created>
  <dcterms:modified xsi:type="dcterms:W3CDTF">2016-02-02T18:36:30Z</dcterms:modified>
</cp:coreProperties>
</file>