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646" r:id="rId2"/>
    <p:sldId id="648" r:id="rId3"/>
    <p:sldId id="649" r:id="rId4"/>
    <p:sldId id="651" r:id="rId5"/>
    <p:sldId id="650" r:id="rId6"/>
    <p:sldId id="652" r:id="rId7"/>
    <p:sldId id="653" r:id="rId8"/>
    <p:sldId id="654" r:id="rId9"/>
    <p:sldId id="657" r:id="rId10"/>
    <p:sldId id="641" r:id="rId11"/>
    <p:sldId id="658" r:id="rId12"/>
    <p:sldId id="659" r:id="rId13"/>
    <p:sldId id="656" r:id="rId14"/>
    <p:sldId id="655" r:id="rId15"/>
    <p:sldId id="664" r:id="rId16"/>
    <p:sldId id="665" r:id="rId17"/>
    <p:sldId id="660" r:id="rId18"/>
    <p:sldId id="661" r:id="rId19"/>
    <p:sldId id="662" r:id="rId20"/>
    <p:sldId id="64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00FFFF"/>
    <a:srgbClr val="008000"/>
    <a:srgbClr val="FFF185"/>
    <a:srgbClr val="003300"/>
    <a:srgbClr val="C7E6A4"/>
    <a:srgbClr val="FED6E0"/>
    <a:srgbClr val="FD99B3"/>
    <a:srgbClr val="FFE947"/>
    <a:srgbClr val="F365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00" autoAdjust="0"/>
  </p:normalViewPr>
  <p:slideViewPr>
    <p:cSldViewPr>
      <p:cViewPr>
        <p:scale>
          <a:sx n="46" d="100"/>
          <a:sy n="46" d="100"/>
        </p:scale>
        <p:origin x="-864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228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858148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86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42844" y="857232"/>
            <a:ext cx="70214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«Числа от 10 до 20»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71" y="1547077"/>
            <a:ext cx="5140950" cy="2647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190802" y="1627847"/>
            <a:ext cx="378621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6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59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162660"/>
              </p:ext>
            </p:extLst>
          </p:nvPr>
        </p:nvGraphicFramePr>
        <p:xfrm>
          <a:off x="539552" y="1844824"/>
          <a:ext cx="6858047" cy="15550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86146"/>
                <a:gridCol w="1000133"/>
                <a:gridCol w="857256"/>
                <a:gridCol w="928695"/>
                <a:gridCol w="785817"/>
              </a:tblGrid>
              <a:tr h="50405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Слагаемое </a:t>
                      </a:r>
                      <a:r>
                        <a:rPr lang="ru-RU" sz="2400" i="1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Arial" pitchFamily="34" charset="0"/>
                        </a:rPr>
                        <a:t>(часть)</a:t>
                      </a:r>
                      <a:endParaRPr lang="ru-RU" sz="2400" i="1" dirty="0">
                        <a:solidFill>
                          <a:srgbClr val="FF0000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5091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Слагаемое </a:t>
                      </a:r>
                      <a:r>
                        <a:rPr lang="ru-RU" sz="2400" i="1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Arial" pitchFamily="34" charset="0"/>
                        </a:rPr>
                        <a:t>(часть) </a:t>
                      </a:r>
                      <a:endParaRPr lang="ru-RU" sz="2400" i="1" dirty="0">
                        <a:solidFill>
                          <a:srgbClr val="FF0000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Сумма </a:t>
                      </a:r>
                      <a:r>
                        <a:rPr lang="ru-RU" sz="2400" i="1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Arial" pitchFamily="34" charset="0"/>
                        </a:rPr>
                        <a:t>(целое)</a:t>
                      </a:r>
                      <a:endParaRPr lang="ru-RU" sz="2400" i="1" dirty="0">
                        <a:solidFill>
                          <a:srgbClr val="FF0000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6" name="Прямоугольник 45"/>
          <p:cNvSpPr/>
          <p:nvPr/>
        </p:nvSpPr>
        <p:spPr>
          <a:xfrm>
            <a:off x="1465395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179775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751279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39422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037163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610378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465395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179775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751279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39422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037163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610378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465395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179775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751279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39422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037163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610378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465395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2179775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751279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39422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037163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4610378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167653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5846401" y="5949280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5167653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846401" y="5949280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09057" y="5949280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09057" y="5949280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198" y="894035"/>
            <a:ext cx="6071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забыл записать Петя?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3907079" y="2393593"/>
            <a:ext cx="780515" cy="432048"/>
          </a:xfrm>
          <a:prstGeom prst="rect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5787186" y="2958232"/>
            <a:ext cx="709559" cy="392771"/>
          </a:xfrm>
          <a:prstGeom prst="rect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6649207" y="1909176"/>
            <a:ext cx="709559" cy="392771"/>
          </a:xfrm>
          <a:prstGeom prst="rect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4898133" y="1899417"/>
            <a:ext cx="709559" cy="392771"/>
          </a:xfrm>
          <a:prstGeom prst="rect">
            <a:avLst/>
          </a:prstGeom>
          <a:solidFill>
            <a:schemeClr val="bg1"/>
          </a:solidFill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TextBox 87"/>
          <p:cNvSpPr txBox="1"/>
          <p:nvPr/>
        </p:nvSpPr>
        <p:spPr>
          <a:xfrm>
            <a:off x="6258255" y="5013176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145694" y="44624"/>
            <a:ext cx="4487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86.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89389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89389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89389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89389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89389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  <p:bldP spid="8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4714884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97198" y="894035"/>
            <a:ext cx="6071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забыл записать Петя?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2" name="Таблица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296796"/>
              </p:ext>
            </p:extLst>
          </p:nvPr>
        </p:nvGraphicFramePr>
        <p:xfrm>
          <a:off x="539552" y="1844824"/>
          <a:ext cx="6858047" cy="15550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86146"/>
                <a:gridCol w="1000133"/>
                <a:gridCol w="857256"/>
                <a:gridCol w="928695"/>
                <a:gridCol w="785817"/>
              </a:tblGrid>
              <a:tr h="50405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Уменьшаемое </a:t>
                      </a:r>
                      <a:r>
                        <a:rPr lang="ru-RU" sz="2400" i="1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Arial" pitchFamily="34" charset="0"/>
                        </a:rPr>
                        <a:t>(целое)</a:t>
                      </a:r>
                      <a:endParaRPr lang="ru-RU" sz="2400" i="1" dirty="0">
                        <a:solidFill>
                          <a:srgbClr val="FF0000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5091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Вычитаемое </a:t>
                      </a:r>
                      <a:r>
                        <a:rPr lang="ru-RU" sz="2400" i="1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Arial" pitchFamily="34" charset="0"/>
                        </a:rPr>
                        <a:t>(часть) </a:t>
                      </a:r>
                      <a:endParaRPr lang="ru-RU" sz="2400" i="1" dirty="0">
                        <a:solidFill>
                          <a:srgbClr val="FF0000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Разность </a:t>
                      </a:r>
                      <a:r>
                        <a:rPr lang="ru-RU" sz="2400" i="1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Arial" pitchFamily="34" charset="0"/>
                        </a:rPr>
                        <a:t>(часть)</a:t>
                      </a:r>
                      <a:endParaRPr lang="ru-RU" sz="2400" i="1" dirty="0">
                        <a:solidFill>
                          <a:srgbClr val="FF0000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3" name="Группа 2"/>
          <p:cNvGrpSpPr/>
          <p:nvPr/>
        </p:nvGrpSpPr>
        <p:grpSpPr>
          <a:xfrm>
            <a:off x="3976588" y="1885768"/>
            <a:ext cx="3403724" cy="967168"/>
            <a:chOff x="3976588" y="1885768"/>
            <a:chExt cx="3403724" cy="967168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3976588" y="2420888"/>
              <a:ext cx="739428" cy="432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4913377" y="1885768"/>
              <a:ext cx="739428" cy="432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5776788" y="2420888"/>
              <a:ext cx="739428" cy="432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6640884" y="1899416"/>
              <a:ext cx="739428" cy="432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6" name="Прямоугольник 45"/>
          <p:cNvSpPr/>
          <p:nvPr/>
        </p:nvSpPr>
        <p:spPr>
          <a:xfrm>
            <a:off x="1465395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179775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751279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39422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037163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610378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465395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179775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751279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39422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037163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610378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465395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179775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751279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39422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037163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610378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465395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2179775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751279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39422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037163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4610378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167653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5846401" y="5949280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5167653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846401" y="5949280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09057" y="5949280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09057" y="5949280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145694" y="44624"/>
            <a:ext cx="4487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86.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89389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89389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89389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89389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89389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35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/>
          <p:cNvSpPr txBox="1"/>
          <p:nvPr/>
        </p:nvSpPr>
        <p:spPr>
          <a:xfrm>
            <a:off x="197198" y="894035"/>
            <a:ext cx="6071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забыл записать Петя?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2" name="Таблица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477315"/>
              </p:ext>
            </p:extLst>
          </p:nvPr>
        </p:nvGraphicFramePr>
        <p:xfrm>
          <a:off x="539552" y="1844824"/>
          <a:ext cx="6858047" cy="15550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86146"/>
                <a:gridCol w="1000133"/>
                <a:gridCol w="857256"/>
                <a:gridCol w="928695"/>
                <a:gridCol w="785817"/>
              </a:tblGrid>
              <a:tr h="50405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Уменьшаемое </a:t>
                      </a:r>
                      <a:r>
                        <a:rPr lang="ru-RU" sz="2400" i="1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Arial" pitchFamily="34" charset="0"/>
                        </a:rPr>
                        <a:t>(целое)</a:t>
                      </a:r>
                      <a:endParaRPr lang="ru-RU" sz="2400" i="1" dirty="0">
                        <a:solidFill>
                          <a:srgbClr val="FF0000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5091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Вычитаемое </a:t>
                      </a:r>
                      <a:r>
                        <a:rPr lang="ru-RU" sz="2400" i="1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Arial" pitchFamily="34" charset="0"/>
                        </a:rPr>
                        <a:t>(часть) </a:t>
                      </a:r>
                      <a:endParaRPr lang="ru-RU" sz="2400" i="1" dirty="0">
                        <a:solidFill>
                          <a:srgbClr val="FF0000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Разность </a:t>
                      </a:r>
                      <a:r>
                        <a:rPr lang="ru-RU" sz="2400" i="1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Arial" pitchFamily="34" charset="0"/>
                        </a:rPr>
                        <a:t>(часть)</a:t>
                      </a:r>
                      <a:endParaRPr lang="ru-RU" sz="2400" i="1" dirty="0">
                        <a:solidFill>
                          <a:srgbClr val="FF0000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6" name="Прямоугольник 45"/>
          <p:cNvSpPr/>
          <p:nvPr/>
        </p:nvSpPr>
        <p:spPr>
          <a:xfrm>
            <a:off x="1465395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179775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751279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39422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037163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610378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465395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179775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751279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39422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037163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610378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465395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179775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751279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39422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037163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610378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465395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2179775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751279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39422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037163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4610378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167653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5846401" y="5949280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5167653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846401" y="5949280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09057" y="5949280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09057" y="5949280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258255" y="5013176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3976588" y="2420888"/>
            <a:ext cx="73942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4913377" y="1885768"/>
            <a:ext cx="73942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5776788" y="2420888"/>
            <a:ext cx="73942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6640884" y="1899416"/>
            <a:ext cx="73942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145694" y="44624"/>
            <a:ext cx="4487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86.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89389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89389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89389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89389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89389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81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 animBg="1"/>
      <p:bldP spid="85" grpId="0" animBg="1"/>
      <p:bldP spid="86" grpId="0" animBg="1"/>
      <p:bldP spid="8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76470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Вырази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556792"/>
            <a:ext cx="2988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а) в сантиметрах;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03948" y="1556792"/>
            <a:ext cx="5040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б) в дециметрах и сантиметрах;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5" name="Группа 54"/>
          <p:cNvGrpSpPr/>
          <p:nvPr/>
        </p:nvGrpSpPr>
        <p:grpSpPr>
          <a:xfrm>
            <a:off x="323528" y="2348880"/>
            <a:ext cx="7704856" cy="2088232"/>
            <a:chOff x="323528" y="2348880"/>
            <a:chExt cx="7704856" cy="2088232"/>
          </a:xfrm>
        </p:grpSpPr>
        <p:sp>
          <p:nvSpPr>
            <p:cNvPr id="5" name="TextBox 4"/>
            <p:cNvSpPr txBox="1"/>
            <p:nvPr/>
          </p:nvSpPr>
          <p:spPr>
            <a:xfrm>
              <a:off x="323528" y="2348880"/>
              <a:ext cx="29523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sz="2400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дм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3 см  =  13 см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283968" y="2348880"/>
              <a:ext cx="34563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14  см  =  1 </a:t>
              </a:r>
              <a:r>
                <a:rPr lang="ru-RU" sz="2400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дм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4  см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3528" y="3068960"/>
              <a:ext cx="32043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sz="2400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дм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=  </a:t>
              </a:r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10 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см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9532" y="3975447"/>
              <a:ext cx="32043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 </a:t>
              </a:r>
              <a:r>
                <a:rPr lang="ru-RU" sz="2400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дм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2 см  =   </a:t>
              </a:r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12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см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83968" y="3068960"/>
              <a:ext cx="37444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16 см   =   </a:t>
              </a:r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</a:t>
              </a:r>
              <a:r>
                <a:rPr lang="ru-RU" sz="2400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дм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</a:t>
              </a:r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6   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см 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83968" y="3975447"/>
              <a:ext cx="37444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17 см   =   </a:t>
              </a:r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</a:t>
              </a:r>
              <a:r>
                <a:rPr lang="ru-RU" sz="2400" dirty="0" err="1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дм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 7   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см 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1475656" y="3068960"/>
              <a:ext cx="48605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5652120" y="3068960"/>
              <a:ext cx="48605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6732240" y="3068960"/>
              <a:ext cx="48605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670122" y="3975447"/>
              <a:ext cx="48605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6732240" y="3975447"/>
              <a:ext cx="48605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357754" y="3975447"/>
              <a:ext cx="48605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893891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65395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79775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51279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394221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037163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610378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893891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65395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79775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751279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394221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037163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610378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93891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465395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179775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751279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394221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037163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610378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893891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465395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179775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751279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394221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037163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610378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167653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5846401" y="594928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167653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846401" y="594928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79512" y="594928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79512" y="594928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79512" y="4653136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899592" y="594418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45694" y="44624"/>
            <a:ext cx="4487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86.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79786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76470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Вырази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556792"/>
            <a:ext cx="2988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а) в сантиметрах;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03948" y="1556792"/>
            <a:ext cx="5040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б) в дециметрах и сантиметрах;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348880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3 см  =  13 см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3968" y="2348880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  см  =  1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4  см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3111351"/>
            <a:ext cx="3204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= 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см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3975447"/>
            <a:ext cx="3204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2 см  =  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см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3968" y="3111351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16 см   =  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6 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см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3968" y="3975447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 см   =  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7 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см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47664" y="3111351"/>
            <a:ext cx="48605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652120" y="3111351"/>
            <a:ext cx="48605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732240" y="3111351"/>
            <a:ext cx="48605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670122" y="3975447"/>
            <a:ext cx="48605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732240" y="3975447"/>
            <a:ext cx="48605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388818" y="3975447"/>
            <a:ext cx="48605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6258255" y="5013176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93891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65395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79775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751279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394221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037163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610378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93891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465395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179775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751279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394221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037163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610378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93891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465395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179775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751279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394221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037163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610378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93891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465395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179775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751279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394221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037163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610378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167653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846401" y="594928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167653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846401" y="594928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79512" y="594928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79512" y="594928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45694" y="44624"/>
            <a:ext cx="4487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86.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19767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764704"/>
            <a:ext cx="3547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Запиши числа: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556792"/>
            <a:ext cx="2988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а) в единицах;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03948" y="1556792"/>
            <a:ext cx="5040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б) в десятках и единицах;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23528" y="2391271"/>
            <a:ext cx="7488832" cy="1715418"/>
            <a:chOff x="323528" y="2391271"/>
            <a:chExt cx="7488832" cy="1715418"/>
          </a:xfrm>
        </p:grpSpPr>
        <p:sp>
          <p:nvSpPr>
            <p:cNvPr id="5" name="TextBox 4"/>
            <p:cNvSpPr txBox="1"/>
            <p:nvPr/>
          </p:nvSpPr>
          <p:spPr>
            <a:xfrm>
              <a:off x="323528" y="2391271"/>
              <a:ext cx="29523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 д.  9 ед.  =  19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355976" y="2391271"/>
              <a:ext cx="34563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17   =  1 д.  7 ед.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3528" y="3645024"/>
              <a:ext cx="32043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 д.  8 ед.  =   </a:t>
              </a:r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18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ед.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355976" y="3645024"/>
              <a:ext cx="286231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11 =   </a:t>
              </a:r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д. </a:t>
              </a:r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 1   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ед. 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5109306" y="3645024"/>
              <a:ext cx="48605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6043594" y="3645024"/>
              <a:ext cx="48605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267744" y="3645024"/>
              <a:ext cx="486054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893891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65395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79775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751279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394221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037163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610378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93891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465395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179775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751279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394221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037163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610378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93891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465395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179775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751279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394221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037163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610378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93891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465395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179775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751279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394221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037163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610378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167653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846401" y="594928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167653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846401" y="594928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79512" y="594928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79512" y="594928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79512" y="4653136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145694" y="44624"/>
            <a:ext cx="4487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86.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73745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764704"/>
            <a:ext cx="35474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Запиши числа: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556792"/>
            <a:ext cx="2988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а) в единицах;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03948" y="1556792"/>
            <a:ext cx="5040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б) в десятках и единицах;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391271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д.  9 ед.  =  19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5976" y="2391271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   =  1 д.  7 ед.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3645024"/>
            <a:ext cx="32043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д.  8 ед.  =  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18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ед.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5976" y="3645024"/>
            <a:ext cx="2862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 =  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д.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1 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ед.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20322" y="3645024"/>
            <a:ext cx="48605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043594" y="3645024"/>
            <a:ext cx="48605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267744" y="3645024"/>
            <a:ext cx="486054" cy="461665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6258255" y="5013176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893891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65395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79775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751279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394221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037163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610378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93891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465395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179775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751279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394221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037163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610378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93891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465395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179775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751279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394221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037163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610378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893891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465395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2179775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751279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394221" y="594930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037163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610378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167653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846401" y="594928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167653" y="5955774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5846401" y="594928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79512" y="594928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79512" y="5949280"/>
            <a:ext cx="476729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45694" y="44624"/>
            <a:ext cx="4487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86.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388456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432048" y="1842210"/>
            <a:ext cx="2699792" cy="2050564"/>
            <a:chOff x="126351" y="1842210"/>
            <a:chExt cx="2699792" cy="2050564"/>
          </a:xfrm>
        </p:grpSpPr>
        <p:sp>
          <p:nvSpPr>
            <p:cNvPr id="12" name="Овал 11"/>
            <p:cNvSpPr/>
            <p:nvPr/>
          </p:nvSpPr>
          <p:spPr>
            <a:xfrm>
              <a:off x="126351" y="1842210"/>
              <a:ext cx="2699792" cy="1943980"/>
            </a:xfrm>
            <a:prstGeom prst="ellipse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Овал 81"/>
            <p:cNvSpPr/>
            <p:nvPr/>
          </p:nvSpPr>
          <p:spPr>
            <a:xfrm>
              <a:off x="126351" y="2580111"/>
              <a:ext cx="2611861" cy="1312663"/>
            </a:xfrm>
            <a:prstGeom prst="ellipse">
              <a:avLst/>
            </a:prstGeom>
            <a:gradFill flip="none" rotWithShape="1">
              <a:gsLst>
                <a:gs pos="0">
                  <a:srgbClr val="00B050">
                    <a:tint val="66000"/>
                    <a:satMod val="160000"/>
                  </a:srgbClr>
                </a:gs>
                <a:gs pos="50000">
                  <a:srgbClr val="00B050">
                    <a:tint val="44500"/>
                    <a:satMod val="160000"/>
                  </a:srgbClr>
                </a:gs>
                <a:gs pos="100000">
                  <a:srgbClr val="00B050">
                    <a:tint val="23500"/>
                    <a:satMod val="160000"/>
                  </a:srgb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14282" y="606729"/>
            <a:ext cx="8750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Катиной бабушки есть коза и корова. Коза даёт 6 л молока, а корова на 4 л молока больше. Сколько литров молока дают коза и корова вместе?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547950" y="3641848"/>
            <a:ext cx="2501125" cy="0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049075" y="3643436"/>
            <a:ext cx="1347632" cy="1588"/>
          </a:xfrm>
          <a:prstGeom prst="line">
            <a:avLst/>
          </a:prstGeom>
          <a:ln w="28575"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247828" y="2948548"/>
            <a:ext cx="4286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0034" y="4437112"/>
            <a:ext cx="471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1) 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6049074" y="2719974"/>
            <a:ext cx="1" cy="925050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3549538" y="2647742"/>
            <a:ext cx="0" cy="997282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авая фигурная скобка 42"/>
          <p:cNvSpPr/>
          <p:nvPr/>
        </p:nvSpPr>
        <p:spPr>
          <a:xfrm>
            <a:off x="7731825" y="2557200"/>
            <a:ext cx="329800" cy="1178366"/>
          </a:xfrm>
          <a:prstGeom prst="rightBrace">
            <a:avLst>
              <a:gd name="adj1" fmla="val 37500"/>
              <a:gd name="adj2" fmla="val 50000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TextBox 48"/>
          <p:cNvSpPr txBox="1"/>
          <p:nvPr/>
        </p:nvSpPr>
        <p:spPr>
          <a:xfrm>
            <a:off x="492944" y="5046458"/>
            <a:ext cx="580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2) 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6964" y="5725713"/>
            <a:ext cx="3713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16 литров.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547950" y="2647742"/>
            <a:ext cx="2499536" cy="0"/>
          </a:xfrm>
          <a:prstGeom prst="line">
            <a:avLst/>
          </a:prstGeom>
          <a:ln w="28575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967" y="1896693"/>
            <a:ext cx="1039364" cy="1039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Texturizer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306" y="2416375"/>
            <a:ext cx="1764343" cy="1724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7655369" y="606729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 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64595" y="951111"/>
            <a:ext cx="37084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столько же  и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ещё 4 л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Правая круглая скобка 16"/>
          <p:cNvSpPr/>
          <p:nvPr/>
        </p:nvSpPr>
        <p:spPr>
          <a:xfrm rot="16200000">
            <a:off x="4705711" y="1231880"/>
            <a:ext cx="167071" cy="2469556"/>
          </a:xfrm>
          <a:prstGeom prst="rightBracket">
            <a:avLst>
              <a:gd name="adj" fmla="val 170977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7" name="Правая круглая скобка 86"/>
          <p:cNvSpPr/>
          <p:nvPr/>
        </p:nvSpPr>
        <p:spPr>
          <a:xfrm rot="5400000" flipV="1">
            <a:off x="5387229" y="1966836"/>
            <a:ext cx="167075" cy="3851884"/>
          </a:xfrm>
          <a:prstGeom prst="rightBracket">
            <a:avLst>
              <a:gd name="adj" fmla="val 170977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8" name="Правая круглая скобка 87"/>
          <p:cNvSpPr/>
          <p:nvPr/>
        </p:nvSpPr>
        <p:spPr>
          <a:xfrm rot="16200000">
            <a:off x="6654257" y="2795523"/>
            <a:ext cx="181529" cy="1410910"/>
          </a:xfrm>
          <a:prstGeom prst="rightBracket">
            <a:avLst>
              <a:gd name="adj" fmla="val 170977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444822" y="2951666"/>
            <a:ext cx="6206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5036685" y="3976316"/>
            <a:ext cx="4286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89384" y="3116404"/>
            <a:ext cx="614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 л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589383" y="1896693"/>
            <a:ext cx="6142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 л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6444208" y="2967335"/>
            <a:ext cx="8851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+ 4 л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2403782" y="4437112"/>
            <a:ext cx="10502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 10 л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2663605" y="4407495"/>
            <a:ext cx="9002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 л</a:t>
            </a:r>
            <a:endParaRPr lang="ru-RU" dirty="0"/>
          </a:p>
        </p:txBody>
      </p:sp>
      <p:sp>
        <p:nvSpPr>
          <p:cNvPr id="96" name="Прямоугольник 95"/>
          <p:cNvSpPr/>
          <p:nvPr/>
        </p:nvSpPr>
        <p:spPr>
          <a:xfrm>
            <a:off x="4673475" y="3972718"/>
            <a:ext cx="11946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+ 10 л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2334067" y="5017467"/>
            <a:ext cx="1170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 16(л)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45694" y="44624"/>
            <a:ext cx="4487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86.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75671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10916E-6 L -0.3316 0.18894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80" y="9436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0472E-6 L 0.13664 0.30643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23" y="1531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56337E-6 L -0.40556 0.19033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78" y="9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6901E-6 L -0.54445 0.21531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22" y="107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33333E-6 L 0.2283 -0.05532 " pathEditMode="relative" rAng="0" ptsTypes="AA">
                                      <p:cBhvr>
                                        <p:cTn id="143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06" y="-2778"/>
                                    </p:animMotion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5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 0.00093 L -0.40156 0.45324 " pathEditMode="relative" rAng="0" ptsTypes="AA">
                                      <p:cBhvr>
                                        <p:cTn id="17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78" y="2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40741E-7 L -0.35521 0.14977 " pathEditMode="relative" rAng="0" ptsTypes="AA">
                                      <p:cBhvr>
                                        <p:cTn id="180" dur="2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60" y="74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7" grpId="1"/>
      <p:bldP spid="39" grpId="0"/>
      <p:bldP spid="43" grpId="0" animBg="1"/>
      <p:bldP spid="43" grpId="1" animBg="1"/>
      <p:bldP spid="49" grpId="0"/>
      <p:bldP spid="50" grpId="0"/>
      <p:bldP spid="14" grpId="0"/>
      <p:bldP spid="14" grpId="1"/>
      <p:bldP spid="15" grpId="0"/>
      <p:bldP spid="15" grpId="1"/>
      <p:bldP spid="15" grpId="2"/>
      <p:bldP spid="17" grpId="0" animBg="1"/>
      <p:bldP spid="87" grpId="0" animBg="1"/>
      <p:bldP spid="87" grpId="1" animBg="1"/>
      <p:bldP spid="88" grpId="0" animBg="1"/>
      <p:bldP spid="18" grpId="0"/>
      <p:bldP spid="18" grpId="1"/>
      <p:bldP spid="90" grpId="0"/>
      <p:bldP spid="90" grpId="1"/>
      <p:bldP spid="90" grpId="2"/>
      <p:bldP spid="20" grpId="0"/>
      <p:bldP spid="20" grpId="1"/>
      <p:bldP spid="22" grpId="0"/>
      <p:bldP spid="22" grpId="1"/>
      <p:bldP spid="93" grpId="1"/>
      <p:bldP spid="93" grpId="2"/>
      <p:bldP spid="83" grpId="0"/>
      <p:bldP spid="84" grpId="0"/>
      <p:bldP spid="84" grpId="1"/>
      <p:bldP spid="96" grpId="1"/>
      <p:bldP spid="96" grpId="2"/>
      <p:bldP spid="8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684" y="2243622"/>
            <a:ext cx="217497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08047">
            <a:off x="416447" y="2200009"/>
            <a:ext cx="217497" cy="1552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0175">
            <a:off x="835885" y="2202744"/>
            <a:ext cx="217497" cy="1552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5" y="2257397"/>
            <a:ext cx="217497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771063" y="2204127"/>
            <a:ext cx="217497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017" y="2204864"/>
            <a:ext cx="217497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08047">
            <a:off x="4576984" y="2200009"/>
            <a:ext cx="217497" cy="1552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0175">
            <a:off x="4996422" y="2202744"/>
            <a:ext cx="217497" cy="1552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363078" y="1989577"/>
            <a:ext cx="217497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363078" y="2310092"/>
            <a:ext cx="217497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892" y="2204864"/>
            <a:ext cx="217497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7789" y="2204864"/>
            <a:ext cx="217497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0967" y="2204864"/>
            <a:ext cx="217497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9512" y="620688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 *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переложить одну палочку так, чтобы равенство стало верным?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7158" y="4714884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5694" y="44624"/>
            <a:ext cx="4487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86.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25632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684" y="2243622"/>
            <a:ext cx="217497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08047">
            <a:off x="416447" y="2200009"/>
            <a:ext cx="217497" cy="1552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0175">
            <a:off x="835885" y="2202744"/>
            <a:ext cx="217497" cy="1552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795" y="2257397"/>
            <a:ext cx="217497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771063" y="2204127"/>
            <a:ext cx="217497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017" y="2204864"/>
            <a:ext cx="217497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08047">
            <a:off x="4576984" y="2200009"/>
            <a:ext cx="217497" cy="1552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0175">
            <a:off x="4996422" y="2202744"/>
            <a:ext cx="217497" cy="1552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363078" y="1989577"/>
            <a:ext cx="217497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363078" y="2310092"/>
            <a:ext cx="217497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892" y="2204864"/>
            <a:ext cx="217497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7789" y="2204864"/>
            <a:ext cx="217497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0967" y="2204864"/>
            <a:ext cx="217497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79512" y="620688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 *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переложить одну палочку так, чтобы равенство стало верным?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58255" y="5013176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45694" y="44624"/>
            <a:ext cx="4487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86.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01572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-0.00092 L -0.12587 -0.000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78520"/>
            <a:ext cx="8748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Ребята нарисовали модели чисел.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Запиши их в порядке убывания.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Подчеркни    в записи числа цифры в разряде десятков зелёным цветом, а цифры в разряде единиц – синим.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23419"/>
            <a:ext cx="1163051" cy="56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378720"/>
            <a:ext cx="1090613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357636"/>
            <a:ext cx="1090613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085" y="2306712"/>
            <a:ext cx="1163051" cy="56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306712"/>
            <a:ext cx="1163051" cy="56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306712"/>
            <a:ext cx="1163051" cy="56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Прямая соединительная линия 22"/>
          <p:cNvCxnSpPr/>
          <p:nvPr/>
        </p:nvCxnSpPr>
        <p:spPr>
          <a:xfrm>
            <a:off x="2771800" y="2357636"/>
            <a:ext cx="0" cy="1626344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084168" y="2370347"/>
            <a:ext cx="0" cy="1613633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79512" y="3242816"/>
            <a:ext cx="8723891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355976" y="2378720"/>
            <a:ext cx="0" cy="160526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79512" y="3983980"/>
            <a:ext cx="874846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115616" y="331482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340609" y="331482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788024" y="3314824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308304" y="3314824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2771800" y="3170808"/>
            <a:ext cx="0" cy="1626344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084168" y="3183519"/>
            <a:ext cx="0" cy="1613633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355976" y="3191892"/>
            <a:ext cx="0" cy="160526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79512" y="4797152"/>
            <a:ext cx="874846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45694" y="44624"/>
            <a:ext cx="4487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86.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15749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4" grpId="0"/>
      <p:bldP spid="4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78520"/>
            <a:ext cx="8748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Ребята нарисовали модели чисел.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Запиши их в порядке убывания.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Подчеркни    в записи числа цифры в разряде десятков зелёным цветом, а цифры в разряде единиц – синим.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23419"/>
            <a:ext cx="1163051" cy="56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378720"/>
            <a:ext cx="1090613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357636"/>
            <a:ext cx="1090613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085" y="2306712"/>
            <a:ext cx="1163051" cy="56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306712"/>
            <a:ext cx="1163051" cy="56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306712"/>
            <a:ext cx="1163051" cy="56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Прямая соединительная линия 22"/>
          <p:cNvCxnSpPr/>
          <p:nvPr/>
        </p:nvCxnSpPr>
        <p:spPr>
          <a:xfrm>
            <a:off x="2771800" y="2357636"/>
            <a:ext cx="0" cy="1626344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084168" y="2370347"/>
            <a:ext cx="0" cy="1613633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79512" y="3242816"/>
            <a:ext cx="8723891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355976" y="2378720"/>
            <a:ext cx="0" cy="160526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79512" y="3983980"/>
            <a:ext cx="874846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115616" y="331482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340609" y="331482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788024" y="3314824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308304" y="3314824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2771800" y="3170808"/>
            <a:ext cx="0" cy="1626344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084168" y="3183519"/>
            <a:ext cx="0" cy="1613633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355976" y="3191892"/>
            <a:ext cx="0" cy="160526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79512" y="4797152"/>
            <a:ext cx="874846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251520" y="5241974"/>
            <a:ext cx="85877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45694" y="44624"/>
            <a:ext cx="4487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86.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53313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-0.67778 0.109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889" y="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4" grpId="0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78520"/>
            <a:ext cx="8748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Ребята нарисовали модели чисел.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Запиши их в порядке убывания.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Подчеркни    в записи числа цифры в разряде десятков зелёным цветом, а цифры в разряде единиц – синим.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23419"/>
            <a:ext cx="1163051" cy="56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378720"/>
            <a:ext cx="1090613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357636"/>
            <a:ext cx="1090613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085" y="2306712"/>
            <a:ext cx="1163051" cy="56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306712"/>
            <a:ext cx="1163051" cy="56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306712"/>
            <a:ext cx="1163051" cy="56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Прямая соединительная линия 22"/>
          <p:cNvCxnSpPr/>
          <p:nvPr/>
        </p:nvCxnSpPr>
        <p:spPr>
          <a:xfrm>
            <a:off x="2771800" y="2357636"/>
            <a:ext cx="0" cy="1626344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084168" y="2370347"/>
            <a:ext cx="0" cy="1613633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79512" y="3242816"/>
            <a:ext cx="8723891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355976" y="2378720"/>
            <a:ext cx="0" cy="160526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79512" y="3983980"/>
            <a:ext cx="874846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115616" y="331482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340609" y="331482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788024" y="3314824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2771800" y="3170808"/>
            <a:ext cx="0" cy="1626344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084168" y="3183519"/>
            <a:ext cx="0" cy="1613633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355976" y="3191892"/>
            <a:ext cx="0" cy="160526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79512" y="4797152"/>
            <a:ext cx="874846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1115616" y="4072890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1520" y="5241974"/>
            <a:ext cx="85877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45694" y="44624"/>
            <a:ext cx="4487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86.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36702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0394 L 0.22865 0.1129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24" y="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78520"/>
            <a:ext cx="8748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Ребята нарисовали модели чисел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Запиши их в порядке убывания.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Подчеркни    в записи числа цифры в разряде десятков зелёным цветом, а цифры в разряде единиц – синим.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23419"/>
            <a:ext cx="1163051" cy="56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378720"/>
            <a:ext cx="1090613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357636"/>
            <a:ext cx="1090613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085" y="2306712"/>
            <a:ext cx="1163051" cy="56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306712"/>
            <a:ext cx="1163051" cy="56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306712"/>
            <a:ext cx="1163051" cy="56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Прямая соединительная линия 22"/>
          <p:cNvCxnSpPr/>
          <p:nvPr/>
        </p:nvCxnSpPr>
        <p:spPr>
          <a:xfrm>
            <a:off x="2771800" y="2357636"/>
            <a:ext cx="0" cy="1626344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084168" y="2370347"/>
            <a:ext cx="0" cy="1613633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79512" y="3242816"/>
            <a:ext cx="8723891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355976" y="2378720"/>
            <a:ext cx="0" cy="160526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79512" y="3983980"/>
            <a:ext cx="874846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3340609" y="331482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4788024" y="3314824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2771800" y="3170808"/>
            <a:ext cx="0" cy="1626344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084168" y="3183519"/>
            <a:ext cx="0" cy="1613633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355976" y="3191892"/>
            <a:ext cx="0" cy="160526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79512" y="4797152"/>
            <a:ext cx="874846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1115616" y="4072890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02321" y="4087748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51520" y="5241974"/>
            <a:ext cx="85877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145694" y="44624"/>
            <a:ext cx="4487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86.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65318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00394 L -0.00035 0.1129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</p:childTnLst>
        </p:cTn>
      </p:par>
    </p:tnLst>
    <p:bldLst>
      <p:bldP spid="40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78520"/>
            <a:ext cx="8748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Ребята нарисовали модели чисел.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Запиши их в порядке убывания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Подчеркни    в записи числа цифры в разряде десятков зелёным цветом, а цифры в разряде единиц – синим.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23419"/>
            <a:ext cx="1163051" cy="56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378720"/>
            <a:ext cx="1090613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357636"/>
            <a:ext cx="1090613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085" y="2306712"/>
            <a:ext cx="1163051" cy="56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306712"/>
            <a:ext cx="1163051" cy="56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306712"/>
            <a:ext cx="1163051" cy="56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Прямая соединительная линия 22"/>
          <p:cNvCxnSpPr/>
          <p:nvPr/>
        </p:nvCxnSpPr>
        <p:spPr>
          <a:xfrm>
            <a:off x="2771800" y="2357636"/>
            <a:ext cx="0" cy="1626344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084168" y="2370347"/>
            <a:ext cx="0" cy="1613633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79512" y="3242816"/>
            <a:ext cx="8723891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355976" y="2378720"/>
            <a:ext cx="0" cy="160526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79512" y="3983980"/>
            <a:ext cx="874846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3340609" y="331482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2771800" y="3170808"/>
            <a:ext cx="0" cy="1626344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084168" y="3183519"/>
            <a:ext cx="0" cy="1613633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355976" y="3191892"/>
            <a:ext cx="0" cy="160526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79512" y="4797152"/>
            <a:ext cx="874846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1115616" y="4072890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02321" y="4087748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777399" y="4083515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51520" y="5241974"/>
            <a:ext cx="858776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45694" y="44624"/>
            <a:ext cx="4487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86.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4050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81481E-6 L 0.43664 0.109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23" y="5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91071"/>
            <a:ext cx="8748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Ребята нарисовали модели чисел. Запиши их в порядке убывания.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Подчеркни    в записи числа цифры в разряде десятков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зелёным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цветом, а цифры в разряде единиц –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синим. 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35970"/>
            <a:ext cx="1163051" cy="56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391271"/>
            <a:ext cx="1090613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370187"/>
            <a:ext cx="1090613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085" y="2319263"/>
            <a:ext cx="1163051" cy="56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319263"/>
            <a:ext cx="1163051" cy="56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319263"/>
            <a:ext cx="1163051" cy="56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Прямая соединительная линия 22"/>
          <p:cNvCxnSpPr/>
          <p:nvPr/>
        </p:nvCxnSpPr>
        <p:spPr>
          <a:xfrm>
            <a:off x="2771800" y="2370187"/>
            <a:ext cx="0" cy="1626344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084168" y="2382898"/>
            <a:ext cx="0" cy="1613633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79512" y="3255367"/>
            <a:ext cx="8723891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355976" y="2391271"/>
            <a:ext cx="0" cy="160526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79512" y="3996531"/>
            <a:ext cx="874846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771800" y="3183359"/>
            <a:ext cx="0" cy="1626344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084168" y="3196070"/>
            <a:ext cx="0" cy="1613633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355976" y="3204443"/>
            <a:ext cx="0" cy="160526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79512" y="4809703"/>
            <a:ext cx="874846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1115616" y="4085441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02321" y="4100299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777399" y="4096066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24246" y="4086651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467544" y="5626128"/>
            <a:ext cx="29349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67544" y="5766232"/>
            <a:ext cx="29349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67544" y="5906336"/>
            <a:ext cx="29349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467544" y="6046440"/>
            <a:ext cx="29349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8382963" y="5626128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8382963" y="5766232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8382963" y="5906336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8382963" y="6046440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467544" y="5345920"/>
            <a:ext cx="29349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467544" y="5486024"/>
            <a:ext cx="29349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8382963" y="5345920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8382963" y="5486024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Прямоугольник 62"/>
          <p:cNvSpPr/>
          <p:nvPr/>
        </p:nvSpPr>
        <p:spPr>
          <a:xfrm>
            <a:off x="1449141" y="5304567"/>
            <a:ext cx="69505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07487" y="4824734"/>
            <a:ext cx="1196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CC00CC"/>
                </a:solidFill>
                <a:latin typeface="Arial Narrow" pitchFamily="34" charset="0"/>
                <a:cs typeface="Arial" pitchFamily="34" charset="0"/>
              </a:rPr>
              <a:t>десятки</a:t>
            </a:r>
            <a:endParaRPr lang="ru-RU" i="1" dirty="0">
              <a:solidFill>
                <a:srgbClr val="CC00CC"/>
              </a:solidFill>
              <a:latin typeface="Arial Narrow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7812360" y="4839543"/>
            <a:ext cx="1226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CC00CC"/>
                </a:solidFill>
                <a:latin typeface="Arial Narrow" pitchFamily="34" charset="0"/>
                <a:cs typeface="Arial" pitchFamily="34" charset="0"/>
              </a:rPr>
              <a:t>единицы</a:t>
            </a:r>
            <a:endParaRPr lang="ru-RU" i="1" dirty="0">
              <a:solidFill>
                <a:srgbClr val="CC00CC"/>
              </a:solidFill>
              <a:latin typeface="Arial Narrow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45694" y="44624"/>
            <a:ext cx="4487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86.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1636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20875"/>
            <a:ext cx="1163051" cy="56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376176"/>
            <a:ext cx="1090613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355092"/>
            <a:ext cx="1090613" cy="16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085" y="2304168"/>
            <a:ext cx="1163051" cy="56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304168"/>
            <a:ext cx="1163051" cy="56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2304168"/>
            <a:ext cx="1163051" cy="56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3" name="Прямая соединительная линия 22"/>
          <p:cNvCxnSpPr/>
          <p:nvPr/>
        </p:nvCxnSpPr>
        <p:spPr>
          <a:xfrm>
            <a:off x="2771800" y="2355092"/>
            <a:ext cx="0" cy="1626344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084168" y="2367803"/>
            <a:ext cx="0" cy="1613633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79512" y="3240272"/>
            <a:ext cx="8723891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355976" y="2376176"/>
            <a:ext cx="0" cy="160526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79512" y="3981436"/>
            <a:ext cx="874846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2771800" y="3168264"/>
            <a:ext cx="0" cy="1626344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6084168" y="3180975"/>
            <a:ext cx="0" cy="1613633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4355976" y="3189348"/>
            <a:ext cx="0" cy="160526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79512" y="4794608"/>
            <a:ext cx="8748464" cy="0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1115616" y="4070346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02321" y="4085204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777399" y="4080971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24246" y="4071556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467544" y="5626128"/>
            <a:ext cx="29349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67544" y="5766232"/>
            <a:ext cx="29349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67544" y="5906336"/>
            <a:ext cx="29349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67544" y="6046440"/>
            <a:ext cx="29349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8382963" y="5626128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8382963" y="5766232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8382963" y="5906336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382963" y="6046440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67544" y="5517232"/>
            <a:ext cx="29349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467544" y="5411974"/>
            <a:ext cx="29349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8382963" y="5517232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8382963" y="5411974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1110155" y="4536416"/>
            <a:ext cx="29349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198387" y="4536416"/>
            <a:ext cx="29349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716016" y="4536416"/>
            <a:ext cx="29349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5142603" y="4536416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3533130" y="4556487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1475656" y="4546703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7324246" y="4536416"/>
            <a:ext cx="29349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07487" y="4809639"/>
            <a:ext cx="1196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CC00CC"/>
                </a:solidFill>
                <a:latin typeface="Arial Narrow" pitchFamily="34" charset="0"/>
                <a:cs typeface="Arial" pitchFamily="34" charset="0"/>
              </a:rPr>
              <a:t>десятки</a:t>
            </a:r>
            <a:endParaRPr lang="ru-RU" i="1" dirty="0">
              <a:solidFill>
                <a:srgbClr val="CC00CC"/>
              </a:solidFill>
              <a:latin typeface="Arial Narrow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7812360" y="4824448"/>
            <a:ext cx="12266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rgbClr val="CC00CC"/>
                </a:solidFill>
                <a:latin typeface="Arial Narrow" pitchFamily="34" charset="0"/>
                <a:cs typeface="Arial" pitchFamily="34" charset="0"/>
              </a:rPr>
              <a:t>единицы</a:t>
            </a:r>
            <a:endParaRPr lang="ru-RU" i="1" dirty="0">
              <a:solidFill>
                <a:srgbClr val="CC00CC"/>
              </a:solidFill>
              <a:latin typeface="Arial Narrow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372002" y="5775647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45694" y="44624"/>
            <a:ext cx="4487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86.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0" name="TextBox 59"/>
          <p:cNvSpPr txBox="1"/>
          <p:nvPr/>
        </p:nvSpPr>
        <p:spPr>
          <a:xfrm>
            <a:off x="179512" y="591071"/>
            <a:ext cx="8748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Ребята нарисовали модели чисел. Запиши их в порядке убывания.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Подчеркни    в записи числа цифры в разряде десятков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зелёным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цветом, а цифры в разряде единиц –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синим. 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99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4714884"/>
            <a:ext cx="85011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97198" y="894035"/>
            <a:ext cx="60715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забыл записать Петя?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2" name="Таблица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322918"/>
              </p:ext>
            </p:extLst>
          </p:nvPr>
        </p:nvGraphicFramePr>
        <p:xfrm>
          <a:off x="539552" y="1844824"/>
          <a:ext cx="6858047" cy="15550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86146"/>
                <a:gridCol w="1000133"/>
                <a:gridCol w="857256"/>
                <a:gridCol w="928695"/>
                <a:gridCol w="785817"/>
              </a:tblGrid>
              <a:tr h="50405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Слагаемое </a:t>
                      </a:r>
                      <a:r>
                        <a:rPr lang="ru-RU" sz="2400" i="1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Arial" pitchFamily="34" charset="0"/>
                        </a:rPr>
                        <a:t>(часть)</a:t>
                      </a:r>
                      <a:endParaRPr lang="ru-RU" sz="2400" i="1" dirty="0">
                        <a:solidFill>
                          <a:srgbClr val="FF0000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50913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Слагаемое </a:t>
                      </a:r>
                      <a:r>
                        <a:rPr lang="ru-RU" sz="2400" i="1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Arial" pitchFamily="34" charset="0"/>
                        </a:rPr>
                        <a:t>(часть) </a:t>
                      </a:r>
                      <a:endParaRPr lang="ru-RU" sz="2400" i="1" dirty="0">
                        <a:solidFill>
                          <a:srgbClr val="FF0000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Сумма </a:t>
                      </a:r>
                      <a:r>
                        <a:rPr lang="ru-RU" sz="2400" i="1" dirty="0" smtClean="0">
                          <a:solidFill>
                            <a:srgbClr val="FF0000"/>
                          </a:solidFill>
                          <a:latin typeface="Arial Narrow" pitchFamily="34" charset="0"/>
                          <a:cs typeface="Arial" pitchFamily="34" charset="0"/>
                        </a:rPr>
                        <a:t>(целое)</a:t>
                      </a:r>
                      <a:endParaRPr lang="ru-RU" sz="2400" i="1" dirty="0">
                        <a:solidFill>
                          <a:srgbClr val="FF0000"/>
                        </a:solidFill>
                        <a:latin typeface="Arial Narrow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2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89389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465395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2179775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751279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39422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4037163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4610378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89389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465395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2179775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2751279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39422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037163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4610378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89389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1465395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2179775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2751279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39422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037163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4610378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89389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465395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2179775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751279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339422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037163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4610378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5167653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5846401" y="5949280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5167653" y="595577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846401" y="5949280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309057" y="5949280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309057" y="5949280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45694" y="44624"/>
            <a:ext cx="44873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86. Числа от 10 до 20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893891" y="5949304"/>
            <a:ext cx="476729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52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10058</TotalTime>
  <Words>1419</Words>
  <Application>Microsoft Office PowerPoint</Application>
  <PresentationFormat>Экран (4:3)</PresentationFormat>
  <Paragraphs>498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1127</cp:revision>
  <dcterms:created xsi:type="dcterms:W3CDTF">2010-10-26T14:31:01Z</dcterms:created>
  <dcterms:modified xsi:type="dcterms:W3CDTF">2016-02-02T18:35:48Z</dcterms:modified>
</cp:coreProperties>
</file>