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731" r:id="rId2"/>
    <p:sldId id="756" r:id="rId3"/>
    <p:sldId id="757" r:id="rId4"/>
    <p:sldId id="760" r:id="rId5"/>
    <p:sldId id="759" r:id="rId6"/>
    <p:sldId id="740" r:id="rId7"/>
    <p:sldId id="742" r:id="rId8"/>
    <p:sldId id="762" r:id="rId9"/>
    <p:sldId id="747" r:id="rId10"/>
    <p:sldId id="753" r:id="rId11"/>
    <p:sldId id="752" r:id="rId12"/>
    <p:sldId id="749" r:id="rId13"/>
    <p:sldId id="750" r:id="rId14"/>
    <p:sldId id="754" r:id="rId15"/>
    <p:sldId id="70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947"/>
    <a:srgbClr val="0E9011"/>
    <a:srgbClr val="FD99B3"/>
    <a:srgbClr val="CC00CC"/>
    <a:srgbClr val="074508"/>
    <a:srgbClr val="00D25F"/>
    <a:srgbClr val="00FFFF"/>
    <a:srgbClr val="FFF185"/>
    <a:srgbClr val="C7E6A4"/>
    <a:srgbClr val="FED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00" autoAdjust="0"/>
  </p:normalViewPr>
  <p:slideViewPr>
    <p:cSldViewPr>
      <p:cViewPr>
        <p:scale>
          <a:sx n="45" d="100"/>
          <a:sy n="45" d="100"/>
        </p:scale>
        <p:origin x="-89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5D35B-FD56-4ECB-B704-0A4D803B6D66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0C3E-F8B8-4A34-A4B8-FCDA194103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87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60C3E-F8B8-4A34-A4B8-FCDA194103FC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9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microsoft.com/office/2007/relationships/hdphoto" Target="../media/hdphoto3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microsoft.com/office/2007/relationships/hdphoto" Target="../media/hdphoto3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microsoft.com/office/2007/relationships/hdphoto" Target="../media/hdphoto3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17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microsoft.com/office/2007/relationships/hdphoto" Target="../media/hdphoto4.wdp"/><Relationship Id="rId12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microsoft.com/office/2007/relationships/hdphoto" Target="../media/hdphoto3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785926"/>
            <a:ext cx="1818173" cy="2408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0298" y="2479669"/>
            <a:ext cx="111112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857620" y="3122611"/>
            <a:ext cx="753568" cy="1008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42844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«Моя математика» 1 класс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858148" y="357166"/>
            <a:ext cx="1217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83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42844" y="857232"/>
            <a:ext cx="70214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 урока: «Решение задач»</a:t>
            </a: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285720" y="4143380"/>
            <a:ext cx="857256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Советы учителю.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Презентация к уроку составлена на основе заданий, расположенных в учебнике. Рекомендую открыть учебник на странице с данным уроком, прочитать задания и просмотреть их в данной презентации в режиме демонстрации.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задания можно выполнять интерактивно. Например, продолжить ряд, сравнить или вставить пропущенные числа.</a:t>
            </a:r>
            <a:r>
              <a:rPr kumimoji="0" lang="ru-RU" b="0" i="1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этого презентацию надо перевести в режим редактирования.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8" y="1617779"/>
            <a:ext cx="4547494" cy="257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9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28" y="3456853"/>
            <a:ext cx="601178" cy="10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48" y="3386212"/>
            <a:ext cx="657990" cy="110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" name="Группа 54"/>
          <p:cNvGrpSpPr/>
          <p:nvPr/>
        </p:nvGrpSpPr>
        <p:grpSpPr>
          <a:xfrm>
            <a:off x="403061" y="3661338"/>
            <a:ext cx="1432635" cy="751056"/>
            <a:chOff x="4185302" y="1772816"/>
            <a:chExt cx="1682842" cy="647383"/>
          </a:xfrm>
        </p:grpSpPr>
        <p:sp>
          <p:nvSpPr>
            <p:cNvPr id="56" name="Блок-схема: задержка 55"/>
            <p:cNvSpPr/>
            <p:nvPr/>
          </p:nvSpPr>
          <p:spPr>
            <a:xfrm rot="5400000">
              <a:off x="4803101" y="1457160"/>
              <a:ext cx="397574" cy="1528504"/>
            </a:xfrm>
            <a:prstGeom prst="flowChartDelay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1429" cap="flat" cmpd="sng" algn="ctr">
              <a:solidFill>
                <a:srgbClr val="D1634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7" name="Блок-схема: узел 56"/>
            <p:cNvSpPr/>
            <p:nvPr/>
          </p:nvSpPr>
          <p:spPr>
            <a:xfrm>
              <a:off x="4262415" y="1843847"/>
              <a:ext cx="1528614" cy="200804"/>
            </a:xfrm>
            <a:prstGeom prst="flowChartConnector">
              <a:avLst/>
            </a:prstGeom>
            <a:solidFill>
              <a:schemeClr val="bg1"/>
            </a:solidFill>
            <a:ln w="11429" cap="flat" cmpd="sng" algn="ctr">
              <a:solidFill>
                <a:srgbClr val="D1634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4185302" y="1772816"/>
              <a:ext cx="1682842" cy="351321"/>
            </a:xfrm>
            <a:prstGeom prst="donut">
              <a:avLst>
                <a:gd name="adj" fmla="val 25019"/>
              </a:avLst>
            </a:prstGeom>
            <a:solidFill>
              <a:srgbClr val="00B0F0"/>
            </a:solidFill>
            <a:ln w="11429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273" y="2119196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У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мамы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было …. кг смородины. Из 3 кг она сварила компот.  Сколько килограммов смородины осталось у мамы?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273" y="1307669"/>
            <a:ext cx="9021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а)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Мама купила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кг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красной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смородины и 5 кг белой. Сколько килограммов смородины купила мама?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 flipH="1">
            <a:off x="390883" y="3688894"/>
            <a:ext cx="1782910" cy="1355547"/>
            <a:chOff x="5372825" y="2914410"/>
            <a:chExt cx="2727566" cy="2073771"/>
          </a:xfrm>
        </p:grpSpPr>
        <p:sp>
          <p:nvSpPr>
            <p:cNvPr id="21" name="Блок-схема: процесс 20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9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24" name="Блок-схема: процесс 23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Хорда 25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Прямоугольник с двумя вырезанными соседними углами 27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Кольцо 10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67585" y="5044441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ольцо 29"/>
          <p:cNvSpPr/>
          <p:nvPr/>
        </p:nvSpPr>
        <p:spPr>
          <a:xfrm>
            <a:off x="1927454" y="4572313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2402662" y="3692801"/>
            <a:ext cx="1782910" cy="1355547"/>
            <a:chOff x="5372825" y="2914410"/>
            <a:chExt cx="2727566" cy="2073771"/>
          </a:xfrm>
        </p:grpSpPr>
        <p:sp>
          <p:nvSpPr>
            <p:cNvPr id="32" name="Блок-схема: процесс 31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" name="Группа 20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35" name="Блок-схема: процесс 34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Хорда 36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Прямоугольник с двумя вырезанными соседними углами 38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Кольцо 21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40" name="Прямая соединительная линия 4"/>
          <p:cNvCxnSpPr/>
          <p:nvPr/>
        </p:nvCxnSpPr>
        <p:spPr>
          <a:xfrm>
            <a:off x="4724781" y="4941168"/>
            <a:ext cx="3879667" cy="0"/>
          </a:xfrm>
          <a:prstGeom prst="line">
            <a:avLst/>
          </a:prstGeom>
          <a:ln w="3810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авая круглая скобка 41"/>
          <p:cNvSpPr/>
          <p:nvPr/>
        </p:nvSpPr>
        <p:spPr>
          <a:xfrm rot="16200000">
            <a:off x="6521069" y="2785247"/>
            <a:ext cx="293795" cy="3772711"/>
          </a:xfrm>
          <a:prstGeom prst="rightBracket">
            <a:avLst>
              <a:gd name="adj" fmla="val 100465"/>
            </a:avLst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660232" y="4843717"/>
            <a:ext cx="0" cy="24146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937305" y="3975447"/>
            <a:ext cx="970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 кг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0921">
            <a:off x="527572" y="3082604"/>
            <a:ext cx="595654" cy="113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6960">
            <a:off x="554850" y="2987921"/>
            <a:ext cx="595654" cy="113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9" y="2909970"/>
            <a:ext cx="595653" cy="113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3" y="2909970"/>
            <a:ext cx="595653" cy="113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20" y="3138912"/>
            <a:ext cx="458354" cy="88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815">
            <a:off x="1355180" y="3268492"/>
            <a:ext cx="503560" cy="9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822">
            <a:off x="1147406" y="3086672"/>
            <a:ext cx="458354" cy="88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7443" y="3138912"/>
            <a:ext cx="458354" cy="88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815">
            <a:off x="1251185" y="2989378"/>
            <a:ext cx="503560" cy="9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Прямоугольник 7171"/>
          <p:cNvSpPr/>
          <p:nvPr/>
        </p:nvSpPr>
        <p:spPr>
          <a:xfrm>
            <a:off x="8476473" y="6059571"/>
            <a:ext cx="560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7173" name="Прямоугольник 7172"/>
          <p:cNvSpPr/>
          <p:nvPr/>
        </p:nvSpPr>
        <p:spPr>
          <a:xfrm>
            <a:off x="8095843" y="6045739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686090" y="6045773"/>
            <a:ext cx="44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445958" y="248373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6773212" y="6039230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кг 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663171" y="2833143"/>
            <a:ext cx="4548207" cy="1215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81035" y="2129440"/>
            <a:ext cx="13642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сварила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8156" y="2500064"/>
            <a:ext cx="16578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осталось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27802" y="2136129"/>
            <a:ext cx="936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было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89748" y="2146372"/>
            <a:ext cx="772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кг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921429" y="6039230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кг 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148064" y="6039230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кг 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8476473" y="6041629"/>
            <a:ext cx="560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8095843" y="60277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686090" y="6027831"/>
            <a:ext cx="44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773212" y="6021288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кг 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5921429" y="6021288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кг </a:t>
            </a:r>
            <a:endParaRPr lang="ru-RU" dirty="0"/>
          </a:p>
        </p:txBody>
      </p:sp>
      <p:sp>
        <p:nvSpPr>
          <p:cNvPr id="70" name="Прямоугольник 69"/>
          <p:cNvSpPr/>
          <p:nvPr/>
        </p:nvSpPr>
        <p:spPr>
          <a:xfrm>
            <a:off x="5148064" y="6021288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кг </a:t>
            </a:r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107504" y="476672"/>
            <a:ext cx="407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Прочитай задачу Кати. 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57630" y="764704"/>
            <a:ext cx="8590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Дополни условие второй задачи ответом первой. Найди решение. 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145694" y="44624"/>
            <a:ext cx="3900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83.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0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Группа 84"/>
          <p:cNvGrpSpPr/>
          <p:nvPr/>
        </p:nvGrpSpPr>
        <p:grpSpPr>
          <a:xfrm>
            <a:off x="403061" y="2812216"/>
            <a:ext cx="1432635" cy="751056"/>
            <a:chOff x="4185302" y="1772816"/>
            <a:chExt cx="1682842" cy="647383"/>
          </a:xfrm>
        </p:grpSpPr>
        <p:sp>
          <p:nvSpPr>
            <p:cNvPr id="86" name="Блок-схема: задержка 85"/>
            <p:cNvSpPr/>
            <p:nvPr/>
          </p:nvSpPr>
          <p:spPr>
            <a:xfrm rot="5400000">
              <a:off x="4803101" y="1457160"/>
              <a:ext cx="397574" cy="1528504"/>
            </a:xfrm>
            <a:prstGeom prst="flowChartDelay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1429" cap="flat" cmpd="sng" algn="ctr">
              <a:solidFill>
                <a:srgbClr val="D1634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7" name="Блок-схема: узел 86"/>
            <p:cNvSpPr/>
            <p:nvPr/>
          </p:nvSpPr>
          <p:spPr>
            <a:xfrm>
              <a:off x="4262415" y="1843847"/>
              <a:ext cx="1528614" cy="200804"/>
            </a:xfrm>
            <a:prstGeom prst="flowChartConnector">
              <a:avLst/>
            </a:prstGeom>
            <a:solidFill>
              <a:schemeClr val="bg1"/>
            </a:solidFill>
            <a:ln w="11429" cap="flat" cmpd="sng" algn="ctr">
              <a:solidFill>
                <a:srgbClr val="D1634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89" name="Кольцо 88"/>
            <p:cNvSpPr/>
            <p:nvPr/>
          </p:nvSpPr>
          <p:spPr>
            <a:xfrm>
              <a:off x="4185302" y="1772816"/>
              <a:ext cx="1682842" cy="351321"/>
            </a:xfrm>
            <a:prstGeom prst="donut">
              <a:avLst>
                <a:gd name="adj" fmla="val 25019"/>
              </a:avLst>
            </a:prstGeom>
            <a:solidFill>
              <a:srgbClr val="00B0F0"/>
            </a:solidFill>
            <a:ln w="11429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7504" y="476672"/>
            <a:ext cx="407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Прочитай задачу Кати. 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273" y="2237963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б) У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мамы было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…. кг смородины. Из 3 кг она сварила компот.  Сколько килограммов смородины осталось у мамы?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273" y="1268760"/>
            <a:ext cx="9021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Мама купила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кг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красной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смородины и 5 кг белой. Сколько килограммов смородины купила мама?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57630" y="764704"/>
            <a:ext cx="8590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Дополни условие второй задачи ответом первой. Найди решение. </a:t>
            </a:r>
          </a:p>
        </p:txBody>
      </p:sp>
      <p:grpSp>
        <p:nvGrpSpPr>
          <p:cNvPr id="63" name="Группа 62"/>
          <p:cNvGrpSpPr/>
          <p:nvPr/>
        </p:nvGrpSpPr>
        <p:grpSpPr>
          <a:xfrm flipH="1">
            <a:off x="390883" y="2839772"/>
            <a:ext cx="1782910" cy="1355547"/>
            <a:chOff x="5372825" y="2914410"/>
            <a:chExt cx="2727566" cy="2073771"/>
          </a:xfrm>
        </p:grpSpPr>
        <p:sp>
          <p:nvSpPr>
            <p:cNvPr id="64" name="Блок-схема: процесс 63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5" name="Группа 9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67" name="Блок-схема: процесс 66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8" name="Скругленный прямоугольник 67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9" name="Хорда 68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Прямоугольник с двумя вырезанными соседними углами 70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6" name="Кольцо 10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667585" y="4195319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Кольцо 72"/>
          <p:cNvSpPr/>
          <p:nvPr/>
        </p:nvSpPr>
        <p:spPr>
          <a:xfrm>
            <a:off x="1927454" y="3723191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2402662" y="2843679"/>
            <a:ext cx="1782910" cy="1355547"/>
            <a:chOff x="5372825" y="2914410"/>
            <a:chExt cx="2727566" cy="2073771"/>
          </a:xfrm>
        </p:grpSpPr>
        <p:sp>
          <p:nvSpPr>
            <p:cNvPr id="75" name="Блок-схема: процесс 74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6" name="Группа 20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78" name="Блок-схема: процесс 77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Хорда 79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Прямоугольник с двумя вырезанными соседними углами 81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7" name="Кольцо 21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83" name="Прямая соединительная линия 4"/>
          <p:cNvCxnSpPr/>
          <p:nvPr/>
        </p:nvCxnSpPr>
        <p:spPr>
          <a:xfrm>
            <a:off x="4724781" y="3609904"/>
            <a:ext cx="3879667" cy="0"/>
          </a:xfrm>
          <a:prstGeom prst="line">
            <a:avLst/>
          </a:prstGeom>
          <a:ln w="3810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Правая круглая скобка 83"/>
          <p:cNvSpPr/>
          <p:nvPr/>
        </p:nvSpPr>
        <p:spPr>
          <a:xfrm rot="16200000">
            <a:off x="6521069" y="1453983"/>
            <a:ext cx="293795" cy="3772711"/>
          </a:xfrm>
          <a:prstGeom prst="rightBracket">
            <a:avLst>
              <a:gd name="adj" fmla="val 100465"/>
            </a:avLst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6660232" y="3512453"/>
            <a:ext cx="0" cy="24146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145694" y="44624"/>
            <a:ext cx="3900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83.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2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/>
      <p:bldP spid="72" grpId="0" animBg="1"/>
      <p:bldP spid="73" grpId="0" animBg="1"/>
      <p:bldP spid="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28" y="2607731"/>
            <a:ext cx="601178" cy="10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48" y="2537090"/>
            <a:ext cx="657990" cy="110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" name="Группа 54"/>
          <p:cNvGrpSpPr/>
          <p:nvPr/>
        </p:nvGrpSpPr>
        <p:grpSpPr>
          <a:xfrm>
            <a:off x="403061" y="2812216"/>
            <a:ext cx="1432635" cy="751056"/>
            <a:chOff x="4185302" y="1772816"/>
            <a:chExt cx="1682842" cy="647383"/>
          </a:xfrm>
        </p:grpSpPr>
        <p:sp>
          <p:nvSpPr>
            <p:cNvPr id="56" name="Блок-схема: задержка 55"/>
            <p:cNvSpPr/>
            <p:nvPr/>
          </p:nvSpPr>
          <p:spPr>
            <a:xfrm rot="5400000">
              <a:off x="4803101" y="1457160"/>
              <a:ext cx="397574" cy="1528504"/>
            </a:xfrm>
            <a:prstGeom prst="flowChartDelay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1429" cap="flat" cmpd="sng" algn="ctr">
              <a:solidFill>
                <a:srgbClr val="D1634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7" name="Блок-схема: узел 56"/>
            <p:cNvSpPr/>
            <p:nvPr/>
          </p:nvSpPr>
          <p:spPr>
            <a:xfrm>
              <a:off x="4262415" y="1843847"/>
              <a:ext cx="1528614" cy="200804"/>
            </a:xfrm>
            <a:prstGeom prst="flowChartConnector">
              <a:avLst/>
            </a:prstGeom>
            <a:solidFill>
              <a:schemeClr val="bg1"/>
            </a:solidFill>
            <a:ln w="11429" cap="flat" cmpd="sng" algn="ctr">
              <a:solidFill>
                <a:srgbClr val="D1634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4185302" y="1772816"/>
              <a:ext cx="1682842" cy="351321"/>
            </a:xfrm>
            <a:prstGeom prst="donut">
              <a:avLst>
                <a:gd name="adj" fmla="val 25019"/>
              </a:avLst>
            </a:prstGeom>
            <a:solidFill>
              <a:srgbClr val="00B0F0"/>
            </a:solidFill>
            <a:ln w="11429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7504" y="476672"/>
            <a:ext cx="407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Прочитай задачу Кати. 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 flipH="1">
            <a:off x="390883" y="2839772"/>
            <a:ext cx="1782910" cy="1355547"/>
            <a:chOff x="5372825" y="2914410"/>
            <a:chExt cx="2727566" cy="2073771"/>
          </a:xfrm>
        </p:grpSpPr>
        <p:sp>
          <p:nvSpPr>
            <p:cNvPr id="21" name="Блок-схема: процесс 20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9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24" name="Блок-схема: процесс 23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Хорда 25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Прямоугольник с двумя вырезанными соседними углами 27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Кольцо 10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67585" y="4195319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ольцо 29"/>
          <p:cNvSpPr/>
          <p:nvPr/>
        </p:nvSpPr>
        <p:spPr>
          <a:xfrm>
            <a:off x="1927454" y="3723191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2402662" y="2843679"/>
            <a:ext cx="1782910" cy="1355547"/>
            <a:chOff x="5372825" y="2914410"/>
            <a:chExt cx="2727566" cy="2073771"/>
          </a:xfrm>
        </p:grpSpPr>
        <p:sp>
          <p:nvSpPr>
            <p:cNvPr id="32" name="Блок-схема: процесс 31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" name="Группа 20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35" name="Блок-схема: процесс 34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Хорда 36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Прямоугольник с двумя вырезанными соседними углами 38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Кольцо 21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40" name="Прямая соединительная линия 4"/>
          <p:cNvCxnSpPr/>
          <p:nvPr/>
        </p:nvCxnSpPr>
        <p:spPr>
          <a:xfrm>
            <a:off x="4724781" y="3609904"/>
            <a:ext cx="3879667" cy="0"/>
          </a:xfrm>
          <a:prstGeom prst="line">
            <a:avLst/>
          </a:prstGeom>
          <a:ln w="3810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авая круглая скобка 41"/>
          <p:cNvSpPr/>
          <p:nvPr/>
        </p:nvSpPr>
        <p:spPr>
          <a:xfrm rot="16200000">
            <a:off x="6521069" y="1453983"/>
            <a:ext cx="293795" cy="3772711"/>
          </a:xfrm>
          <a:prstGeom prst="rightBracket">
            <a:avLst>
              <a:gd name="adj" fmla="val 100465"/>
            </a:avLst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660232" y="3512453"/>
            <a:ext cx="0" cy="24146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830257" y="3212960"/>
            <a:ext cx="10449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белой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5 кг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06270" y="31263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187006" y="3189041"/>
            <a:ext cx="13292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красной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4 кг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0921">
            <a:off x="527572" y="2233482"/>
            <a:ext cx="595654" cy="113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6960">
            <a:off x="554850" y="2138799"/>
            <a:ext cx="595654" cy="113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9" y="2060848"/>
            <a:ext cx="595653" cy="113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3" y="2060848"/>
            <a:ext cx="595653" cy="113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20" y="2289790"/>
            <a:ext cx="458354" cy="88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815">
            <a:off x="1355180" y="2419370"/>
            <a:ext cx="503560" cy="9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822">
            <a:off x="1147406" y="2237550"/>
            <a:ext cx="458354" cy="88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7443" y="2289790"/>
            <a:ext cx="458354" cy="88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815">
            <a:off x="1251185" y="2140256"/>
            <a:ext cx="503560" cy="9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" name="TextBox 91"/>
          <p:cNvSpPr txBox="1"/>
          <p:nvPr/>
        </p:nvSpPr>
        <p:spPr>
          <a:xfrm>
            <a:off x="214282" y="4956142"/>
            <a:ext cx="500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9 килограммов.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927540" y="31263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801124" y="4566485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 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кг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2273" y="1268760"/>
            <a:ext cx="9021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Мама купила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кг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красной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смородины и 5 кг белой. Сколько килограммов смородины купила мама?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45694" y="44624"/>
            <a:ext cx="3900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83.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63287" y="3558373"/>
            <a:ext cx="258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кг      +     5 кг 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0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5087E-6 L 0.59966 -0.06058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3" y="-30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13873E-6 L -0.5349 0.14682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53" y="7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49" grpId="0"/>
      <p:bldP spid="92" grpId="0"/>
      <p:bldP spid="93" grpId="0"/>
      <p:bldP spid="93" grpId="1"/>
      <p:bldP spid="94" grpId="0"/>
      <p:bldP spid="19" grpId="0"/>
      <p:bldP spid="1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3"/>
          <p:cNvSpPr txBox="1"/>
          <p:nvPr/>
        </p:nvSpPr>
        <p:spPr>
          <a:xfrm>
            <a:off x="107504" y="1301859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У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мамы было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…. кг смородины. Из 3 кг она сварила компот.  Сколько килограммов смородины осталось у мамы?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28" y="2607731"/>
            <a:ext cx="601178" cy="10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48" y="2537090"/>
            <a:ext cx="657990" cy="110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" name="Группа 54"/>
          <p:cNvGrpSpPr/>
          <p:nvPr/>
        </p:nvGrpSpPr>
        <p:grpSpPr>
          <a:xfrm>
            <a:off x="403061" y="2812216"/>
            <a:ext cx="1432635" cy="751056"/>
            <a:chOff x="4185302" y="1772816"/>
            <a:chExt cx="1682842" cy="647383"/>
          </a:xfrm>
        </p:grpSpPr>
        <p:sp>
          <p:nvSpPr>
            <p:cNvPr id="56" name="Блок-схема: задержка 55"/>
            <p:cNvSpPr/>
            <p:nvPr/>
          </p:nvSpPr>
          <p:spPr>
            <a:xfrm rot="5400000">
              <a:off x="4803101" y="1457160"/>
              <a:ext cx="397574" cy="1528504"/>
            </a:xfrm>
            <a:prstGeom prst="flowChartDelay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1429" cap="flat" cmpd="sng" algn="ctr">
              <a:solidFill>
                <a:srgbClr val="D1634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7" name="Блок-схема: узел 56"/>
            <p:cNvSpPr/>
            <p:nvPr/>
          </p:nvSpPr>
          <p:spPr>
            <a:xfrm>
              <a:off x="4262415" y="1843847"/>
              <a:ext cx="1528614" cy="200804"/>
            </a:xfrm>
            <a:prstGeom prst="flowChartConnector">
              <a:avLst/>
            </a:prstGeom>
            <a:solidFill>
              <a:schemeClr val="bg1"/>
            </a:solidFill>
            <a:ln w="11429" cap="flat" cmpd="sng" algn="ctr">
              <a:solidFill>
                <a:srgbClr val="D1634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4185302" y="1772816"/>
              <a:ext cx="1682842" cy="351321"/>
            </a:xfrm>
            <a:prstGeom prst="donut">
              <a:avLst>
                <a:gd name="adj" fmla="val 25019"/>
              </a:avLst>
            </a:prstGeom>
            <a:solidFill>
              <a:srgbClr val="00B0F0"/>
            </a:solidFill>
            <a:ln w="11429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7504" y="404664"/>
            <a:ext cx="330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Прочитай задачу Кати. 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1307669"/>
            <a:ext cx="9021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Мама купила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кг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красной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смородины и 5 кг белой. Сколько килограммов смородины купила мама?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012" y="4555349"/>
            <a:ext cx="2583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кг      +     5 кг 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 flipH="1">
            <a:off x="390883" y="2839772"/>
            <a:ext cx="1782910" cy="1355547"/>
            <a:chOff x="5372825" y="2914410"/>
            <a:chExt cx="2727566" cy="2073771"/>
          </a:xfrm>
        </p:grpSpPr>
        <p:sp>
          <p:nvSpPr>
            <p:cNvPr id="21" name="Блок-схема: процесс 20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9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24" name="Блок-схема: процесс 23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Хорда 25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Прямоугольник с двумя вырезанными соседними углами 27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Кольцо 10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67585" y="4195319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ольцо 29"/>
          <p:cNvSpPr/>
          <p:nvPr/>
        </p:nvSpPr>
        <p:spPr>
          <a:xfrm>
            <a:off x="1927454" y="3723191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2402662" y="2843679"/>
            <a:ext cx="1782910" cy="1355547"/>
            <a:chOff x="5372825" y="2914410"/>
            <a:chExt cx="2727566" cy="2073771"/>
          </a:xfrm>
        </p:grpSpPr>
        <p:sp>
          <p:nvSpPr>
            <p:cNvPr id="32" name="Блок-схема: процесс 31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" name="Группа 20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35" name="Блок-схема: процесс 34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Хорда 36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Прямоугольник с двумя вырезанными соседними углами 38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Кольцо 21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40" name="Прямая соединительная линия 4"/>
          <p:cNvCxnSpPr/>
          <p:nvPr/>
        </p:nvCxnSpPr>
        <p:spPr>
          <a:xfrm>
            <a:off x="4724781" y="3609904"/>
            <a:ext cx="3879667" cy="0"/>
          </a:xfrm>
          <a:prstGeom prst="line">
            <a:avLst/>
          </a:prstGeom>
          <a:ln w="3810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авая круглая скобка 41"/>
          <p:cNvSpPr/>
          <p:nvPr/>
        </p:nvSpPr>
        <p:spPr>
          <a:xfrm rot="16200000">
            <a:off x="6521069" y="1453983"/>
            <a:ext cx="293795" cy="3772711"/>
          </a:xfrm>
          <a:prstGeom prst="rightBracket">
            <a:avLst>
              <a:gd name="adj" fmla="val 100465"/>
            </a:avLst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660232" y="3512453"/>
            <a:ext cx="0" cy="24146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830257" y="3212960"/>
            <a:ext cx="159159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осталось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           ?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906270" y="31263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187006" y="3189041"/>
            <a:ext cx="13513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сварила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3 кг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0921">
            <a:off x="527572" y="2233482"/>
            <a:ext cx="595654" cy="113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6960">
            <a:off x="554850" y="2138799"/>
            <a:ext cx="595654" cy="113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9" y="2060848"/>
            <a:ext cx="595653" cy="113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3" y="2060848"/>
            <a:ext cx="595653" cy="113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20" y="2289790"/>
            <a:ext cx="458354" cy="88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815">
            <a:off x="1355180" y="2419370"/>
            <a:ext cx="503560" cy="9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822">
            <a:off x="1147406" y="2237550"/>
            <a:ext cx="458354" cy="88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7443" y="2289790"/>
            <a:ext cx="458354" cy="88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815">
            <a:off x="1251185" y="2140256"/>
            <a:ext cx="503560" cy="9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Прямоугольник 92"/>
          <p:cNvSpPr/>
          <p:nvPr/>
        </p:nvSpPr>
        <p:spPr>
          <a:xfrm>
            <a:off x="927540" y="312632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763160" y="4566485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 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кг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630" y="764704"/>
            <a:ext cx="8590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Дополни условие второй задачи ответом первой. Найди решение.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11189" y="508518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2571874" y="1368169"/>
            <a:ext cx="961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кг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428602" y="5445224"/>
            <a:ext cx="45034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кг    –      3 кг   =    6 кг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23528" y="5875072"/>
            <a:ext cx="5294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осталось 6 килограммов.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4282" y="4956142"/>
            <a:ext cx="500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9 килограммов.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45694" y="44624"/>
            <a:ext cx="3900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83.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60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-0.00046 L 0.12691 -0.5500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-27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56647E-6 L 0.43316 0.199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49" y="99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45" grpId="0"/>
      <p:bldP spid="49" grpId="0"/>
      <p:bldP spid="5" grpId="0"/>
      <p:bldP spid="6" grpId="0"/>
      <p:bldP spid="6" grpId="1"/>
      <p:bldP spid="63" grpId="0"/>
      <p:bldP spid="63" grpId="1"/>
      <p:bldP spid="65" grpId="0"/>
      <p:bldP spid="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381" y="632882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C000"/>
                </a:solidFill>
                <a:latin typeface="Arial Narrow" pitchFamily="34" charset="0"/>
              </a:rPr>
              <a:t>?</a:t>
            </a:r>
            <a:r>
              <a:rPr lang="ru-RU" sz="2400" dirty="0" smtClean="0">
                <a:solidFill>
                  <a:srgbClr val="FF0000"/>
                </a:solidFill>
                <a:latin typeface="Arial Narrow" pitchFamily="34" charset="0"/>
              </a:rPr>
              <a:t> Можно ли из этих двух задач составить одну и начертить к ней схему?</a:t>
            </a:r>
            <a:endParaRPr lang="ru-RU" sz="240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476672"/>
            <a:ext cx="407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Прочитай задачу Кати. 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272" y="2237963"/>
            <a:ext cx="503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У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мамы было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…. кг смородины. 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847" y="1688034"/>
            <a:ext cx="6106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килограммов смородины купила мама?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57630" y="807095"/>
            <a:ext cx="8590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Дополни условие второй задачи ответом первой. Найди решение. </a:t>
            </a: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28" y="3471827"/>
            <a:ext cx="601178" cy="10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48" y="3401186"/>
            <a:ext cx="657990" cy="110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Группа 34"/>
          <p:cNvGrpSpPr/>
          <p:nvPr/>
        </p:nvGrpSpPr>
        <p:grpSpPr>
          <a:xfrm>
            <a:off x="403061" y="3676312"/>
            <a:ext cx="1432635" cy="751056"/>
            <a:chOff x="4185302" y="1772816"/>
            <a:chExt cx="1682842" cy="647383"/>
          </a:xfrm>
        </p:grpSpPr>
        <p:sp>
          <p:nvSpPr>
            <p:cNvPr id="36" name="Блок-схема: задержка 35"/>
            <p:cNvSpPr/>
            <p:nvPr/>
          </p:nvSpPr>
          <p:spPr>
            <a:xfrm rot="5400000">
              <a:off x="4803101" y="1457160"/>
              <a:ext cx="397574" cy="1528504"/>
            </a:xfrm>
            <a:prstGeom prst="flowChartDelay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1429" cap="flat" cmpd="sng" algn="ctr">
              <a:solidFill>
                <a:srgbClr val="D1634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37" name="Блок-схема: узел 36"/>
            <p:cNvSpPr/>
            <p:nvPr/>
          </p:nvSpPr>
          <p:spPr>
            <a:xfrm>
              <a:off x="4262415" y="1843847"/>
              <a:ext cx="1528614" cy="200804"/>
            </a:xfrm>
            <a:prstGeom prst="flowChartConnector">
              <a:avLst/>
            </a:prstGeom>
            <a:solidFill>
              <a:schemeClr val="bg1"/>
            </a:solidFill>
            <a:ln w="11429" cap="flat" cmpd="sng" algn="ctr">
              <a:solidFill>
                <a:srgbClr val="D1634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38" name="Кольцо 37"/>
            <p:cNvSpPr/>
            <p:nvPr/>
          </p:nvSpPr>
          <p:spPr>
            <a:xfrm>
              <a:off x="4185302" y="1772816"/>
              <a:ext cx="1682842" cy="351321"/>
            </a:xfrm>
            <a:prstGeom prst="donut">
              <a:avLst>
                <a:gd name="adj" fmla="val 25019"/>
              </a:avLst>
            </a:prstGeom>
            <a:solidFill>
              <a:srgbClr val="00B0F0"/>
            </a:solidFill>
            <a:ln w="11429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 flipH="1">
            <a:off x="390883" y="3703868"/>
            <a:ext cx="1782910" cy="1355547"/>
            <a:chOff x="5372825" y="2914410"/>
            <a:chExt cx="2727566" cy="2073771"/>
          </a:xfrm>
        </p:grpSpPr>
        <p:sp>
          <p:nvSpPr>
            <p:cNvPr id="40" name="Блок-схема: процесс 39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" name="Группа 9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43" name="Блок-схема: процесс 42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Хорда 44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6" name="Прямая соединительная линия 45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Прямоугольник с двумя вырезанными соседними углами 46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42" name="Кольцо 10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667585" y="5059415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48"/>
          <p:cNvSpPr/>
          <p:nvPr/>
        </p:nvSpPr>
        <p:spPr>
          <a:xfrm>
            <a:off x="1927454" y="4587287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50" name="Группа 49"/>
          <p:cNvGrpSpPr/>
          <p:nvPr/>
        </p:nvGrpSpPr>
        <p:grpSpPr>
          <a:xfrm>
            <a:off x="2402662" y="3707775"/>
            <a:ext cx="1782910" cy="1355547"/>
            <a:chOff x="5372825" y="2914410"/>
            <a:chExt cx="2727566" cy="2073771"/>
          </a:xfrm>
        </p:grpSpPr>
        <p:sp>
          <p:nvSpPr>
            <p:cNvPr id="51" name="Блок-схема: процесс 50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2" name="Группа 20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55" name="Блок-схема: процесс 54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Скругленный прямоугольник 55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Хорда 56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8" name="Прямая соединительная линия 57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Прямоугольник с двумя вырезанными соседними углами 58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3" name="Кольцо 21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60" name="Прямая соединительная линия 4"/>
          <p:cNvCxnSpPr/>
          <p:nvPr/>
        </p:nvCxnSpPr>
        <p:spPr>
          <a:xfrm>
            <a:off x="4724781" y="4474000"/>
            <a:ext cx="3879667" cy="0"/>
          </a:xfrm>
          <a:prstGeom prst="line">
            <a:avLst/>
          </a:prstGeom>
          <a:ln w="3810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Правая круглая скобка 60"/>
          <p:cNvSpPr/>
          <p:nvPr/>
        </p:nvSpPr>
        <p:spPr>
          <a:xfrm rot="16200000">
            <a:off x="6521069" y="2318079"/>
            <a:ext cx="293795" cy="3772711"/>
          </a:xfrm>
          <a:prstGeom prst="rightBracket">
            <a:avLst>
              <a:gd name="adj" fmla="val 100465"/>
            </a:avLst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6660232" y="4376549"/>
            <a:ext cx="0" cy="24146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6830257" y="4077056"/>
            <a:ext cx="15915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осталось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           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187006" y="4053137"/>
            <a:ext cx="13513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сварила</a:t>
            </a:r>
          </a:p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3 кг</a:t>
            </a:r>
            <a:endParaRPr lang="ru-RU" i="1" dirty="0">
              <a:solidFill>
                <a:srgbClr val="7030A0"/>
              </a:solidFill>
            </a:endParaRPr>
          </a:p>
        </p:txBody>
      </p:sp>
      <p:pic>
        <p:nvPicPr>
          <p:cNvPr id="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0921">
            <a:off x="527572" y="3097578"/>
            <a:ext cx="595654" cy="113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6960">
            <a:off x="554850" y="3002895"/>
            <a:ext cx="595654" cy="113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9" y="2924944"/>
            <a:ext cx="595653" cy="113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3" y="2924944"/>
            <a:ext cx="595653" cy="113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20" y="3153886"/>
            <a:ext cx="458354" cy="88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815">
            <a:off x="1355180" y="3283466"/>
            <a:ext cx="503560" cy="9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822">
            <a:off x="1147406" y="3101646"/>
            <a:ext cx="458354" cy="88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7443" y="3153886"/>
            <a:ext cx="458354" cy="88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815">
            <a:off x="1251185" y="3004352"/>
            <a:ext cx="503560" cy="9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1263" y="1277983"/>
            <a:ext cx="8981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Мама купила 4 кг красной смородины и 5 кг белой.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40712" y="1271339"/>
            <a:ext cx="1359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</a:t>
            </a:r>
            <a:endParaRPr lang="ru-RU" dirty="0"/>
          </a:p>
        </p:txBody>
      </p:sp>
      <p:sp>
        <p:nvSpPr>
          <p:cNvPr id="104" name="TextBox 103"/>
          <p:cNvSpPr txBox="1"/>
          <p:nvPr/>
        </p:nvSpPr>
        <p:spPr>
          <a:xfrm>
            <a:off x="3820198" y="1311151"/>
            <a:ext cx="2147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( 4  +  5 ) кг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99903" y="2241471"/>
            <a:ext cx="4396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3 кг она сварила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компот.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6371" y="2709088"/>
            <a:ext cx="87194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Сколько килограммов смородины осталось у мамы?</a:t>
            </a:r>
            <a:endParaRPr lang="ru-RU" dirty="0"/>
          </a:p>
        </p:txBody>
      </p:sp>
      <p:sp>
        <p:nvSpPr>
          <p:cNvPr id="106" name="TextBox 105"/>
          <p:cNvSpPr txBox="1"/>
          <p:nvPr/>
        </p:nvSpPr>
        <p:spPr>
          <a:xfrm>
            <a:off x="5736411" y="3399383"/>
            <a:ext cx="2147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( 4  +  5 )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4407495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 3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5589240"/>
            <a:ext cx="136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 6 ( кг)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69540" y="5949280"/>
            <a:ext cx="5294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осталось 6 килограммов.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145694" y="44624"/>
            <a:ext cx="3900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83.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E90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32948E-6 L 0.18542 0.3167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15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E901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5.55112E-17 L -0.52343 -0.0809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81" y="-4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56647E-6 L -0.00069 -0.0883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4416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E901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0.01271 L -0.62344 0.319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65" y="15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27746E-6 L -0.40452 0.1701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8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4" grpId="0"/>
      <p:bldP spid="54" grpId="0"/>
      <p:bldP spid="88" grpId="0"/>
      <p:bldP spid="92" grpId="0"/>
      <p:bldP spid="6" grpId="0"/>
      <p:bldP spid="6" grpId="1"/>
      <p:bldP spid="7" grpId="0"/>
      <p:bldP spid="104" grpId="0"/>
      <p:bldP spid="104" grpId="1"/>
      <p:bldP spid="8" grpId="0"/>
      <p:bldP spid="8" grpId="1"/>
      <p:bldP spid="8" grpId="2"/>
      <p:bldP spid="9" grpId="0"/>
      <p:bldP spid="9" grpId="1"/>
      <p:bldP spid="106" grpId="0"/>
      <p:bldP spid="106" grpId="1"/>
      <p:bldP spid="10" grpId="0"/>
      <p:bldP spid="10" grpId="1"/>
      <p:bldP spid="11" grpId="0"/>
      <p:bldP spid="10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071670" y="2357431"/>
            <a:ext cx="4357718" cy="120032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7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75365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кг  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  4 кг    2 кг  =  8 кг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737761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л  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  4 л    2 л  =  4 л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406" y="3721870"/>
            <a:ext cx="5774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см  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  4 см    2 см   =   0 см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70598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л  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  2 л    5 л  =  4 л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83671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Преврати записи Кати в верные равенства. Поставь вместо  «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» знак  « + » « – ».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5792958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5536" y="5792958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36" y="5792958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5536" y="5792958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792958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5536" y="5792958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39277" y="5792958"/>
            <a:ext cx="4165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1310" y="5805786"/>
            <a:ext cx="423546" cy="57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51310" y="5805786"/>
            <a:ext cx="423546" cy="57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351310" y="5805786"/>
            <a:ext cx="423546" cy="57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53997" y="5792958"/>
            <a:ext cx="423546" cy="57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353997" y="5792958"/>
            <a:ext cx="423546" cy="57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353997" y="5792958"/>
            <a:ext cx="423546" cy="57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257643" y="5457998"/>
            <a:ext cx="6666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45694" y="44624"/>
            <a:ext cx="3900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83.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08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753652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кг  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  4 кг    2 кг  =  8 кг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737761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л  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  4 л    2 л  =  4 л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9406" y="3721870"/>
            <a:ext cx="5774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см  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  4 см    2 см   =   0 см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705980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 л  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  <a:sym typeface="Symbol"/>
              </a:rPr>
              <a:t>  2 л    5 л  =  4 л</a:t>
            </a:r>
            <a:endParaRPr lang="ru-RU" sz="28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83671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Преврати записи Кати в верные равенства. Поставь вместо  «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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» знак  « + » « – ».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3648" y="1692097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57032" y="4636251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483722" y="2676206"/>
            <a:ext cx="4165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37243" y="4636251"/>
            <a:ext cx="423546" cy="57554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910463" y="3708015"/>
            <a:ext cx="423546" cy="57554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27966" y="3708015"/>
            <a:ext cx="423546" cy="57554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403648" y="2685439"/>
            <a:ext cx="423546" cy="57554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669823" y="1692097"/>
            <a:ext cx="423546" cy="57554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5792958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5536" y="5792958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5536" y="5792958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536" y="5792958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5536" y="5792958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5536" y="5792958"/>
            <a:ext cx="50405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39277" y="5792958"/>
            <a:ext cx="41657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+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351310" y="5805786"/>
            <a:ext cx="423546" cy="57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351310" y="5805786"/>
            <a:ext cx="423546" cy="57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351310" y="5805786"/>
            <a:ext cx="423546" cy="57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353997" y="5792958"/>
            <a:ext cx="423546" cy="57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353997" y="5792958"/>
            <a:ext cx="423546" cy="57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353997" y="5792958"/>
            <a:ext cx="423546" cy="5755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12160" y="56190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5694" y="44624"/>
            <a:ext cx="3900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83.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04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 animBg="1"/>
      <p:bldP spid="21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940152" y="198884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 +  0   =  7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59832" y="278092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 –  1   =  5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83671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98884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 –  2   = 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6079" y="1988840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285293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 +  1   =  9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6079" y="2780928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355385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–  5   =  5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6079" y="3539460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59832" y="198884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 +  2   =  9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06399" y="1988840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06399" y="2780928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99792" y="355385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 –  10  =  0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06399" y="3553852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940152" y="279335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 –  0   =  7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86719" y="1988840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86719" y="2780928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940152" y="355385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 –  0   =  0  +  0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86719" y="3553852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5561955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19672" y="556667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71600" y="556195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5566674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645787" y="556667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71600" y="556667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5561950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45787" y="5561950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71600" y="5561950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5566669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45787" y="556666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71600" y="556666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5561535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45787" y="556153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71600" y="556153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520" y="5566254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45787" y="556625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71600" y="556625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1520" y="5561530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45787" y="5561530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71600" y="5561530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54950" y="5560786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619672" y="556667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971600" y="556624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257643" y="5391508"/>
            <a:ext cx="6666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45694" y="44624"/>
            <a:ext cx="3900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83.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72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5940152" y="198884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 +  0   =  7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59832" y="278092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 –  1   =  5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836712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Сравни (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&lt;</a:t>
            </a:r>
            <a:r>
              <a:rPr lang="ru-RU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</a:t>
            </a:r>
            <a:r>
              <a:rPr lang="en-US" sz="240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98884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 –  2   =  4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6079" y="1988840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79512" y="285293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 +  1   =  9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26079" y="2780928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79512" y="355385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 –  5   =  5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26079" y="3553852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59832" y="198884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  +  2   =  9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06399" y="1988840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206399" y="2780928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699792" y="355385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  –  10  =  0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06399" y="3553852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963700" y="2793350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  –  0   =  7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86719" y="1988840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086719" y="2780928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5940152" y="355385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 –  0   =  0  +  0 </a:t>
            </a:r>
            <a:endParaRPr lang="ru-RU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86719" y="3553852"/>
            <a:ext cx="46805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5561955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67644" y="2750150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121530" y="277548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5566674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151832" y="1965361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129655" y="352307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51520" y="5561950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45787" y="5561950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971600" y="5561950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5566669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645787" y="556666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971600" y="5566669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251520" y="5561535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45787" y="556153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71600" y="5561535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150116" y="1958061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645787" y="556625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971600" y="556625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170960" y="2750149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645787" y="5561530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71600" y="5561530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326079" y="1958062"/>
            <a:ext cx="5389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348113" y="3523074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4227867" y="3528747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12160" y="561906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ПРОВЕРЬ!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45694" y="44624"/>
            <a:ext cx="3900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83.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20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29" grpId="0"/>
      <p:bldP spid="39" grpId="0"/>
      <p:bldP spid="42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869811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кота Леопольда есть 6 хитрых ловушек для мышей, а у мышей - 4  хитрые ловушки для Кота Леопольда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4282" y="2928934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Сколько ловушек у Леопольда?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857628"/>
            <a:ext cx="8929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 На сколько ловушек у Леопольда больше, чем у мышей?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500570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3) На сколько ловушек у Леопольда меньше, чем у мышей?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5214950"/>
            <a:ext cx="4789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4) Сколько ловушек у мышей?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5929330"/>
            <a:ext cx="5221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5) Сколько ловушек у кота Тома?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75332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Вове выбрать вопросы для этого условия и решить задачу с каждым из вопросов.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31099" y="869811"/>
            <a:ext cx="94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л.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45165" y="1196752"/>
            <a:ext cx="94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л.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7904" y="879103"/>
            <a:ext cx="94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 л.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67774" y="1196752"/>
            <a:ext cx="948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 л.</a:t>
            </a:r>
            <a:endParaRPr lang="ru-RU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014" y="5360569"/>
            <a:ext cx="730911" cy="79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95" y="5249813"/>
            <a:ext cx="764086" cy="85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69728" y="4506965"/>
            <a:ext cx="764086" cy="85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7971" flipH="1">
            <a:off x="2629345" y="3519700"/>
            <a:ext cx="730911" cy="79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09" y="2708942"/>
            <a:ext cx="730911" cy="79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45694" y="44624"/>
            <a:ext cx="3900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83.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2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33333E-6 L 0.19775 0.29768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1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3.7037E-7 L 0.03941 0.3988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2" y="1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0.61094 0.3444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38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208 L 0.30573 0.5838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2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6" grpId="0"/>
      <p:bldP spid="6" grpId="1"/>
      <p:bldP spid="8" grpId="0"/>
      <p:bldP spid="8" grpId="1"/>
      <p:bldP spid="9" grpId="0"/>
      <p:bldP spid="9" grpId="1"/>
      <p:bldP spid="7" grpId="0"/>
      <p:bldP spid="7" grpId="1"/>
      <p:bldP spid="7" grpId="2"/>
      <p:bldP spid="12" grpId="0"/>
      <p:bldP spid="12" grpId="1"/>
      <p:bldP spid="12" grpId="2"/>
      <p:bldP spid="13" grpId="0"/>
      <p:bldP spid="13" grpId="1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Группа 20"/>
          <p:cNvGrpSpPr/>
          <p:nvPr/>
        </p:nvGrpSpPr>
        <p:grpSpPr>
          <a:xfrm>
            <a:off x="267286" y="2693154"/>
            <a:ext cx="8929718" cy="775894"/>
            <a:chOff x="214282" y="3543399"/>
            <a:chExt cx="8929718" cy="775894"/>
          </a:xfrm>
        </p:grpSpPr>
        <p:sp>
          <p:nvSpPr>
            <p:cNvPr id="22" name="TextBox 21"/>
            <p:cNvSpPr txBox="1"/>
            <p:nvPr/>
          </p:nvSpPr>
          <p:spPr>
            <a:xfrm>
              <a:off x="214282" y="3857628"/>
              <a:ext cx="8929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2) На сколько ловушек у Леопольда больше, чем у мышей?</a:t>
              </a:r>
              <a:endPara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67944" y="3595207"/>
              <a:ext cx="798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 л.</a:t>
              </a:r>
              <a:endParaRPr lang="ru-RU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524328" y="3543399"/>
              <a:ext cx="798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i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 л.</a:t>
              </a:r>
              <a:endParaRPr lang="ru-RU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4282" y="869811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кота Леопольда есть 6 хитрых ловушек для мышей, а у мышей - 4  хитрые ловушки для Кота Леопольда 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75332"/>
            <a:ext cx="8929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Symbol"/>
              </a:rPr>
              <a:t>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Помоги Вове выбрать вопросы для этого условия и решить задачу с каждым из вопросов.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14282" y="3543399"/>
            <a:ext cx="8929718" cy="775894"/>
            <a:chOff x="214282" y="3543399"/>
            <a:chExt cx="8929718" cy="775894"/>
          </a:xfrm>
        </p:grpSpPr>
        <p:sp>
          <p:nvSpPr>
            <p:cNvPr id="19" name="TextBox 18"/>
            <p:cNvSpPr txBox="1"/>
            <p:nvPr/>
          </p:nvSpPr>
          <p:spPr>
            <a:xfrm>
              <a:off x="214282" y="3857628"/>
              <a:ext cx="892971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2) На сколько ловушек у Леопольда больше, чем у мышей?</a:t>
              </a:r>
              <a:endPara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67944" y="3595207"/>
              <a:ext cx="798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6 л.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524328" y="3543399"/>
              <a:ext cx="7989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4 л.</a:t>
              </a:r>
              <a:endPara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133112" y="2738537"/>
            <a:ext cx="79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328" y="2708920"/>
            <a:ext cx="798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400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429000"/>
            <a:ext cx="5261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4980" y="3399383"/>
            <a:ext cx="1338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 2 ( л.)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4119463"/>
            <a:ext cx="5008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на  2 ловушки больше.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41" y="5490722"/>
            <a:ext cx="730911" cy="79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073" y="4581128"/>
            <a:ext cx="764086" cy="85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52538" y="4742476"/>
            <a:ext cx="764086" cy="85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3852" y="4724933"/>
            <a:ext cx="730911" cy="79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921" y="5524526"/>
            <a:ext cx="730911" cy="79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2560" y="5394720"/>
            <a:ext cx="730911" cy="79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5" y="4350295"/>
            <a:ext cx="1802183" cy="2226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Прямоугольник 30"/>
          <p:cNvSpPr/>
          <p:nvPr/>
        </p:nvSpPr>
        <p:spPr>
          <a:xfrm>
            <a:off x="145694" y="44624"/>
            <a:ext cx="3900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83.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93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7 L -0.42083 0.0986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42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70503 0.1030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60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17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6000"/>
                            </p:stCondLst>
                            <p:childTnLst>
                              <p:par>
                                <p:cTn id="14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0" grpId="0"/>
      <p:bldP spid="20" grpId="1"/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5639853" y="2679303"/>
            <a:ext cx="159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1) 6  +  3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15687" y="1804633"/>
            <a:ext cx="1529903" cy="962608"/>
            <a:chOff x="315687" y="1804633"/>
            <a:chExt cx="1529903" cy="962608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315687" y="1804633"/>
              <a:ext cx="1075358" cy="839791"/>
              <a:chOff x="70656" y="1571916"/>
              <a:chExt cx="1554163" cy="1213709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656" y="1841063"/>
                <a:ext cx="1554163" cy="9445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FilmGrain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973012">
                <a:off x="775152" y="1609004"/>
                <a:ext cx="372284" cy="3956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FilmGrain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544465">
                <a:off x="1065976" y="1755997"/>
                <a:ext cx="372284" cy="3956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FilmGrain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307957">
                <a:off x="457723" y="1571916"/>
                <a:ext cx="372284" cy="3956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FilmGrain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5442564">
                <a:off x="839398" y="1831830"/>
                <a:ext cx="372284" cy="3956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FilmGrain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4638739">
                <a:off x="271581" y="1806812"/>
                <a:ext cx="372284" cy="39561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artisticFilmGrain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482101">
                <a:off x="587626" y="1831831"/>
                <a:ext cx="372284" cy="3956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777" y="1828427"/>
              <a:ext cx="574813" cy="938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8" name="Прямоугольник 117"/>
            <p:cNvSpPr/>
            <p:nvPr/>
          </p:nvSpPr>
          <p:spPr>
            <a:xfrm>
              <a:off x="602896" y="2240336"/>
              <a:ext cx="35618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ru-RU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2820573" y="1385282"/>
            <a:ext cx="1364999" cy="1342566"/>
            <a:chOff x="2820573" y="1385282"/>
            <a:chExt cx="1364999" cy="1342566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573" y="1655524"/>
              <a:ext cx="615666" cy="1034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665" y="1385282"/>
              <a:ext cx="798907" cy="13425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2" name="TextBox 61"/>
          <p:cNvSpPr txBox="1"/>
          <p:nvPr/>
        </p:nvSpPr>
        <p:spPr>
          <a:xfrm>
            <a:off x="179512" y="62068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Какую задачу  можно составить по рисунку и схеме Лены? Реши её.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Группа 62"/>
          <p:cNvGrpSpPr/>
          <p:nvPr/>
        </p:nvGrpSpPr>
        <p:grpSpPr>
          <a:xfrm flipH="1">
            <a:off x="390883" y="1960702"/>
            <a:ext cx="1782910" cy="1355547"/>
            <a:chOff x="5372825" y="2914410"/>
            <a:chExt cx="2727566" cy="2073771"/>
          </a:xfrm>
        </p:grpSpPr>
        <p:sp>
          <p:nvSpPr>
            <p:cNvPr id="64" name="Блок-схема: процесс 63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65" name="Группа 9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67" name="Блок-схема: процесс 66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Скругленный прямоугольник 67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Хорда 68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70" name="Прямая соединительная линия 69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Прямоугольник с двумя вырезанными соседними углами 70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6" name="Кольцо 10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2" name="Прямоугольник 71"/>
          <p:cNvSpPr/>
          <p:nvPr/>
        </p:nvSpPr>
        <p:spPr>
          <a:xfrm>
            <a:off x="667585" y="3316249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Кольцо 72"/>
          <p:cNvSpPr/>
          <p:nvPr/>
        </p:nvSpPr>
        <p:spPr>
          <a:xfrm>
            <a:off x="1927454" y="2844121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74" name="Группа 73"/>
          <p:cNvGrpSpPr/>
          <p:nvPr/>
        </p:nvGrpSpPr>
        <p:grpSpPr>
          <a:xfrm>
            <a:off x="2402662" y="1964609"/>
            <a:ext cx="1782910" cy="1355547"/>
            <a:chOff x="5372825" y="2914410"/>
            <a:chExt cx="2727566" cy="2073771"/>
          </a:xfrm>
        </p:grpSpPr>
        <p:sp>
          <p:nvSpPr>
            <p:cNvPr id="75" name="Блок-схема: процесс 74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76" name="Группа 20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78" name="Блок-схема: процесс 77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Скругленный прямоугольник 78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Хорда 79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81" name="Прямая соединительная линия 80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2" name="Прямоугольник с двумя вырезанными соседними углами 81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7" name="Кольцо 21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cxnSp>
        <p:nvCxnSpPr>
          <p:cNvPr id="84" name="Прямая соединительная линия 4"/>
          <p:cNvCxnSpPr/>
          <p:nvPr/>
        </p:nvCxnSpPr>
        <p:spPr>
          <a:xfrm>
            <a:off x="4724781" y="3489823"/>
            <a:ext cx="3879667" cy="0"/>
          </a:xfrm>
          <a:prstGeom prst="line">
            <a:avLst/>
          </a:prstGeom>
          <a:ln w="3810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Правая круглая скобка 85"/>
          <p:cNvSpPr/>
          <p:nvPr/>
        </p:nvSpPr>
        <p:spPr>
          <a:xfrm rot="16200000">
            <a:off x="6521069" y="1333902"/>
            <a:ext cx="293795" cy="3772711"/>
          </a:xfrm>
          <a:prstGeom prst="rightBracket">
            <a:avLst>
              <a:gd name="adj" fmla="val 100465"/>
            </a:avLst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299613" y="2182759"/>
            <a:ext cx="508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      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5868144" y="3392372"/>
            <a:ext cx="0" cy="24146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Прямоугольник 89"/>
          <p:cNvSpPr/>
          <p:nvPr/>
        </p:nvSpPr>
        <p:spPr>
          <a:xfrm>
            <a:off x="1676474" y="4509120"/>
            <a:ext cx="1311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9 (кг)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48363" y="5930436"/>
            <a:ext cx="21881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Ответ: 7 кг.</a:t>
            </a:r>
            <a:endParaRPr lang="ru-RU" i="1" dirty="0">
              <a:solidFill>
                <a:srgbClr val="7030A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45694" y="44624"/>
            <a:ext cx="3900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83.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>
              <a:solidFill>
                <a:prstClr val="black"/>
              </a:solidFill>
            </a:endParaRPr>
          </a:p>
        </p:txBody>
      </p:sp>
      <p:sp>
        <p:nvSpPr>
          <p:cNvPr id="119" name="TextBox 5"/>
          <p:cNvSpPr txBox="1"/>
          <p:nvPr/>
        </p:nvSpPr>
        <p:spPr>
          <a:xfrm>
            <a:off x="2886488" y="2034224"/>
            <a:ext cx="1160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6  +  3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Прямоугольник 119"/>
          <p:cNvSpPr/>
          <p:nvPr/>
        </p:nvSpPr>
        <p:spPr>
          <a:xfrm>
            <a:off x="611560" y="2247255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1925620" y="4509120"/>
            <a:ext cx="55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sz="2400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71110" y="3489823"/>
            <a:ext cx="1313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2) 9 – 2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13011" y="5124438"/>
            <a:ext cx="1378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 7 (кг)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9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59259E-6 L 0.3415 0.0754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6" y="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51 -1.85185E-6 L 0.44756 0.2007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5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0.72084 0.1805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37 0.00208 L -0.57656 0.2666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97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2.22222E-6 L 0.47622 -0.2645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58" y="-13241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0.0081 L -0.52517 0.2386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07" y="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6" grpId="1"/>
      <p:bldP spid="88" grpId="0"/>
      <p:bldP spid="88" grpId="1"/>
      <p:bldP spid="90" grpId="0"/>
      <p:bldP spid="92" grpId="0"/>
      <p:bldP spid="119" grpId="0"/>
      <p:bldP spid="119" grpId="1"/>
      <p:bldP spid="119" grpId="2"/>
      <p:bldP spid="120" grpId="0"/>
      <p:bldP spid="120" grpId="1"/>
      <p:bldP spid="83" grpId="0"/>
      <p:bldP spid="83" grpId="1"/>
      <p:bldP spid="2" grpId="0"/>
      <p:bldP spid="2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2328" y="3456853"/>
            <a:ext cx="601178" cy="100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48" y="3386212"/>
            <a:ext cx="657990" cy="1105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5" name="Группа 54"/>
          <p:cNvGrpSpPr/>
          <p:nvPr/>
        </p:nvGrpSpPr>
        <p:grpSpPr>
          <a:xfrm>
            <a:off x="403061" y="3661338"/>
            <a:ext cx="1432635" cy="751056"/>
            <a:chOff x="4185302" y="1772816"/>
            <a:chExt cx="1682842" cy="647383"/>
          </a:xfrm>
        </p:grpSpPr>
        <p:sp>
          <p:nvSpPr>
            <p:cNvPr id="56" name="Блок-схема: задержка 55"/>
            <p:cNvSpPr/>
            <p:nvPr/>
          </p:nvSpPr>
          <p:spPr>
            <a:xfrm rot="5400000">
              <a:off x="4803101" y="1457160"/>
              <a:ext cx="397574" cy="1528504"/>
            </a:xfrm>
            <a:prstGeom prst="flowChartDelay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11429" cap="flat" cmpd="sng" algn="ctr">
              <a:solidFill>
                <a:srgbClr val="D1634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7" name="Блок-схема: узел 56"/>
            <p:cNvSpPr/>
            <p:nvPr/>
          </p:nvSpPr>
          <p:spPr>
            <a:xfrm>
              <a:off x="4262415" y="1843847"/>
              <a:ext cx="1528614" cy="200804"/>
            </a:xfrm>
            <a:prstGeom prst="flowChartConnector">
              <a:avLst/>
            </a:prstGeom>
            <a:solidFill>
              <a:schemeClr val="bg1"/>
            </a:solidFill>
            <a:ln w="11429" cap="flat" cmpd="sng" algn="ctr">
              <a:solidFill>
                <a:srgbClr val="D1634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  <p:sp>
          <p:nvSpPr>
            <p:cNvPr id="58" name="Кольцо 57"/>
            <p:cNvSpPr/>
            <p:nvPr/>
          </p:nvSpPr>
          <p:spPr>
            <a:xfrm>
              <a:off x="4185302" y="1772816"/>
              <a:ext cx="1682842" cy="351321"/>
            </a:xfrm>
            <a:prstGeom prst="donut">
              <a:avLst>
                <a:gd name="adj" fmla="val 25019"/>
              </a:avLst>
            </a:prstGeom>
            <a:solidFill>
              <a:srgbClr val="00B0F0"/>
            </a:solidFill>
            <a:ln w="11429" cap="flat" cmpd="sng" algn="ctr"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2273" y="2119196"/>
            <a:ext cx="9145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б) У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мамы было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…. кг смородины. Из 3 кг она сварила компот.  Сколько килограммов смородины осталось у мамы?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273" y="1307669"/>
            <a:ext cx="9021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Мама купила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кг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красной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смородины и 5 кг белой. Сколько килограммов смородины купила мама?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 flipH="1">
            <a:off x="390883" y="3688894"/>
            <a:ext cx="1782910" cy="1355547"/>
            <a:chOff x="5372825" y="2914410"/>
            <a:chExt cx="2727566" cy="2073771"/>
          </a:xfrm>
        </p:grpSpPr>
        <p:sp>
          <p:nvSpPr>
            <p:cNvPr id="21" name="Блок-схема: процесс 20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" name="Группа 9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24" name="Блок-схема: процесс 23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Скругленный прямоугольник 24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Хорда 25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Прямоугольник с двумя вырезанными соседними углами 27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3" name="Кольцо 10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667585" y="5044441"/>
            <a:ext cx="3153623" cy="37655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solidFill>
              <a:schemeClr val="accent5"/>
            </a:solidFill>
            <a:prstDash val="solid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Кольцо 29"/>
          <p:cNvSpPr/>
          <p:nvPr/>
        </p:nvSpPr>
        <p:spPr>
          <a:xfrm>
            <a:off x="1927454" y="4572313"/>
            <a:ext cx="675671" cy="666274"/>
          </a:xfrm>
          <a:prstGeom prst="donut">
            <a:avLst>
              <a:gd name="adj" fmla="val 38047"/>
            </a:avLst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accent5">
                <a:lumMod val="75000"/>
              </a:schemeClr>
            </a:solidFill>
            <a:prstDash val="soli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2402662" y="3692801"/>
            <a:ext cx="1782910" cy="1355547"/>
            <a:chOff x="5372825" y="2914410"/>
            <a:chExt cx="2727566" cy="2073771"/>
          </a:xfrm>
        </p:grpSpPr>
        <p:sp>
          <p:nvSpPr>
            <p:cNvPr id="32" name="Блок-схема: процесс 31"/>
            <p:cNvSpPr/>
            <p:nvPr/>
          </p:nvSpPr>
          <p:spPr>
            <a:xfrm>
              <a:off x="6017922" y="4581130"/>
              <a:ext cx="184959" cy="407051"/>
            </a:xfrm>
            <a:prstGeom prst="flowChartProcess">
              <a:avLst/>
            </a:prstGeom>
            <a:gradFill flip="none" rotWithShape="1">
              <a:gsLst>
                <a:gs pos="0">
                  <a:srgbClr val="00B050">
                    <a:shade val="30000"/>
                    <a:satMod val="115000"/>
                  </a:srgbClr>
                </a:gs>
                <a:gs pos="50000">
                  <a:srgbClr val="00B050">
                    <a:shade val="67500"/>
                    <a:satMod val="115000"/>
                  </a:srgbClr>
                </a:gs>
                <a:gs pos="100000">
                  <a:srgbClr val="00B05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>
              <a:solidFill>
                <a:schemeClr val="tx2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3" name="Группа 20"/>
            <p:cNvGrpSpPr/>
            <p:nvPr/>
          </p:nvGrpSpPr>
          <p:grpSpPr>
            <a:xfrm>
              <a:off x="5372825" y="2914410"/>
              <a:ext cx="2727566" cy="1666718"/>
              <a:chOff x="5660856" y="3045086"/>
              <a:chExt cx="2727566" cy="1666718"/>
            </a:xfrm>
            <a:gradFill flip="none" rotWithShape="1">
              <a:gsLst>
                <a:gs pos="0">
                  <a:schemeClr val="bg2">
                    <a:shade val="30000"/>
                    <a:satMod val="115000"/>
                  </a:schemeClr>
                </a:gs>
                <a:gs pos="50000">
                  <a:schemeClr val="bg2">
                    <a:shade val="67500"/>
                    <a:satMod val="115000"/>
                  </a:schemeClr>
                </a:gs>
                <a:gs pos="100000">
                  <a:schemeClr val="bg2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</p:grpSpPr>
          <p:sp>
            <p:nvSpPr>
              <p:cNvPr id="35" name="Блок-схема: процесс 34"/>
              <p:cNvSpPr/>
              <p:nvPr/>
            </p:nvSpPr>
            <p:spPr>
              <a:xfrm>
                <a:off x="6300192" y="4461632"/>
                <a:ext cx="201678" cy="250172"/>
              </a:xfrm>
              <a:prstGeom prst="flowChartProcess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Скругленный прямоугольник 35"/>
              <p:cNvSpPr/>
              <p:nvPr/>
            </p:nvSpPr>
            <p:spPr>
              <a:xfrm>
                <a:off x="6084168" y="3231928"/>
                <a:ext cx="216024" cy="994292"/>
              </a:xfrm>
              <a:prstGeom prst="roundRect">
                <a:avLst/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" name="Хорда 36"/>
              <p:cNvSpPr/>
              <p:nvPr/>
            </p:nvSpPr>
            <p:spPr>
              <a:xfrm rot="6466876">
                <a:off x="5927805" y="3045086"/>
                <a:ext cx="373685" cy="373685"/>
              </a:xfrm>
              <a:prstGeom prst="chord">
                <a:avLst>
                  <a:gd name="adj1" fmla="val 3894283"/>
                  <a:gd name="adj2" fmla="val 15130867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5660856" y="3247169"/>
                <a:ext cx="454552" cy="11831"/>
              </a:xfrm>
              <a:prstGeom prst="line">
                <a:avLst/>
              </a:prstGeom>
              <a:grpFill/>
              <a:ln w="28575"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Прямоугольник с двумя вырезанными соседними углами 38"/>
              <p:cNvSpPr/>
              <p:nvPr/>
            </p:nvSpPr>
            <p:spPr>
              <a:xfrm rot="10800000">
                <a:off x="6068925" y="4030174"/>
                <a:ext cx="2319497" cy="417594"/>
              </a:xfrm>
              <a:prstGeom prst="snip2SameRect">
                <a:avLst>
                  <a:gd name="adj1" fmla="val 50000"/>
                  <a:gd name="adj2" fmla="val 2329"/>
                </a:avLst>
              </a:prstGeom>
              <a:grpFill/>
              <a:ln>
                <a:solidFill>
                  <a:schemeClr val="tx2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34" name="Кольцо 21"/>
            <p:cNvSpPr/>
            <p:nvPr/>
          </p:nvSpPr>
          <p:spPr>
            <a:xfrm>
              <a:off x="5994606" y="4492229"/>
              <a:ext cx="236787" cy="236787"/>
            </a:xfrm>
            <a:prstGeom prst="donut">
              <a:avLst>
                <a:gd name="adj" fmla="val 21136"/>
              </a:avLst>
            </a:prstGeom>
            <a:solidFill>
              <a:srgbClr val="00B050"/>
            </a:solidFill>
            <a:ln>
              <a:noFill/>
              <a:prstDash val="soli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40" name="Прямая соединительная линия 4"/>
          <p:cNvCxnSpPr/>
          <p:nvPr/>
        </p:nvCxnSpPr>
        <p:spPr>
          <a:xfrm>
            <a:off x="4724781" y="4964896"/>
            <a:ext cx="3879667" cy="0"/>
          </a:xfrm>
          <a:prstGeom prst="line">
            <a:avLst/>
          </a:prstGeom>
          <a:ln w="38100">
            <a:solidFill>
              <a:srgbClr val="0070C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авая круглая скобка 41"/>
          <p:cNvSpPr/>
          <p:nvPr/>
        </p:nvSpPr>
        <p:spPr>
          <a:xfrm rot="16200000">
            <a:off x="6521069" y="2808975"/>
            <a:ext cx="293795" cy="3772711"/>
          </a:xfrm>
          <a:prstGeom prst="rightBracket">
            <a:avLst>
              <a:gd name="adj" fmla="val 100465"/>
            </a:avLst>
          </a:prstGeom>
          <a:ln>
            <a:solidFill>
              <a:srgbClr val="CC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6660232" y="4867445"/>
            <a:ext cx="0" cy="24146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906270" y="397544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350929" y="1308962"/>
            <a:ext cx="7729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4 кг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40921">
            <a:off x="527572" y="3082604"/>
            <a:ext cx="595654" cy="113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26960">
            <a:off x="554850" y="2987921"/>
            <a:ext cx="595654" cy="113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69" y="2909970"/>
            <a:ext cx="595653" cy="113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33" y="2909970"/>
            <a:ext cx="595653" cy="113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620" y="3138912"/>
            <a:ext cx="458354" cy="88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815">
            <a:off x="1355180" y="3268492"/>
            <a:ext cx="503560" cy="9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5822">
            <a:off x="1147406" y="3086672"/>
            <a:ext cx="458354" cy="88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7443" y="3138912"/>
            <a:ext cx="458354" cy="880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6815">
            <a:off x="1251185" y="2989378"/>
            <a:ext cx="503560" cy="967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Прямоугольник 7171"/>
          <p:cNvSpPr/>
          <p:nvPr/>
        </p:nvSpPr>
        <p:spPr>
          <a:xfrm>
            <a:off x="8476473" y="5891070"/>
            <a:ext cx="560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7173" name="Прямоугольник 7172"/>
          <p:cNvSpPr/>
          <p:nvPr/>
        </p:nvSpPr>
        <p:spPr>
          <a:xfrm>
            <a:off x="8095843" y="587723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686090" y="5877272"/>
            <a:ext cx="44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5623581" y="1688859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174" name="Прямоугольник 7173"/>
          <p:cNvSpPr/>
          <p:nvPr/>
        </p:nvSpPr>
        <p:spPr>
          <a:xfrm>
            <a:off x="6927013" y="5895178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кг </a:t>
            </a:r>
            <a:endParaRPr lang="ru-RU" dirty="0"/>
          </a:p>
        </p:txBody>
      </p:sp>
      <p:sp>
        <p:nvSpPr>
          <p:cNvPr id="7175" name="Прямоугольник 7174"/>
          <p:cNvSpPr/>
          <p:nvPr/>
        </p:nvSpPr>
        <p:spPr>
          <a:xfrm>
            <a:off x="6186954" y="5892262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кг </a:t>
            </a:r>
            <a:endParaRPr lang="ru-RU" dirty="0"/>
          </a:p>
        </p:txBody>
      </p:sp>
      <p:sp>
        <p:nvSpPr>
          <p:cNvPr id="98" name="Прямоугольник 97"/>
          <p:cNvSpPr/>
          <p:nvPr/>
        </p:nvSpPr>
        <p:spPr>
          <a:xfrm>
            <a:off x="5430957" y="5892262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кг </a:t>
            </a:r>
            <a:endParaRPr lang="ru-RU" dirty="0"/>
          </a:p>
        </p:txBody>
      </p:sp>
      <p:sp>
        <p:nvSpPr>
          <p:cNvPr id="99" name="Прямоугольник 98"/>
          <p:cNvSpPr/>
          <p:nvPr/>
        </p:nvSpPr>
        <p:spPr>
          <a:xfrm>
            <a:off x="4716016" y="5885624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кг 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4352050" y="2849265"/>
            <a:ext cx="4548207" cy="1215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Внимание!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Данное задание можно выполнить интерактивно. Для этого презентацию надо перевести в режим редактирования.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07805" y="1307669"/>
            <a:ext cx="1340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красной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42035" y="1312775"/>
            <a:ext cx="1035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белой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184480" y="1308962"/>
            <a:ext cx="688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 кг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476473" y="5891104"/>
            <a:ext cx="560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ru-RU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8095843" y="587727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686090" y="5877306"/>
            <a:ext cx="449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927013" y="5895212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кг </a:t>
            </a:r>
            <a:endParaRPr lang="ru-RU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6186954" y="5892296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 кг </a:t>
            </a:r>
            <a:endParaRPr lang="ru-RU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5430957" y="5892296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кг </a:t>
            </a:r>
            <a:endParaRPr lang="ru-RU" dirty="0"/>
          </a:p>
        </p:txBody>
      </p:sp>
      <p:sp>
        <p:nvSpPr>
          <p:cNvPr id="69" name="Прямоугольник 68"/>
          <p:cNvSpPr/>
          <p:nvPr/>
        </p:nvSpPr>
        <p:spPr>
          <a:xfrm>
            <a:off x="4716016" y="5885658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2400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кг </a:t>
            </a:r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107504" y="476672"/>
            <a:ext cx="407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5. </a:t>
            </a:r>
            <a:r>
              <a:rPr lang="ru-RU" sz="2400" dirty="0" smtClean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Прочитай задачу Кати. 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57630" y="764704"/>
            <a:ext cx="85908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Дополни условие второй задачи ответом первой. Найди решение. 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145694" y="44624"/>
            <a:ext cx="3900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Урок 83. Решение задач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308000" y="142852"/>
            <a:ext cx="16931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5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11458</TotalTime>
  <Words>1302</Words>
  <Application>Microsoft Office PowerPoint</Application>
  <PresentationFormat>Экран (4:3)</PresentationFormat>
  <Paragraphs>289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Официальная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Танюша</cp:lastModifiedBy>
  <cp:revision>1147</cp:revision>
  <dcterms:created xsi:type="dcterms:W3CDTF">2010-10-26T14:31:01Z</dcterms:created>
  <dcterms:modified xsi:type="dcterms:W3CDTF">2016-02-02T18:35:09Z</dcterms:modified>
</cp:coreProperties>
</file>