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731" r:id="rId2"/>
    <p:sldId id="695" r:id="rId3"/>
    <p:sldId id="732" r:id="rId4"/>
    <p:sldId id="729" r:id="rId5"/>
    <p:sldId id="712" r:id="rId6"/>
    <p:sldId id="715" r:id="rId7"/>
    <p:sldId id="730" r:id="rId8"/>
    <p:sldId id="709" r:id="rId9"/>
    <p:sldId id="717" r:id="rId10"/>
    <p:sldId id="728" r:id="rId11"/>
    <p:sldId id="727" r:id="rId12"/>
    <p:sldId id="7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E9011"/>
    <a:srgbClr val="074508"/>
    <a:srgbClr val="00D25F"/>
    <a:srgbClr val="00FFFF"/>
    <a:srgbClr val="FFF185"/>
    <a:srgbClr val="C7E6A4"/>
    <a:srgbClr val="FED6E0"/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8" d="100"/>
          <a:sy n="48" d="100"/>
        </p:scale>
        <p:origin x="-8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7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10" Type="http://schemas.microsoft.com/office/2007/relationships/hdphoto" Target="../media/hdphoto6.wdp"/><Relationship Id="rId4" Type="http://schemas.microsoft.com/office/2007/relationships/hdphoto" Target="../media/hdphoto7.wdp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 и вычитание величин»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49017"/>
            <a:ext cx="4929222" cy="285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9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21992"/>
              </p:ext>
            </p:extLst>
          </p:nvPr>
        </p:nvGraphicFramePr>
        <p:xfrm>
          <a:off x="5508103" y="1807284"/>
          <a:ext cx="3351673" cy="46460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1673"/>
              </a:tblGrid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3789040"/>
            <a:ext cx="4469892" cy="269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16" y="52033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и Вове нужно развесить скворечники на деревья. На каждом дереве должен быть один скворечник. Как ребятам это сделать? Сколько есть способов развесить скворечники?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71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527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05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1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7398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96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4" y="2979520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1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1799839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74" y="2082489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86373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75106" y="1484784"/>
            <a:ext cx="5188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753480"/>
              </p:ext>
            </p:extLst>
          </p:nvPr>
        </p:nvGraphicFramePr>
        <p:xfrm>
          <a:off x="5508103" y="1807284"/>
          <a:ext cx="3351673" cy="46460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1673"/>
              </a:tblGrid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3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3789040"/>
            <a:ext cx="4469892" cy="269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016" y="520334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и Вове нужно развесить скворечники на деревья. На каждом дереве должен быть один скворечник. Как ребятам это сделать? Сколько есть способов развесить скворечники?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652120" y="1793816"/>
            <a:ext cx="3230481" cy="771088"/>
            <a:chOff x="5629296" y="1700808"/>
            <a:chExt cx="3230481" cy="771088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4532" y="1714274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810" y="2019806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1700808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5629296" y="2564904"/>
            <a:ext cx="3230481" cy="771088"/>
            <a:chOff x="5629296" y="2348880"/>
            <a:chExt cx="3230481" cy="771088"/>
          </a:xfrm>
        </p:grpSpPr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7075" y="2362346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725" y="2667878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2348880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5629296" y="3356992"/>
            <a:ext cx="3230481" cy="771088"/>
            <a:chOff x="5629296" y="2996952"/>
            <a:chExt cx="3230481" cy="771088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4532" y="3010418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3315950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996952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5629296" y="4149080"/>
            <a:ext cx="3224972" cy="773160"/>
            <a:chOff x="5629296" y="3663952"/>
            <a:chExt cx="3224972" cy="773160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3663952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3969484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8424" y="3666024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5629296" y="4890160"/>
            <a:ext cx="3230481" cy="771088"/>
            <a:chOff x="5629296" y="4602128"/>
            <a:chExt cx="3230481" cy="771088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4615594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292" y="4921126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933" y="4602128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5629296" y="5610240"/>
            <a:ext cx="3230481" cy="771088"/>
            <a:chOff x="5629296" y="5466224"/>
            <a:chExt cx="3230481" cy="771088"/>
          </a:xfrm>
        </p:grpSpPr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9296" y="5479690"/>
              <a:ext cx="505245" cy="757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725" y="5785222"/>
              <a:ext cx="652052" cy="452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484" y="5466224"/>
              <a:ext cx="465844" cy="77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187624" y="183446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675" y="2650378"/>
            <a:ext cx="505245" cy="7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953" y="2924944"/>
            <a:ext cx="652052" cy="45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9" y="2636912"/>
            <a:ext cx="465844" cy="7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9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9995"/>
              </p:ext>
            </p:extLst>
          </p:nvPr>
        </p:nvGraphicFramePr>
        <p:xfrm>
          <a:off x="214282" y="1651142"/>
          <a:ext cx="8715436" cy="4609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2230"/>
                <a:gridCol w="264320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Задания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 ответов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Чему равна разность чисел 9 и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2      1       3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– это 5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5      3        4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9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7 больше 2?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4      9        5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Сумма каких двух чисел равна 9?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10 и 1    5 и 4     2 и 8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Уменьши 6 на 1?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7       4         5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 какому числу прибавили 7,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если получили 10?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7      3         2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уменьшили 8, если получили 4?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4    на 2      на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29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10 - это 6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5      4        3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Какое число больше 3 на 4?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7       1       6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Какое равенство станет верным, если в «окошко» записать число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+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6    = 9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10 –   6 = 3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6   – 5 =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00826" y="5857892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2462" y="5643578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5357826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11644" y="576844"/>
            <a:ext cx="87180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             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 воспользоваться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его помощью пометить правильные ответы.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9995"/>
              </p:ext>
            </p:extLst>
          </p:nvPr>
        </p:nvGraphicFramePr>
        <p:xfrm>
          <a:off x="214282" y="1651142"/>
          <a:ext cx="8715436" cy="4609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2230"/>
                <a:gridCol w="264320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Задания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 ответов</a:t>
                      </a:r>
                      <a:endParaRPr lang="ru-RU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Чему равна разность чисел 9 и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2      1       3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– это 5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5      3        4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29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7 больше 2?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4      9        5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Сумма каких двух чисел равна 9?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10 и 1    5 и 4     2 и 8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Уменьши 6 на 1?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7       4         5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 какому числу прибавили 7,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если получили 10?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7      3         2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сколько уменьшили 8, если получили 4?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 4    на 2      на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29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10 - это 6 и сколько?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5      4        3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43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Какое число больше 3 на 4? 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7       1       6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43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Какое равенство станет верным, если в «окошко» записать число 6?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2 +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6    = 9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10 –   6 = 3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6   – 5 =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00826" y="5857892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72462" y="5643578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5357826"/>
            <a:ext cx="3129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61052" y="1989786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42250" y="2362742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53660" y="2719932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318176" y="3085496"/>
            <a:ext cx="642942" cy="50006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00958" y="3489984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18110" y="3855548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86512" y="4188598"/>
            <a:ext cx="642942" cy="50006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18110" y="4593086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2278" y="4942884"/>
            <a:ext cx="500066" cy="428628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72198" y="5786454"/>
            <a:ext cx="1785950" cy="642942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46738" y="5270622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/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8308" y="5539103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/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108" y="8572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Вычисли. На какие группы можно разбить эти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л  –  7 л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л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140968"/>
            <a:ext cx="3742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2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203269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кг  –  4 кг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кг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3265820"/>
            <a:ext cx="349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см  +  4 см 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см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2060848"/>
            <a:ext cx="864096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3068960"/>
            <a:ext cx="1008112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56376" y="2032697"/>
            <a:ext cx="864096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44408" y="3068960"/>
            <a:ext cx="720080" cy="648072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6190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676" y="668000"/>
            <a:ext cx="8842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Один литр молока – это 10 чашек. Из 1 литра молока Кате надо приготовить завтрак для себя и для Пети.  Шесть чашек молока нужно для приготовления каши и 2 чашки молока они выпьют вместе. Сколько всего чашек молока нужно использовать на завтрак Кате и Пете</a:t>
            </a:r>
            <a:r>
              <a:rPr lang="ru-RU" sz="240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Сколько чашек молока останется на завтрак кошке?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93316" y="3824138"/>
            <a:ext cx="8001056" cy="36910"/>
          </a:xfrm>
          <a:prstGeom prst="line">
            <a:avLst/>
          </a:prstGeom>
          <a:ln w="3810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7158" y="1383159"/>
            <a:ext cx="382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приготовления каши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67905" y="13831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выпили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1649" y="1014727"/>
            <a:ext cx="8588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6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4168" y="2132856"/>
            <a:ext cx="72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75047"/>
            <a:ext cx="630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Кате решить задачу.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53724" y="3099645"/>
            <a:ext cx="4522332" cy="401363"/>
            <a:chOff x="553724" y="3573016"/>
            <a:chExt cx="4522332" cy="4013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955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871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123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8039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7020272" y="3099645"/>
            <a:ext cx="1378097" cy="401363"/>
            <a:chOff x="7020272" y="3573016"/>
            <a:chExt cx="1378097" cy="401363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Правая круглая скобка 1"/>
          <p:cNvSpPr/>
          <p:nvPr/>
        </p:nvSpPr>
        <p:spPr>
          <a:xfrm rot="16200000">
            <a:off x="4399026" y="-1076017"/>
            <a:ext cx="302612" cy="8041146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7958" y="2103239"/>
            <a:ext cx="1547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осталось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9464" y="668000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 литр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7172" y="3834922"/>
            <a:ext cx="4714908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4678667" y="2348880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10 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ч.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308224" y="3844719"/>
            <a:ext cx="1693462" cy="0"/>
          </a:xfrm>
          <a:prstGeom prst="line">
            <a:avLst/>
          </a:prstGeom>
          <a:ln w="38100">
            <a:solidFill>
              <a:srgbClr val="CC00C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539552" y="3099645"/>
            <a:ext cx="4522332" cy="401363"/>
            <a:chOff x="553724" y="3573016"/>
            <a:chExt cx="4522332" cy="401363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2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955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871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123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8039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TextBox 71"/>
          <p:cNvSpPr txBox="1"/>
          <p:nvPr/>
        </p:nvSpPr>
        <p:spPr>
          <a:xfrm>
            <a:off x="3203848" y="1406663"/>
            <a:ext cx="8588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2 ч.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7624" y="4581128"/>
            <a:ext cx="8825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1) Сколько </a:t>
            </a:r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всего чашек молока нужно использовать на </a:t>
            </a:r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завтрак?</a:t>
            </a:r>
            <a:endParaRPr lang="ru-RU" i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0549" y="4985514"/>
            <a:ext cx="201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6 + 2 = 8 (ч.)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605" y="2145327"/>
            <a:ext cx="7714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2) Сколько </a:t>
            </a:r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чашек молока останется на завтрак кошке?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1922" y="5589240"/>
            <a:ext cx="2016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10 – 8 = 2 (ч.)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5991671"/>
            <a:ext cx="2720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Ответ : 2 чашки.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2080" y="3099645"/>
            <a:ext cx="1522113" cy="401363"/>
            <a:chOff x="5501058" y="3573016"/>
            <a:chExt cx="1522113" cy="401363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058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154" y="3573016"/>
              <a:ext cx="658017" cy="40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7" name="Прямоугольник 46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97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22048 0.252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01546 0.2939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5E-6 0.1261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9809 0.4724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-0.03159 0.293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8.33333E-7 0.1238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81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0.23628 0.4305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671 L 0.48785 0.1814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13351 0.3127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151 0.458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44" grpId="0"/>
      <p:bldP spid="44" grpId="1"/>
      <p:bldP spid="57" grpId="0"/>
      <p:bldP spid="57" grpId="1"/>
      <p:bldP spid="2" grpId="0" animBg="1"/>
      <p:bldP spid="6" grpId="0"/>
      <p:bldP spid="6" grpId="1"/>
      <p:bldP spid="10" grpId="0"/>
      <p:bldP spid="10" grpId="1"/>
      <p:bldP spid="10" grpId="2"/>
      <p:bldP spid="60" grpId="0"/>
      <p:bldP spid="72" grpId="0"/>
      <p:bldP spid="72" grpId="1"/>
      <p:bldP spid="71" grpId="0"/>
      <p:bldP spid="39" grpId="0"/>
      <p:bldP spid="3" grpId="0"/>
      <p:bldP spid="3" grpId="1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770" y="301731"/>
            <a:ext cx="749300" cy="125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627" y="1006897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Вовы и Пети есть гири массой                        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1кг, 2 кг, 3 кг.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512" y="2780928"/>
            <a:ext cx="1948661" cy="1423648"/>
            <a:chOff x="179512" y="2780928"/>
            <a:chExt cx="1948661" cy="1423648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79512" y="2780928"/>
              <a:ext cx="1529002" cy="844454"/>
              <a:chOff x="179512" y="2829505"/>
              <a:chExt cx="1529002" cy="844454"/>
            </a:xfrm>
          </p:grpSpPr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889" y="2996912"/>
                <a:ext cx="372269" cy="624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512" y="2996912"/>
                <a:ext cx="372269" cy="6246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7976" y="2829505"/>
                <a:ext cx="490538" cy="819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715" y="2854015"/>
                <a:ext cx="490538" cy="819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Группа 10"/>
            <p:cNvGrpSpPr/>
            <p:nvPr/>
          </p:nvGrpSpPr>
          <p:grpSpPr>
            <a:xfrm flipH="1">
              <a:off x="179512" y="2849029"/>
              <a:ext cx="1948661" cy="1355547"/>
              <a:chOff x="5372825" y="2914410"/>
              <a:chExt cx="2981138" cy="2073771"/>
            </a:xfrm>
          </p:grpSpPr>
          <p:sp>
            <p:nvSpPr>
              <p:cNvPr id="12" name="Блок-схема: процесс 11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5372825" y="2914410"/>
                <a:ext cx="2981138" cy="1666718"/>
                <a:chOff x="5660856" y="3045086"/>
                <a:chExt cx="2981138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15" name="Блок-схема: процесс 14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Скругленный прямоугольник 15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Хорда 16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Прямоугольник с двумя вырезанными соседними углами 18"/>
                <p:cNvSpPr/>
                <p:nvPr/>
              </p:nvSpPr>
              <p:spPr>
                <a:xfrm rot="10800000">
                  <a:off x="6068925" y="4030175"/>
                  <a:ext cx="2573069" cy="417594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" name="Кольцо 13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79512" y="14717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одной гири они привели весы в равновесие. Какую гирю поставил Петя? Какую гирю поставил Вова?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179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875" y="84706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2357042" y="2581689"/>
            <a:ext cx="1998934" cy="1626794"/>
            <a:chOff x="2357042" y="2581689"/>
            <a:chExt cx="1998934" cy="16267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017" y="2948334"/>
              <a:ext cx="371723" cy="624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581689"/>
              <a:ext cx="750062" cy="1260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2" name="Группа 21"/>
            <p:cNvGrpSpPr/>
            <p:nvPr/>
          </p:nvGrpSpPr>
          <p:grpSpPr>
            <a:xfrm>
              <a:off x="2357042" y="2852936"/>
              <a:ext cx="1998934" cy="1355547"/>
              <a:chOff x="5372825" y="2914410"/>
              <a:chExt cx="3058048" cy="2073771"/>
            </a:xfrm>
          </p:grpSpPr>
          <p:sp>
            <p:nvSpPr>
              <p:cNvPr id="23" name="Блок-схема: процесс 22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5372825" y="2914410"/>
                <a:ext cx="3058048" cy="1666718"/>
                <a:chOff x="5660856" y="3045086"/>
                <a:chExt cx="3058048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26" name="Блок-схема: процесс 25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Хорда 27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Прямоугольник с двумя вырезанными соседними углами 29"/>
                <p:cNvSpPr/>
                <p:nvPr/>
              </p:nvSpPr>
              <p:spPr>
                <a:xfrm rot="10800000">
                  <a:off x="6068925" y="4030175"/>
                  <a:ext cx="2649979" cy="431458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Кольцо 24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621965" y="4204576"/>
            <a:ext cx="3153623" cy="37655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5"/>
            </a:solidFill>
            <a:prstDash val="soli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ольцо 20"/>
          <p:cNvSpPr/>
          <p:nvPr/>
        </p:nvSpPr>
        <p:spPr>
          <a:xfrm>
            <a:off x="1881834" y="3732448"/>
            <a:ext cx="675671" cy="666274"/>
          </a:xfrm>
          <a:prstGeom prst="donut">
            <a:avLst>
              <a:gd name="adj" fmla="val 3804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60" y="85152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2894832" y="2579462"/>
            <a:ext cx="1542225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64272" y="2603999"/>
            <a:ext cx="1542225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1781" y="5085184"/>
            <a:ext cx="8135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5" y="3300034"/>
            <a:ext cx="90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625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242" y="296312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682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1042 L -0.00053 0.05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419 L 0.01424 0.068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2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37 L 0.00312 0.01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1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4282 L 0.01493 0.011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0486 L -0.22326 0.3137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6" y="15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9512" y="2427005"/>
            <a:ext cx="1948661" cy="1777571"/>
            <a:chOff x="179512" y="2427005"/>
            <a:chExt cx="1948661" cy="1777571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93" y="2693291"/>
              <a:ext cx="529139" cy="87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6" name="Группа 35"/>
            <p:cNvGrpSpPr/>
            <p:nvPr/>
          </p:nvGrpSpPr>
          <p:grpSpPr>
            <a:xfrm>
              <a:off x="179512" y="2427005"/>
              <a:ext cx="1948661" cy="1777571"/>
              <a:chOff x="179512" y="2427005"/>
              <a:chExt cx="1948661" cy="1777571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932" y="2427005"/>
                <a:ext cx="750062" cy="12432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1" name="Группа 10"/>
              <p:cNvGrpSpPr/>
              <p:nvPr/>
            </p:nvGrpSpPr>
            <p:grpSpPr>
              <a:xfrm flipH="1">
                <a:off x="179512" y="2849029"/>
                <a:ext cx="1948661" cy="1355547"/>
                <a:chOff x="5372825" y="2914410"/>
                <a:chExt cx="2981138" cy="2073771"/>
              </a:xfrm>
            </p:grpSpPr>
            <p:sp>
              <p:nvSpPr>
                <p:cNvPr id="12" name="Блок-схема: процесс 11"/>
                <p:cNvSpPr/>
                <p:nvPr/>
              </p:nvSpPr>
              <p:spPr>
                <a:xfrm>
                  <a:off x="6017922" y="4581130"/>
                  <a:ext cx="184959" cy="407051"/>
                </a:xfrm>
                <a:prstGeom prst="flowChartProcess">
                  <a:avLst/>
                </a:prstGeom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5372825" y="2914410"/>
                  <a:ext cx="2981138" cy="1666718"/>
                  <a:chOff x="5660856" y="3045086"/>
                  <a:chExt cx="2981138" cy="1666718"/>
                </a:xfrm>
                <a:gradFill flip="none" rotWithShape="1">
                  <a:gsLst>
                    <a:gs pos="0">
                      <a:schemeClr val="bg2">
                        <a:shade val="30000"/>
                        <a:satMod val="115000"/>
                      </a:schemeClr>
                    </a:gs>
                    <a:gs pos="50000">
                      <a:schemeClr val="bg2">
                        <a:shade val="67500"/>
                        <a:satMod val="115000"/>
                      </a:schemeClr>
                    </a:gs>
                    <a:gs pos="100000">
                      <a:schemeClr val="bg2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p:grpSpPr>
              <p:sp>
                <p:nvSpPr>
                  <p:cNvPr id="15" name="Блок-схема: процесс 14"/>
                  <p:cNvSpPr/>
                  <p:nvPr/>
                </p:nvSpPr>
                <p:spPr>
                  <a:xfrm>
                    <a:off x="6300192" y="4461632"/>
                    <a:ext cx="201678" cy="250172"/>
                  </a:xfrm>
                  <a:prstGeom prst="flowChartProcess">
                    <a:avLst/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Скругленный прямоугольник 15"/>
                  <p:cNvSpPr/>
                  <p:nvPr/>
                </p:nvSpPr>
                <p:spPr>
                  <a:xfrm>
                    <a:off x="6084168" y="3231928"/>
                    <a:ext cx="216024" cy="994292"/>
                  </a:xfrm>
                  <a:prstGeom prst="roundRect">
                    <a:avLst/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Хорда 16"/>
                  <p:cNvSpPr/>
                  <p:nvPr/>
                </p:nvSpPr>
                <p:spPr>
                  <a:xfrm rot="6466876">
                    <a:off x="5927805" y="3045086"/>
                    <a:ext cx="373685" cy="373685"/>
                  </a:xfrm>
                  <a:prstGeom prst="chord">
                    <a:avLst>
                      <a:gd name="adj1" fmla="val 3894283"/>
                      <a:gd name="adj2" fmla="val 15130867"/>
                    </a:avLst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>
                    <a:off x="5660856" y="3247169"/>
                    <a:ext cx="454552" cy="11831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Прямоугольник с двумя вырезанными соседними углами 18"/>
                  <p:cNvSpPr/>
                  <p:nvPr/>
                </p:nvSpPr>
                <p:spPr>
                  <a:xfrm rot="10800000">
                    <a:off x="6068925" y="4030175"/>
                    <a:ext cx="2573069" cy="417594"/>
                  </a:xfrm>
                  <a:prstGeom prst="snip2SameRect">
                    <a:avLst>
                      <a:gd name="adj1" fmla="val 50000"/>
                      <a:gd name="adj2" fmla="val 2329"/>
                    </a:avLst>
                  </a:prstGeom>
                  <a:grpFill/>
                  <a:ln>
                    <a:solidFill>
                      <a:schemeClr val="tx2"/>
                    </a:solidFill>
                    <a:prstDash val="solid"/>
                  </a:ln>
                  <a:scene3d>
                    <a:camera prst="orthographicFront"/>
                    <a:lightRig rig="threePt" dir="t"/>
                  </a:scene3d>
                  <a:sp3d>
                    <a:bevelT prst="convex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" name="Кольцо 13"/>
                <p:cNvSpPr/>
                <p:nvPr/>
              </p:nvSpPr>
              <p:spPr>
                <a:xfrm>
                  <a:off x="5994606" y="4492229"/>
                  <a:ext cx="236787" cy="236787"/>
                </a:xfrm>
                <a:prstGeom prst="donut">
                  <a:avLst>
                    <a:gd name="adj" fmla="val 21136"/>
                  </a:avLst>
                </a:prstGeom>
                <a:solidFill>
                  <a:srgbClr val="00B050"/>
                </a:soli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65" name="Прямоугольник 64"/>
          <p:cNvSpPr/>
          <p:nvPr/>
        </p:nvSpPr>
        <p:spPr>
          <a:xfrm>
            <a:off x="163746" y="2405122"/>
            <a:ext cx="1475225" cy="1088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0627" y="1006897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Вовы и Пети есть гири массой                        .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1кг, 2 кг, 3 кг.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717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одной гири они привели весы в равновесие. Какую гирю поставил Петя? Какую гирю поставил Вова?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179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Группа 34"/>
          <p:cNvGrpSpPr/>
          <p:nvPr/>
        </p:nvGrpSpPr>
        <p:grpSpPr>
          <a:xfrm>
            <a:off x="2357042" y="2753072"/>
            <a:ext cx="2262724" cy="1455411"/>
            <a:chOff x="2357042" y="2753072"/>
            <a:chExt cx="2262724" cy="1455411"/>
          </a:xfrm>
        </p:grpSpPr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4"/>
            <p:cNvPicPr>
              <a:picLocks noChangeAspect="1" noChangeArrowheads="1"/>
            </p:cNvPicPr>
            <p:nvPr/>
          </p:nvPicPr>
          <p:blipFill>
            <a:blip r:embed="rId7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579" y="2948335"/>
              <a:ext cx="372269" cy="624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2753072"/>
              <a:ext cx="490538" cy="81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2" name="Группа 21"/>
            <p:cNvGrpSpPr/>
            <p:nvPr/>
          </p:nvGrpSpPr>
          <p:grpSpPr>
            <a:xfrm>
              <a:off x="2357042" y="2852936"/>
              <a:ext cx="2262724" cy="1355547"/>
              <a:chOff x="5372825" y="2914410"/>
              <a:chExt cx="3461604" cy="2073771"/>
            </a:xfrm>
          </p:grpSpPr>
          <p:sp>
            <p:nvSpPr>
              <p:cNvPr id="23" name="Блок-схема: процесс 22"/>
              <p:cNvSpPr/>
              <p:nvPr/>
            </p:nvSpPr>
            <p:spPr>
              <a:xfrm>
                <a:off x="6017922" y="4581130"/>
                <a:ext cx="184959" cy="407051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2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5372825" y="2914410"/>
                <a:ext cx="3461604" cy="1666718"/>
                <a:chOff x="5660856" y="3045086"/>
                <a:chExt cx="3461604" cy="1666718"/>
              </a:xfrm>
              <a:gradFill flip="none" rotWithShape="1">
                <a:gsLst>
                  <a:gs pos="0">
                    <a:schemeClr val="bg2">
                      <a:shade val="30000"/>
                      <a:satMod val="115000"/>
                    </a:schemeClr>
                  </a:gs>
                  <a:gs pos="50000">
                    <a:schemeClr val="bg2">
                      <a:shade val="67500"/>
                      <a:satMod val="115000"/>
                    </a:schemeClr>
                  </a:gs>
                  <a:gs pos="100000">
                    <a:schemeClr val="bg2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grpSpPr>
            <p:sp>
              <p:nvSpPr>
                <p:cNvPr id="26" name="Блок-схема: процесс 25"/>
                <p:cNvSpPr/>
                <p:nvPr/>
              </p:nvSpPr>
              <p:spPr>
                <a:xfrm>
                  <a:off x="6300192" y="4461632"/>
                  <a:ext cx="201678" cy="250172"/>
                </a:xfrm>
                <a:prstGeom prst="flowChartProcess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Скругленный прямоугольник 26"/>
                <p:cNvSpPr/>
                <p:nvPr/>
              </p:nvSpPr>
              <p:spPr>
                <a:xfrm>
                  <a:off x="6084168" y="3231928"/>
                  <a:ext cx="216024" cy="994292"/>
                </a:xfrm>
                <a:prstGeom prst="roundRect">
                  <a:avLst/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Хорда 27"/>
                <p:cNvSpPr/>
                <p:nvPr/>
              </p:nvSpPr>
              <p:spPr>
                <a:xfrm rot="6466876">
                  <a:off x="5927805" y="3045086"/>
                  <a:ext cx="373685" cy="373685"/>
                </a:xfrm>
                <a:prstGeom prst="chord">
                  <a:avLst>
                    <a:gd name="adj1" fmla="val 3894283"/>
                    <a:gd name="adj2" fmla="val 15130867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660856" y="3247169"/>
                  <a:ext cx="454552" cy="11831"/>
                </a:xfrm>
                <a:prstGeom prst="line">
                  <a:avLst/>
                </a:prstGeom>
                <a:grpFill/>
                <a:ln w="28575"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Прямоугольник с двумя вырезанными соседними углами 29"/>
                <p:cNvSpPr/>
                <p:nvPr/>
              </p:nvSpPr>
              <p:spPr>
                <a:xfrm rot="10800000">
                  <a:off x="6068925" y="4030173"/>
                  <a:ext cx="3053535" cy="431459"/>
                </a:xfrm>
                <a:prstGeom prst="snip2SameRect">
                  <a:avLst>
                    <a:gd name="adj1" fmla="val 50000"/>
                    <a:gd name="adj2" fmla="val 2329"/>
                  </a:avLst>
                </a:prstGeom>
                <a:grpFill/>
                <a:ln>
                  <a:solidFill>
                    <a:schemeClr val="tx2"/>
                  </a:solidFill>
                  <a:prstDash val="solid"/>
                </a:ln>
                <a:scene3d>
                  <a:camera prst="orthographicFront"/>
                  <a:lightRig rig="threePt" dir="t"/>
                </a:scene3d>
                <a:sp3d>
                  <a:bevelT prst="convex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Кольцо 24"/>
              <p:cNvSpPr/>
              <p:nvPr/>
            </p:nvSpPr>
            <p:spPr>
              <a:xfrm>
                <a:off x="5994606" y="4492229"/>
                <a:ext cx="236787" cy="236787"/>
              </a:xfrm>
              <a:prstGeom prst="donut">
                <a:avLst>
                  <a:gd name="adj" fmla="val 21136"/>
                </a:avLst>
              </a:prstGeom>
              <a:solidFill>
                <a:srgbClr val="00B05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Прямоугольник 19"/>
          <p:cNvSpPr/>
          <p:nvPr/>
        </p:nvSpPr>
        <p:spPr>
          <a:xfrm>
            <a:off x="621965" y="4204576"/>
            <a:ext cx="3153623" cy="37655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5"/>
            </a:solidFill>
            <a:prstDash val="soli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ольцо 20"/>
          <p:cNvSpPr/>
          <p:nvPr/>
        </p:nvSpPr>
        <p:spPr>
          <a:xfrm>
            <a:off x="1881834" y="3732448"/>
            <a:ext cx="675671" cy="666274"/>
          </a:xfrm>
          <a:prstGeom prst="donut">
            <a:avLst>
              <a:gd name="adj" fmla="val 38047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5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1781" y="5085184"/>
            <a:ext cx="8135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6312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2828332" y="2595228"/>
            <a:ext cx="1724934" cy="911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78" y="656257"/>
            <a:ext cx="490538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4788025" y="3300034"/>
            <a:ext cx="90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0677"/>
            <a:ext cx="750062" cy="126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60" y="851520"/>
            <a:ext cx="372269" cy="62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2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89 0.01899 L -0.01372 0.05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5255 L 0.00364 0.0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33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1064 L -3.61111E-6 0.04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171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4046 L 0.00052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79769E-6 L -0.60799 0.299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99" y="1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65" grpId="0" animBg="1"/>
      <p:bldP spid="54" grpId="0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записать Лена?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60168"/>
              </p:ext>
            </p:extLst>
          </p:nvPr>
        </p:nvGraphicFramePr>
        <p:xfrm>
          <a:off x="395536" y="1772814"/>
          <a:ext cx="6264695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6929"/>
                <a:gridCol w="820377"/>
                <a:gridCol w="745797"/>
                <a:gridCol w="745797"/>
                <a:gridCol w="745795"/>
              </a:tblGrid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26919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1095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19007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1175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636" y="494457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найти неизвестное слагаемое?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68950" y="5517232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428596" y="6259968"/>
            <a:ext cx="6958328" cy="481400"/>
            <a:chOff x="611560" y="4921433"/>
            <a:chExt cx="6958328" cy="481400"/>
          </a:xfrm>
        </p:grpSpPr>
        <p:sp>
          <p:nvSpPr>
            <p:cNvPr id="52" name="TextBox 51"/>
            <p:cNvSpPr txBox="1"/>
            <p:nvPr/>
          </p:nvSpPr>
          <p:spPr>
            <a:xfrm>
              <a:off x="611560" y="4941168"/>
              <a:ext cx="2071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            </a:t>
              </a:r>
              <a:endPara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438208" y="4921433"/>
              <a:ext cx="51316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i="1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Слагаемое </a:t>
              </a:r>
              <a:r>
                <a:rPr lang="ru-RU" sz="2400" i="1" dirty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+ слагаемое = сумма</a:t>
              </a: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85720" y="394583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105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забыла записать Лена?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04331"/>
              </p:ext>
            </p:extLst>
          </p:nvPr>
        </p:nvGraphicFramePr>
        <p:xfrm>
          <a:off x="395536" y="1772814"/>
          <a:ext cx="6264695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6929"/>
                <a:gridCol w="820377"/>
                <a:gridCol w="745797"/>
                <a:gridCol w="745797"/>
                <a:gridCol w="745795"/>
              </a:tblGrid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07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26919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1095" y="1825659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19007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1175" y="2420887"/>
            <a:ext cx="38504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023" y="425889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найти неизвестное слагаемое?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288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61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634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068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979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1524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3252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4980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7079" y="5517232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56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28840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88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61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8345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07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1801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3529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257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7079" y="5520201"/>
            <a:ext cx="81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4335" y="5520201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68950" y="551723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428596" y="4901698"/>
            <a:ext cx="6958328" cy="481400"/>
            <a:chOff x="611560" y="4921433"/>
            <a:chExt cx="6958328" cy="481400"/>
          </a:xfrm>
        </p:grpSpPr>
        <p:sp>
          <p:nvSpPr>
            <p:cNvPr id="9" name="TextBox 8"/>
            <p:cNvSpPr txBox="1"/>
            <p:nvPr/>
          </p:nvSpPr>
          <p:spPr>
            <a:xfrm>
              <a:off x="611560" y="4941168"/>
              <a:ext cx="2071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            </a:t>
              </a:r>
              <a:endPara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438208" y="4921433"/>
              <a:ext cx="51316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400" i="1" dirty="0" smtClean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Слагаемое </a:t>
              </a:r>
              <a:r>
                <a:rPr lang="ru-RU" sz="2400" i="1" dirty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+ слагаемое = сумма</a:t>
              </a: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45694" y="44624"/>
            <a:ext cx="6946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81. Сложение и вычитание величин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6804248" y="11247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9492</TotalTime>
  <Words>1080</Words>
  <Application>Microsoft Office PowerPoint</Application>
  <PresentationFormat>Экран (4:3)</PresentationFormat>
  <Paragraphs>256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1070</cp:revision>
  <dcterms:created xsi:type="dcterms:W3CDTF">2010-10-26T14:31:01Z</dcterms:created>
  <dcterms:modified xsi:type="dcterms:W3CDTF">2016-02-02T18:34:44Z</dcterms:modified>
</cp:coreProperties>
</file>