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729" r:id="rId2"/>
    <p:sldId id="698" r:id="rId3"/>
    <p:sldId id="707" r:id="rId4"/>
    <p:sldId id="711" r:id="rId5"/>
    <p:sldId id="708" r:id="rId6"/>
    <p:sldId id="709" r:id="rId7"/>
    <p:sldId id="710" r:id="rId8"/>
    <p:sldId id="719" r:id="rId9"/>
    <p:sldId id="714" r:id="rId10"/>
    <p:sldId id="716" r:id="rId11"/>
    <p:sldId id="718" r:id="rId12"/>
    <p:sldId id="723" r:id="rId13"/>
    <p:sldId id="728" r:id="rId14"/>
    <p:sldId id="724" r:id="rId15"/>
    <p:sldId id="726" r:id="rId16"/>
    <p:sldId id="693" r:id="rId17"/>
    <p:sldId id="727" r:id="rId18"/>
    <p:sldId id="69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CC00CC"/>
    <a:srgbClr val="B3273E"/>
    <a:srgbClr val="FD99B3"/>
    <a:srgbClr val="00B0F0"/>
    <a:srgbClr val="0070C0"/>
    <a:srgbClr val="33CCCC"/>
    <a:srgbClr val="000000"/>
    <a:srgbClr val="945F24"/>
    <a:srgbClr val="F36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00" autoAdjust="0"/>
  </p:normalViewPr>
  <p:slideViewPr>
    <p:cSldViewPr>
      <p:cViewPr>
        <p:scale>
          <a:sx n="43" d="100"/>
          <a:sy n="43" d="100"/>
        </p:scale>
        <p:origin x="-95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22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8148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80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857232"/>
            <a:ext cx="8786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«Величины. Объём. Литр»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5927"/>
            <a:ext cx="5112568" cy="239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28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7579"/>
            <a:ext cx="251142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67366"/>
            <a:ext cx="1201836" cy="15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73326" y="2175489"/>
            <a:ext cx="1156207" cy="35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24450" y="4687567"/>
            <a:ext cx="190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бочонок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10095" y="4687566"/>
            <a:ext cx="1466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вёдер</a:t>
            </a:r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75081" y="5175558"/>
            <a:ext cx="760989" cy="1205770"/>
            <a:chOff x="7020646" y="2283565"/>
            <a:chExt cx="1964511" cy="2947902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Кольцо 24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Кольцо 21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12838" y="5175558"/>
            <a:ext cx="760989" cy="1205770"/>
            <a:chOff x="7020646" y="2283565"/>
            <a:chExt cx="1964511" cy="2947902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Кольцо 47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Кольцо 44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1050595" y="5175558"/>
            <a:ext cx="760989" cy="1205770"/>
            <a:chOff x="7020646" y="2283565"/>
            <a:chExt cx="1964511" cy="2947902"/>
          </a:xfrm>
        </p:grpSpPr>
        <p:grpSp>
          <p:nvGrpSpPr>
            <p:cNvPr id="72" name="Группа 71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Кольцо 75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3" name="Кольцо 72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1388352" y="5175558"/>
            <a:ext cx="760989" cy="1205770"/>
            <a:chOff x="7020646" y="2283565"/>
            <a:chExt cx="1964511" cy="2947902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Овал 83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Кольцо 84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" name="Кольцо 81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1726109" y="5175558"/>
            <a:ext cx="760989" cy="1205770"/>
            <a:chOff x="7020646" y="2283565"/>
            <a:chExt cx="1964511" cy="2947902"/>
          </a:xfrm>
        </p:grpSpPr>
        <p:grpSp>
          <p:nvGrpSpPr>
            <p:cNvPr id="90" name="Группа 89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Овал 92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Кольцо 93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1" name="Кольцо 90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2063866" y="5175558"/>
            <a:ext cx="760989" cy="1205770"/>
            <a:chOff x="7020646" y="2283565"/>
            <a:chExt cx="1964511" cy="2947902"/>
          </a:xfrm>
        </p:grpSpPr>
        <p:grpSp>
          <p:nvGrpSpPr>
            <p:cNvPr id="99" name="Группа 98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101" name="Скругленный прямоугольник 100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Кольцо 102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0" name="Кольцо 99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399371" y="6381328"/>
            <a:ext cx="3813678" cy="1440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06" y="2318935"/>
            <a:ext cx="861943" cy="29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37857" y="2206430"/>
            <a:ext cx="818974" cy="30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267744" y="1556792"/>
            <a:ext cx="1420619" cy="1112078"/>
            <a:chOff x="2333801" y="1539257"/>
            <a:chExt cx="1420619" cy="111207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38359">
              <a:off x="2739213" y="1316214"/>
              <a:ext cx="792163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Овал 28"/>
            <p:cNvSpPr/>
            <p:nvPr/>
          </p:nvSpPr>
          <p:spPr>
            <a:xfrm rot="2472938">
              <a:off x="2333801" y="1923373"/>
              <a:ext cx="308086" cy="72796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solidFill>
                <a:srgbClr val="0070C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2267744" y="1556792"/>
            <a:ext cx="1420619" cy="1112078"/>
            <a:chOff x="2333801" y="1539257"/>
            <a:chExt cx="1420619" cy="1112078"/>
          </a:xfrm>
        </p:grpSpPr>
        <p:pic>
          <p:nvPicPr>
            <p:cNvPr id="143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38359">
              <a:off x="2739213" y="1316214"/>
              <a:ext cx="792163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4" name="Овал 143"/>
            <p:cNvSpPr/>
            <p:nvPr/>
          </p:nvSpPr>
          <p:spPr>
            <a:xfrm rot="2472938">
              <a:off x="2333801" y="1923373"/>
              <a:ext cx="308086" cy="72796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solidFill>
                <a:srgbClr val="0070C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2392640" y="5175558"/>
            <a:ext cx="760989" cy="1205770"/>
            <a:chOff x="7020646" y="2283565"/>
            <a:chExt cx="1964511" cy="2947902"/>
          </a:xfrm>
        </p:grpSpPr>
        <p:grpSp>
          <p:nvGrpSpPr>
            <p:cNvPr id="146" name="Группа 145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148" name="Скругленный прямоугольник 147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9" name="Овал 148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0" name="Кольцо 149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7" name="Кольцо 146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2267744" y="1556792"/>
            <a:ext cx="1420619" cy="1112078"/>
            <a:chOff x="2333801" y="1539257"/>
            <a:chExt cx="1420619" cy="1112078"/>
          </a:xfrm>
        </p:grpSpPr>
        <p:pic>
          <p:nvPicPr>
            <p:cNvPr id="15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38359">
              <a:off x="2739213" y="1316214"/>
              <a:ext cx="792163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" name="Овал 152"/>
            <p:cNvSpPr/>
            <p:nvPr/>
          </p:nvSpPr>
          <p:spPr>
            <a:xfrm rot="2472938">
              <a:off x="2333801" y="1923373"/>
              <a:ext cx="308086" cy="72796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solidFill>
                <a:srgbClr val="0070C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4" name="Группа 153"/>
          <p:cNvGrpSpPr/>
          <p:nvPr/>
        </p:nvGrpSpPr>
        <p:grpSpPr>
          <a:xfrm>
            <a:off x="2721414" y="5175558"/>
            <a:ext cx="760989" cy="1205770"/>
            <a:chOff x="7020646" y="2283565"/>
            <a:chExt cx="1964511" cy="2947902"/>
          </a:xfrm>
        </p:grpSpPr>
        <p:grpSp>
          <p:nvGrpSpPr>
            <p:cNvPr id="155" name="Группа 154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157" name="Скругленный прямоугольник 156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Овал 157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Кольцо 158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6" name="Кольцо 155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Группа 162"/>
          <p:cNvGrpSpPr/>
          <p:nvPr/>
        </p:nvGrpSpPr>
        <p:grpSpPr>
          <a:xfrm>
            <a:off x="1388352" y="2104239"/>
            <a:ext cx="1083597" cy="501115"/>
            <a:chOff x="2479149" y="1268760"/>
            <a:chExt cx="1541075" cy="618774"/>
          </a:xfr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64" name="Месяц 163"/>
            <p:cNvSpPr/>
            <p:nvPr/>
          </p:nvSpPr>
          <p:spPr>
            <a:xfrm rot="15961587">
              <a:off x="3074440" y="952067"/>
              <a:ext cx="350493" cy="1520441"/>
            </a:xfrm>
            <a:prstGeom prst="moon">
              <a:avLst>
                <a:gd name="adj" fmla="val 875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2479149" y="1268760"/>
              <a:ext cx="1541075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0" name="Группа 159"/>
          <p:cNvGrpSpPr/>
          <p:nvPr/>
        </p:nvGrpSpPr>
        <p:grpSpPr>
          <a:xfrm>
            <a:off x="2265396" y="1556792"/>
            <a:ext cx="1420619" cy="1112078"/>
            <a:chOff x="2333801" y="1539257"/>
            <a:chExt cx="1420619" cy="1112078"/>
          </a:xfrm>
        </p:grpSpPr>
        <p:pic>
          <p:nvPicPr>
            <p:cNvPr id="16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38359">
              <a:off x="2739213" y="1316214"/>
              <a:ext cx="792163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2" name="Овал 161"/>
            <p:cNvSpPr/>
            <p:nvPr/>
          </p:nvSpPr>
          <p:spPr>
            <a:xfrm rot="2472938">
              <a:off x="2333801" y="1923373"/>
              <a:ext cx="308086" cy="72796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solidFill>
                <a:srgbClr val="0070C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6" name="Группа 165"/>
          <p:cNvGrpSpPr/>
          <p:nvPr/>
        </p:nvGrpSpPr>
        <p:grpSpPr>
          <a:xfrm>
            <a:off x="3050188" y="5175558"/>
            <a:ext cx="760989" cy="1205770"/>
            <a:chOff x="7020646" y="2283565"/>
            <a:chExt cx="1964511" cy="2947902"/>
          </a:xfrm>
        </p:grpSpPr>
        <p:grpSp>
          <p:nvGrpSpPr>
            <p:cNvPr id="167" name="Группа 166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169" name="Скругленный прямоугольник 168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0" name="Овал 169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Кольцо 170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8" name="Кольцо 167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75" name="Группа 174"/>
          <p:cNvGrpSpPr/>
          <p:nvPr/>
        </p:nvGrpSpPr>
        <p:grpSpPr>
          <a:xfrm>
            <a:off x="3378963" y="5175558"/>
            <a:ext cx="760989" cy="1205770"/>
            <a:chOff x="7020646" y="2283565"/>
            <a:chExt cx="1964511" cy="2947902"/>
          </a:xfrm>
        </p:grpSpPr>
        <p:grpSp>
          <p:nvGrpSpPr>
            <p:cNvPr id="176" name="Группа 175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178" name="Скругленный прямоугольник 177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Овал 178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" name="Кольцо 179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7" name="Кольцо 176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81" name="TextBox 180"/>
          <p:cNvSpPr txBox="1"/>
          <p:nvPr/>
        </p:nvSpPr>
        <p:spPr>
          <a:xfrm>
            <a:off x="5389567" y="4293097"/>
            <a:ext cx="190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бочонок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7175212" y="4293096"/>
            <a:ext cx="1466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банок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299775" y="2018708"/>
            <a:ext cx="1450185" cy="582280"/>
            <a:chOff x="2479149" y="1268760"/>
            <a:chExt cx="1541075" cy="618774"/>
          </a:xfr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63" name="Месяц 62"/>
            <p:cNvSpPr/>
            <p:nvPr/>
          </p:nvSpPr>
          <p:spPr>
            <a:xfrm rot="15961587">
              <a:off x="3074440" y="952067"/>
              <a:ext cx="350493" cy="1520441"/>
            </a:xfrm>
            <a:prstGeom prst="moon">
              <a:avLst>
                <a:gd name="adj" fmla="val 875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2479149" y="1268760"/>
              <a:ext cx="1541075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2" name="Группа 171"/>
          <p:cNvGrpSpPr/>
          <p:nvPr/>
        </p:nvGrpSpPr>
        <p:grpSpPr>
          <a:xfrm>
            <a:off x="2215277" y="1556792"/>
            <a:ext cx="1420619" cy="1112078"/>
            <a:chOff x="2333801" y="1539257"/>
            <a:chExt cx="1420619" cy="1112078"/>
          </a:xfrm>
        </p:grpSpPr>
        <p:pic>
          <p:nvPicPr>
            <p:cNvPr id="173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38359">
              <a:off x="2739213" y="1316214"/>
              <a:ext cx="792163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" name="Овал 173"/>
            <p:cNvSpPr/>
            <p:nvPr/>
          </p:nvSpPr>
          <p:spPr>
            <a:xfrm rot="2472938">
              <a:off x="2333801" y="1923373"/>
              <a:ext cx="308086" cy="72796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solidFill>
                <a:srgbClr val="0070C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4243059" y="3832057"/>
            <a:ext cx="760989" cy="1205770"/>
            <a:chOff x="7020646" y="2283565"/>
            <a:chExt cx="1964511" cy="2947902"/>
          </a:xfrm>
        </p:grpSpPr>
        <p:grpSp>
          <p:nvGrpSpPr>
            <p:cNvPr id="97" name="Группа 96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105" name="Скругленный прямоугольник 104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Овал 105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Кольцо 106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4" name="Кольцо 103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4083568" y="306896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131840" y="30654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09829" y="653787"/>
            <a:ext cx="8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Объём этого бочонка измерили банкой. Сколько банок воды помещается в бочонке?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94261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1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7579"/>
            <a:ext cx="251142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67366"/>
            <a:ext cx="1201836" cy="15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73326" y="2175489"/>
            <a:ext cx="1156207" cy="35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24450" y="4687567"/>
            <a:ext cx="190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бочонок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10095" y="4687566"/>
            <a:ext cx="1466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вёдер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9371" y="6381328"/>
            <a:ext cx="3813678" cy="1440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06" y="2318935"/>
            <a:ext cx="861943" cy="29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37857" y="2206430"/>
            <a:ext cx="818974" cy="30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" name="Группа 162"/>
          <p:cNvGrpSpPr/>
          <p:nvPr/>
        </p:nvGrpSpPr>
        <p:grpSpPr>
          <a:xfrm>
            <a:off x="1388352" y="2104239"/>
            <a:ext cx="1083597" cy="501115"/>
            <a:chOff x="2479149" y="1268760"/>
            <a:chExt cx="1541075" cy="618774"/>
          </a:xfr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64" name="Месяц 163"/>
            <p:cNvSpPr/>
            <p:nvPr/>
          </p:nvSpPr>
          <p:spPr>
            <a:xfrm rot="15961587">
              <a:off x="3074440" y="952067"/>
              <a:ext cx="350493" cy="1520441"/>
            </a:xfrm>
            <a:prstGeom prst="moon">
              <a:avLst>
                <a:gd name="adj" fmla="val 875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2479149" y="1268760"/>
              <a:ext cx="1541075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75081" y="5175558"/>
            <a:ext cx="3436096" cy="1205770"/>
            <a:chOff x="375081" y="5175558"/>
            <a:chExt cx="3436096" cy="120577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375081" y="5175558"/>
              <a:ext cx="760989" cy="1205770"/>
              <a:chOff x="7020646" y="2283565"/>
              <a:chExt cx="1964511" cy="2947902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7020646" y="2375938"/>
                <a:ext cx="1964511" cy="2855529"/>
                <a:chOff x="4714877" y="1509573"/>
                <a:chExt cx="1964512" cy="2855531"/>
              </a:xfrm>
            </p:grpSpPr>
            <p:sp>
              <p:nvSpPr>
                <p:cNvPr id="23" name="Скругленный прямоугольник 22"/>
                <p:cNvSpPr/>
                <p:nvPr/>
              </p:nvSpPr>
              <p:spPr>
                <a:xfrm>
                  <a:off x="4714877" y="1591176"/>
                  <a:ext cx="1964512" cy="2773928"/>
                </a:xfrm>
                <a:prstGeom prst="roundRect">
                  <a:avLst>
                    <a:gd name="adj" fmla="val 46902"/>
                  </a:avLst>
                </a:prstGeom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Овал 23"/>
                <p:cNvSpPr/>
                <p:nvPr/>
              </p:nvSpPr>
              <p:spPr>
                <a:xfrm>
                  <a:off x="5164198" y="1571612"/>
                  <a:ext cx="1065870" cy="369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rgbClr val="00FF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Кольцо 24"/>
                <p:cNvSpPr/>
                <p:nvPr/>
              </p:nvSpPr>
              <p:spPr>
                <a:xfrm>
                  <a:off x="5164198" y="1509573"/>
                  <a:ext cx="1065870" cy="431467"/>
                </a:xfrm>
                <a:prstGeom prst="donut">
                  <a:avLst/>
                </a:prstGeom>
                <a:solidFill>
                  <a:srgbClr val="00B0F0"/>
                </a:solidFill>
                <a:ln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2" name="Кольцо 21"/>
              <p:cNvSpPr/>
              <p:nvPr/>
            </p:nvSpPr>
            <p:spPr>
              <a:xfrm>
                <a:off x="7452321" y="2283565"/>
                <a:ext cx="1065870" cy="431466"/>
              </a:xfrm>
              <a:prstGeom prst="donut">
                <a:avLst/>
              </a:prstGeom>
              <a:solidFill>
                <a:srgbClr val="00B0F0">
                  <a:alpha val="38824"/>
                </a:srgbClr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712838" y="5175558"/>
              <a:ext cx="760989" cy="1205770"/>
              <a:chOff x="7020646" y="2283565"/>
              <a:chExt cx="1964511" cy="2947902"/>
            </a:xfrm>
          </p:grpSpPr>
          <p:grpSp>
            <p:nvGrpSpPr>
              <p:cNvPr id="44" name="Группа 43"/>
              <p:cNvGrpSpPr/>
              <p:nvPr/>
            </p:nvGrpSpPr>
            <p:grpSpPr>
              <a:xfrm>
                <a:off x="7020646" y="2375938"/>
                <a:ext cx="1964511" cy="2855529"/>
                <a:chOff x="4714877" y="1509573"/>
                <a:chExt cx="1964512" cy="2855531"/>
              </a:xfrm>
            </p:grpSpPr>
            <p:sp>
              <p:nvSpPr>
                <p:cNvPr id="46" name="Скругленный прямоугольник 45"/>
                <p:cNvSpPr/>
                <p:nvPr/>
              </p:nvSpPr>
              <p:spPr>
                <a:xfrm>
                  <a:off x="4714877" y="1591176"/>
                  <a:ext cx="1964512" cy="2773928"/>
                </a:xfrm>
                <a:prstGeom prst="roundRect">
                  <a:avLst>
                    <a:gd name="adj" fmla="val 46902"/>
                  </a:avLst>
                </a:prstGeom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" name="Овал 46"/>
                <p:cNvSpPr/>
                <p:nvPr/>
              </p:nvSpPr>
              <p:spPr>
                <a:xfrm>
                  <a:off x="5164198" y="1571612"/>
                  <a:ext cx="1065870" cy="369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rgbClr val="00FF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Кольцо 47"/>
                <p:cNvSpPr/>
                <p:nvPr/>
              </p:nvSpPr>
              <p:spPr>
                <a:xfrm>
                  <a:off x="5164198" y="1509573"/>
                  <a:ext cx="1065870" cy="431467"/>
                </a:xfrm>
                <a:prstGeom prst="donut">
                  <a:avLst/>
                </a:prstGeom>
                <a:solidFill>
                  <a:srgbClr val="00B0F0"/>
                </a:solidFill>
                <a:ln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5" name="Кольцо 44"/>
              <p:cNvSpPr/>
              <p:nvPr/>
            </p:nvSpPr>
            <p:spPr>
              <a:xfrm>
                <a:off x="7452321" y="2283565"/>
                <a:ext cx="1065870" cy="431466"/>
              </a:xfrm>
              <a:prstGeom prst="donut">
                <a:avLst/>
              </a:prstGeom>
              <a:solidFill>
                <a:srgbClr val="00B0F0">
                  <a:alpha val="38824"/>
                </a:srgbClr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1" name="Группа 70"/>
            <p:cNvGrpSpPr/>
            <p:nvPr/>
          </p:nvGrpSpPr>
          <p:grpSpPr>
            <a:xfrm>
              <a:off x="1050595" y="5175558"/>
              <a:ext cx="760989" cy="1205770"/>
              <a:chOff x="7020646" y="2283565"/>
              <a:chExt cx="1964511" cy="2947902"/>
            </a:xfrm>
          </p:grpSpPr>
          <p:grpSp>
            <p:nvGrpSpPr>
              <p:cNvPr id="72" name="Группа 71"/>
              <p:cNvGrpSpPr/>
              <p:nvPr/>
            </p:nvGrpSpPr>
            <p:grpSpPr>
              <a:xfrm>
                <a:off x="7020646" y="2375938"/>
                <a:ext cx="1964511" cy="2855529"/>
                <a:chOff x="4714877" y="1509573"/>
                <a:chExt cx="1964512" cy="2855531"/>
              </a:xfrm>
            </p:grpSpPr>
            <p:sp>
              <p:nvSpPr>
                <p:cNvPr id="74" name="Скругленный прямоугольник 73"/>
                <p:cNvSpPr/>
                <p:nvPr/>
              </p:nvSpPr>
              <p:spPr>
                <a:xfrm>
                  <a:off x="4714877" y="1591176"/>
                  <a:ext cx="1964512" cy="2773928"/>
                </a:xfrm>
                <a:prstGeom prst="roundRect">
                  <a:avLst>
                    <a:gd name="adj" fmla="val 46902"/>
                  </a:avLst>
                </a:prstGeom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" name="Овал 74"/>
                <p:cNvSpPr/>
                <p:nvPr/>
              </p:nvSpPr>
              <p:spPr>
                <a:xfrm>
                  <a:off x="5164198" y="1571612"/>
                  <a:ext cx="1065870" cy="369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rgbClr val="00FF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" name="Кольцо 75"/>
                <p:cNvSpPr/>
                <p:nvPr/>
              </p:nvSpPr>
              <p:spPr>
                <a:xfrm>
                  <a:off x="5164198" y="1509573"/>
                  <a:ext cx="1065870" cy="431467"/>
                </a:xfrm>
                <a:prstGeom prst="donut">
                  <a:avLst/>
                </a:prstGeom>
                <a:solidFill>
                  <a:srgbClr val="00B0F0"/>
                </a:solidFill>
                <a:ln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3" name="Кольцо 72"/>
              <p:cNvSpPr/>
              <p:nvPr/>
            </p:nvSpPr>
            <p:spPr>
              <a:xfrm>
                <a:off x="7452321" y="2283565"/>
                <a:ext cx="1065870" cy="431466"/>
              </a:xfrm>
              <a:prstGeom prst="donut">
                <a:avLst/>
              </a:prstGeom>
              <a:solidFill>
                <a:srgbClr val="00B0F0">
                  <a:alpha val="38824"/>
                </a:srgbClr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0" name="Группа 79"/>
            <p:cNvGrpSpPr/>
            <p:nvPr/>
          </p:nvGrpSpPr>
          <p:grpSpPr>
            <a:xfrm>
              <a:off x="1388352" y="5175558"/>
              <a:ext cx="760989" cy="1205770"/>
              <a:chOff x="7020646" y="2283565"/>
              <a:chExt cx="1964511" cy="2947902"/>
            </a:xfrm>
          </p:grpSpPr>
          <p:grpSp>
            <p:nvGrpSpPr>
              <p:cNvPr id="81" name="Группа 80"/>
              <p:cNvGrpSpPr/>
              <p:nvPr/>
            </p:nvGrpSpPr>
            <p:grpSpPr>
              <a:xfrm>
                <a:off x="7020646" y="2375938"/>
                <a:ext cx="1964511" cy="2855529"/>
                <a:chOff x="4714877" y="1509573"/>
                <a:chExt cx="1964512" cy="2855531"/>
              </a:xfrm>
            </p:grpSpPr>
            <p:sp>
              <p:nvSpPr>
                <p:cNvPr id="83" name="Скругленный прямоугольник 82"/>
                <p:cNvSpPr/>
                <p:nvPr/>
              </p:nvSpPr>
              <p:spPr>
                <a:xfrm>
                  <a:off x="4714877" y="1591176"/>
                  <a:ext cx="1964512" cy="2773928"/>
                </a:xfrm>
                <a:prstGeom prst="roundRect">
                  <a:avLst>
                    <a:gd name="adj" fmla="val 46902"/>
                  </a:avLst>
                </a:prstGeom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" name="Овал 83"/>
                <p:cNvSpPr/>
                <p:nvPr/>
              </p:nvSpPr>
              <p:spPr>
                <a:xfrm>
                  <a:off x="5164198" y="1571612"/>
                  <a:ext cx="1065870" cy="369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rgbClr val="00FF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" name="Кольцо 84"/>
                <p:cNvSpPr/>
                <p:nvPr/>
              </p:nvSpPr>
              <p:spPr>
                <a:xfrm>
                  <a:off x="5164198" y="1509573"/>
                  <a:ext cx="1065870" cy="431467"/>
                </a:xfrm>
                <a:prstGeom prst="donut">
                  <a:avLst/>
                </a:prstGeom>
                <a:solidFill>
                  <a:srgbClr val="00B0F0"/>
                </a:solidFill>
                <a:ln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2" name="Кольцо 81"/>
              <p:cNvSpPr/>
              <p:nvPr/>
            </p:nvSpPr>
            <p:spPr>
              <a:xfrm>
                <a:off x="7452321" y="2283565"/>
                <a:ext cx="1065870" cy="431466"/>
              </a:xfrm>
              <a:prstGeom prst="donut">
                <a:avLst/>
              </a:prstGeom>
              <a:solidFill>
                <a:srgbClr val="00B0F0">
                  <a:alpha val="38824"/>
                </a:srgbClr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9" name="Группа 88"/>
            <p:cNvGrpSpPr/>
            <p:nvPr/>
          </p:nvGrpSpPr>
          <p:grpSpPr>
            <a:xfrm>
              <a:off x="1726109" y="5175558"/>
              <a:ext cx="760989" cy="1205770"/>
              <a:chOff x="7020646" y="2283565"/>
              <a:chExt cx="1964511" cy="2947902"/>
            </a:xfrm>
          </p:grpSpPr>
          <p:grpSp>
            <p:nvGrpSpPr>
              <p:cNvPr id="90" name="Группа 89"/>
              <p:cNvGrpSpPr/>
              <p:nvPr/>
            </p:nvGrpSpPr>
            <p:grpSpPr>
              <a:xfrm>
                <a:off x="7020646" y="2375938"/>
                <a:ext cx="1964511" cy="2855529"/>
                <a:chOff x="4714877" y="1509573"/>
                <a:chExt cx="1964512" cy="2855531"/>
              </a:xfrm>
            </p:grpSpPr>
            <p:sp>
              <p:nvSpPr>
                <p:cNvPr id="92" name="Скругленный прямоугольник 91"/>
                <p:cNvSpPr/>
                <p:nvPr/>
              </p:nvSpPr>
              <p:spPr>
                <a:xfrm>
                  <a:off x="4714877" y="1591176"/>
                  <a:ext cx="1964512" cy="2773928"/>
                </a:xfrm>
                <a:prstGeom prst="roundRect">
                  <a:avLst>
                    <a:gd name="adj" fmla="val 46902"/>
                  </a:avLst>
                </a:prstGeom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" name="Овал 92"/>
                <p:cNvSpPr/>
                <p:nvPr/>
              </p:nvSpPr>
              <p:spPr>
                <a:xfrm>
                  <a:off x="5164198" y="1571612"/>
                  <a:ext cx="1065870" cy="369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rgbClr val="00FF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" name="Кольцо 93"/>
                <p:cNvSpPr/>
                <p:nvPr/>
              </p:nvSpPr>
              <p:spPr>
                <a:xfrm>
                  <a:off x="5164198" y="1509573"/>
                  <a:ext cx="1065870" cy="431467"/>
                </a:xfrm>
                <a:prstGeom prst="donut">
                  <a:avLst/>
                </a:prstGeom>
                <a:solidFill>
                  <a:srgbClr val="00B0F0"/>
                </a:solidFill>
                <a:ln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1" name="Кольцо 90"/>
              <p:cNvSpPr/>
              <p:nvPr/>
            </p:nvSpPr>
            <p:spPr>
              <a:xfrm>
                <a:off x="7452321" y="2283565"/>
                <a:ext cx="1065870" cy="431466"/>
              </a:xfrm>
              <a:prstGeom prst="donut">
                <a:avLst/>
              </a:prstGeom>
              <a:solidFill>
                <a:srgbClr val="00B0F0">
                  <a:alpha val="38824"/>
                </a:srgbClr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8" name="Группа 97"/>
            <p:cNvGrpSpPr/>
            <p:nvPr/>
          </p:nvGrpSpPr>
          <p:grpSpPr>
            <a:xfrm>
              <a:off x="2063866" y="5175558"/>
              <a:ext cx="760989" cy="1205770"/>
              <a:chOff x="7020646" y="2283565"/>
              <a:chExt cx="1964511" cy="2947902"/>
            </a:xfrm>
          </p:grpSpPr>
          <p:grpSp>
            <p:nvGrpSpPr>
              <p:cNvPr id="99" name="Группа 98"/>
              <p:cNvGrpSpPr/>
              <p:nvPr/>
            </p:nvGrpSpPr>
            <p:grpSpPr>
              <a:xfrm>
                <a:off x="7020646" y="2375938"/>
                <a:ext cx="1964511" cy="2855529"/>
                <a:chOff x="4714877" y="1509573"/>
                <a:chExt cx="1964512" cy="2855531"/>
              </a:xfrm>
            </p:grpSpPr>
            <p:sp>
              <p:nvSpPr>
                <p:cNvPr id="101" name="Скругленный прямоугольник 100"/>
                <p:cNvSpPr/>
                <p:nvPr/>
              </p:nvSpPr>
              <p:spPr>
                <a:xfrm>
                  <a:off x="4714877" y="1591176"/>
                  <a:ext cx="1964512" cy="2773928"/>
                </a:xfrm>
                <a:prstGeom prst="roundRect">
                  <a:avLst>
                    <a:gd name="adj" fmla="val 46902"/>
                  </a:avLst>
                </a:prstGeom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" name="Овал 101"/>
                <p:cNvSpPr/>
                <p:nvPr/>
              </p:nvSpPr>
              <p:spPr>
                <a:xfrm>
                  <a:off x="5164198" y="1571612"/>
                  <a:ext cx="1065870" cy="369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rgbClr val="00FF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3" name="Кольцо 102"/>
                <p:cNvSpPr/>
                <p:nvPr/>
              </p:nvSpPr>
              <p:spPr>
                <a:xfrm>
                  <a:off x="5164198" y="1509573"/>
                  <a:ext cx="1065870" cy="431467"/>
                </a:xfrm>
                <a:prstGeom prst="donut">
                  <a:avLst/>
                </a:prstGeom>
                <a:solidFill>
                  <a:srgbClr val="00B0F0"/>
                </a:solidFill>
                <a:ln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0" name="Кольцо 99"/>
              <p:cNvSpPr/>
              <p:nvPr/>
            </p:nvSpPr>
            <p:spPr>
              <a:xfrm>
                <a:off x="7452321" y="2283565"/>
                <a:ext cx="1065870" cy="431466"/>
              </a:xfrm>
              <a:prstGeom prst="donut">
                <a:avLst/>
              </a:prstGeom>
              <a:solidFill>
                <a:srgbClr val="00B0F0">
                  <a:alpha val="38824"/>
                </a:srgbClr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5" name="Группа 144"/>
            <p:cNvGrpSpPr/>
            <p:nvPr/>
          </p:nvGrpSpPr>
          <p:grpSpPr>
            <a:xfrm>
              <a:off x="2392640" y="5175558"/>
              <a:ext cx="760989" cy="1205770"/>
              <a:chOff x="7020646" y="2283565"/>
              <a:chExt cx="1964511" cy="2947902"/>
            </a:xfrm>
          </p:grpSpPr>
          <p:grpSp>
            <p:nvGrpSpPr>
              <p:cNvPr id="146" name="Группа 145"/>
              <p:cNvGrpSpPr/>
              <p:nvPr/>
            </p:nvGrpSpPr>
            <p:grpSpPr>
              <a:xfrm>
                <a:off x="7020646" y="2375938"/>
                <a:ext cx="1964511" cy="2855529"/>
                <a:chOff x="4714877" y="1509573"/>
                <a:chExt cx="1964512" cy="2855531"/>
              </a:xfrm>
            </p:grpSpPr>
            <p:sp>
              <p:nvSpPr>
                <p:cNvPr id="148" name="Скругленный прямоугольник 147"/>
                <p:cNvSpPr/>
                <p:nvPr/>
              </p:nvSpPr>
              <p:spPr>
                <a:xfrm>
                  <a:off x="4714877" y="1591176"/>
                  <a:ext cx="1964512" cy="2773928"/>
                </a:xfrm>
                <a:prstGeom prst="roundRect">
                  <a:avLst>
                    <a:gd name="adj" fmla="val 46902"/>
                  </a:avLst>
                </a:prstGeom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" name="Овал 148"/>
                <p:cNvSpPr/>
                <p:nvPr/>
              </p:nvSpPr>
              <p:spPr>
                <a:xfrm>
                  <a:off x="5164198" y="1571612"/>
                  <a:ext cx="1065870" cy="369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rgbClr val="00FF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0" name="Кольцо 149"/>
                <p:cNvSpPr/>
                <p:nvPr/>
              </p:nvSpPr>
              <p:spPr>
                <a:xfrm>
                  <a:off x="5164198" y="1509573"/>
                  <a:ext cx="1065870" cy="431467"/>
                </a:xfrm>
                <a:prstGeom prst="donut">
                  <a:avLst/>
                </a:prstGeom>
                <a:solidFill>
                  <a:srgbClr val="00B0F0"/>
                </a:solidFill>
                <a:ln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7" name="Кольцо 146"/>
              <p:cNvSpPr/>
              <p:nvPr/>
            </p:nvSpPr>
            <p:spPr>
              <a:xfrm>
                <a:off x="7452321" y="2283565"/>
                <a:ext cx="1065870" cy="431466"/>
              </a:xfrm>
              <a:prstGeom prst="donut">
                <a:avLst/>
              </a:prstGeom>
              <a:solidFill>
                <a:srgbClr val="00B0F0">
                  <a:alpha val="38824"/>
                </a:srgbClr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4" name="Группа 153"/>
            <p:cNvGrpSpPr/>
            <p:nvPr/>
          </p:nvGrpSpPr>
          <p:grpSpPr>
            <a:xfrm>
              <a:off x="2721414" y="5175558"/>
              <a:ext cx="760989" cy="1205770"/>
              <a:chOff x="7020646" y="2283565"/>
              <a:chExt cx="1964511" cy="2947902"/>
            </a:xfrm>
          </p:grpSpPr>
          <p:grpSp>
            <p:nvGrpSpPr>
              <p:cNvPr id="155" name="Группа 154"/>
              <p:cNvGrpSpPr/>
              <p:nvPr/>
            </p:nvGrpSpPr>
            <p:grpSpPr>
              <a:xfrm>
                <a:off x="7020646" y="2375938"/>
                <a:ext cx="1964511" cy="2855529"/>
                <a:chOff x="4714877" y="1509573"/>
                <a:chExt cx="1964512" cy="2855531"/>
              </a:xfrm>
            </p:grpSpPr>
            <p:sp>
              <p:nvSpPr>
                <p:cNvPr id="157" name="Скругленный прямоугольник 156"/>
                <p:cNvSpPr/>
                <p:nvPr/>
              </p:nvSpPr>
              <p:spPr>
                <a:xfrm>
                  <a:off x="4714877" y="1591176"/>
                  <a:ext cx="1964512" cy="2773928"/>
                </a:xfrm>
                <a:prstGeom prst="roundRect">
                  <a:avLst>
                    <a:gd name="adj" fmla="val 46902"/>
                  </a:avLst>
                </a:prstGeom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" name="Овал 157"/>
                <p:cNvSpPr/>
                <p:nvPr/>
              </p:nvSpPr>
              <p:spPr>
                <a:xfrm>
                  <a:off x="5164198" y="1571612"/>
                  <a:ext cx="1065870" cy="369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rgbClr val="00FF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9" name="Кольцо 158"/>
                <p:cNvSpPr/>
                <p:nvPr/>
              </p:nvSpPr>
              <p:spPr>
                <a:xfrm>
                  <a:off x="5164198" y="1509573"/>
                  <a:ext cx="1065870" cy="431467"/>
                </a:xfrm>
                <a:prstGeom prst="donut">
                  <a:avLst/>
                </a:prstGeom>
                <a:solidFill>
                  <a:srgbClr val="00B0F0"/>
                </a:solidFill>
                <a:ln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56" name="Кольцо 155"/>
              <p:cNvSpPr/>
              <p:nvPr/>
            </p:nvSpPr>
            <p:spPr>
              <a:xfrm>
                <a:off x="7452321" y="2283565"/>
                <a:ext cx="1065870" cy="431466"/>
              </a:xfrm>
              <a:prstGeom prst="donut">
                <a:avLst/>
              </a:prstGeom>
              <a:solidFill>
                <a:srgbClr val="00B0F0">
                  <a:alpha val="38824"/>
                </a:srgbClr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6" name="Группа 165"/>
            <p:cNvGrpSpPr/>
            <p:nvPr/>
          </p:nvGrpSpPr>
          <p:grpSpPr>
            <a:xfrm>
              <a:off x="3050188" y="5175558"/>
              <a:ext cx="760989" cy="1205770"/>
              <a:chOff x="7020646" y="2283565"/>
              <a:chExt cx="1964511" cy="2947902"/>
            </a:xfrm>
          </p:grpSpPr>
          <p:grpSp>
            <p:nvGrpSpPr>
              <p:cNvPr id="167" name="Группа 166"/>
              <p:cNvGrpSpPr/>
              <p:nvPr/>
            </p:nvGrpSpPr>
            <p:grpSpPr>
              <a:xfrm>
                <a:off x="7020646" y="2375938"/>
                <a:ext cx="1964511" cy="2855529"/>
                <a:chOff x="4714877" y="1509573"/>
                <a:chExt cx="1964512" cy="2855531"/>
              </a:xfrm>
            </p:grpSpPr>
            <p:sp>
              <p:nvSpPr>
                <p:cNvPr id="169" name="Скругленный прямоугольник 168"/>
                <p:cNvSpPr/>
                <p:nvPr/>
              </p:nvSpPr>
              <p:spPr>
                <a:xfrm>
                  <a:off x="4714877" y="1591176"/>
                  <a:ext cx="1964512" cy="2773928"/>
                </a:xfrm>
                <a:prstGeom prst="roundRect">
                  <a:avLst>
                    <a:gd name="adj" fmla="val 46902"/>
                  </a:avLst>
                </a:prstGeom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0" name="Овал 169"/>
                <p:cNvSpPr/>
                <p:nvPr/>
              </p:nvSpPr>
              <p:spPr>
                <a:xfrm>
                  <a:off x="5164198" y="1571612"/>
                  <a:ext cx="1065870" cy="369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rgbClr val="00FF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1" name="Кольцо 170"/>
                <p:cNvSpPr/>
                <p:nvPr/>
              </p:nvSpPr>
              <p:spPr>
                <a:xfrm>
                  <a:off x="5164198" y="1509573"/>
                  <a:ext cx="1065870" cy="431467"/>
                </a:xfrm>
                <a:prstGeom prst="donut">
                  <a:avLst/>
                </a:prstGeom>
                <a:solidFill>
                  <a:srgbClr val="00B0F0"/>
                </a:solidFill>
                <a:ln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8" name="Кольцо 167"/>
              <p:cNvSpPr/>
              <p:nvPr/>
            </p:nvSpPr>
            <p:spPr>
              <a:xfrm>
                <a:off x="7452321" y="2283565"/>
                <a:ext cx="1065870" cy="431466"/>
              </a:xfrm>
              <a:prstGeom prst="donut">
                <a:avLst/>
              </a:prstGeom>
              <a:solidFill>
                <a:srgbClr val="00B0F0">
                  <a:alpha val="38824"/>
                </a:srgbClr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75" name="Группа 174"/>
          <p:cNvGrpSpPr/>
          <p:nvPr/>
        </p:nvGrpSpPr>
        <p:grpSpPr>
          <a:xfrm>
            <a:off x="3378963" y="5175558"/>
            <a:ext cx="760989" cy="1205770"/>
            <a:chOff x="7020646" y="2283565"/>
            <a:chExt cx="1964511" cy="2947902"/>
          </a:xfrm>
        </p:grpSpPr>
        <p:grpSp>
          <p:nvGrpSpPr>
            <p:cNvPr id="176" name="Группа 175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178" name="Скругленный прямоугольник 177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Овал 178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" name="Кольцо 179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7" name="Кольцо 176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81" name="TextBox 180"/>
          <p:cNvSpPr txBox="1"/>
          <p:nvPr/>
        </p:nvSpPr>
        <p:spPr>
          <a:xfrm>
            <a:off x="5389567" y="4293097"/>
            <a:ext cx="190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бочонок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7175212" y="4293096"/>
            <a:ext cx="1466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банок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299775" y="2018708"/>
            <a:ext cx="1450185" cy="582280"/>
            <a:chOff x="2479149" y="1268760"/>
            <a:chExt cx="1541075" cy="618774"/>
          </a:xfr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63" name="Месяц 62"/>
            <p:cNvSpPr/>
            <p:nvPr/>
          </p:nvSpPr>
          <p:spPr>
            <a:xfrm rot="15961587">
              <a:off x="3074440" y="952067"/>
              <a:ext cx="350493" cy="1520441"/>
            </a:xfrm>
            <a:prstGeom prst="moon">
              <a:avLst>
                <a:gd name="adj" fmla="val 875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2479149" y="1268760"/>
              <a:ext cx="1541075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7445" y="5152774"/>
            <a:ext cx="6870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Получается, что 10 б. = 5 в.?  Но 5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55576" y="5768256"/>
            <a:ext cx="5869773" cy="469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Нет ли ошибки в этом рассуждении?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7" name="Группа 106"/>
          <p:cNvGrpSpPr/>
          <p:nvPr/>
        </p:nvGrpSpPr>
        <p:grpSpPr>
          <a:xfrm>
            <a:off x="4243059" y="3832057"/>
            <a:ext cx="760989" cy="1205770"/>
            <a:chOff x="7020646" y="2283565"/>
            <a:chExt cx="1964511" cy="2947902"/>
          </a:xfrm>
        </p:grpSpPr>
        <p:grpSp>
          <p:nvGrpSpPr>
            <p:cNvPr id="108" name="Группа 107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110" name="Скругленный прямоугольник 109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Овал 110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Кольцо 111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9" name="Кольцо 108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4083568" y="306896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131840" y="30654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09829" y="653787"/>
            <a:ext cx="8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Объём этого бочонка измерили банкой. Сколько банок воды помещается в бочонке?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82078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32040" y="6032588"/>
            <a:ext cx="3888432" cy="132716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686454" cy="192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90" y="2522984"/>
            <a:ext cx="686454" cy="192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4" y="5013176"/>
            <a:ext cx="559998" cy="10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98" y="5013176"/>
            <a:ext cx="559998" cy="10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770" y="5013176"/>
            <a:ext cx="559998" cy="10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842" y="5013176"/>
            <a:ext cx="559998" cy="10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914" y="5013175"/>
            <a:ext cx="559998" cy="10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4211960" y="2917688"/>
            <a:ext cx="8273" cy="3247616"/>
          </a:xfrm>
          <a:prstGeom prst="line">
            <a:avLst/>
          </a:prstGeom>
          <a:ln w="190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864661" y="3911378"/>
            <a:ext cx="3888432" cy="132716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23879" y="202265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458112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7158" y="3224948"/>
            <a:ext cx="1814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МОЖНО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9381" y="3224948"/>
            <a:ext cx="152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НЕЛЬЗЯ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75893" y="5373216"/>
            <a:ext cx="1376936" cy="576064"/>
          </a:xfrm>
          <a:prstGeom prst="rect">
            <a:avLst/>
          </a:prstGeom>
          <a:solidFill>
            <a:srgbClr val="00FFFF">
              <a:alpha val="69020"/>
            </a:srgbClr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975893" y="5422168"/>
            <a:ext cx="1379498" cy="576064"/>
          </a:xfrm>
          <a:prstGeom prst="rect">
            <a:avLst/>
          </a:prstGeom>
          <a:solidFill>
            <a:srgbClr val="00FFFF">
              <a:alpha val="69020"/>
            </a:srgbClr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214282" y="808211"/>
            <a:ext cx="8643998" cy="1214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Петя  просит тебя сравнить объём двух банок. В одну входит 5 стаканов, а в другую 2 бутылки. Можно ли выполнить задание Пети?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20233" y="1999250"/>
            <a:ext cx="4740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7336" y="4540712"/>
            <a:ext cx="4718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Закрой неправильный ответ!</a:t>
            </a:r>
            <a:endParaRPr lang="ru-RU" sz="2400" i="1" dirty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285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32040" y="6032588"/>
            <a:ext cx="3888432" cy="132716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686454" cy="192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90" y="2522984"/>
            <a:ext cx="686454" cy="192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4" y="5013176"/>
            <a:ext cx="559998" cy="10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98" y="5013176"/>
            <a:ext cx="559998" cy="10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770" y="5013176"/>
            <a:ext cx="559998" cy="10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842" y="5013176"/>
            <a:ext cx="559998" cy="10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914" y="5013175"/>
            <a:ext cx="559998" cy="10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211960" y="2071678"/>
            <a:ext cx="0" cy="4093626"/>
          </a:xfrm>
          <a:prstGeom prst="line">
            <a:avLst/>
          </a:prstGeom>
          <a:ln w="190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864661" y="3911378"/>
            <a:ext cx="3888432" cy="132716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23879" y="202265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458112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7158" y="3224948"/>
            <a:ext cx="1814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МОЖНО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9381" y="3224948"/>
            <a:ext cx="152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НЕЛЬЗЯ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75893" y="5373216"/>
            <a:ext cx="1376936" cy="576064"/>
          </a:xfrm>
          <a:prstGeom prst="rect">
            <a:avLst/>
          </a:prstGeom>
          <a:solidFill>
            <a:srgbClr val="00FFFF">
              <a:alpha val="69020"/>
            </a:srgbClr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975893" y="5373216"/>
            <a:ext cx="1379498" cy="576064"/>
          </a:xfrm>
          <a:prstGeom prst="rect">
            <a:avLst/>
          </a:prstGeom>
          <a:solidFill>
            <a:srgbClr val="00FFFF">
              <a:alpha val="74118"/>
            </a:srgbClr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367336" y="4540712"/>
            <a:ext cx="4718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Закрой неправильный ответ!</a:t>
            </a:r>
            <a:endParaRPr lang="ru-RU" sz="2400" i="1" dirty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214282" y="808211"/>
            <a:ext cx="8643998" cy="1214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Петя  просит тебя сравнить объём двух банок. В одну входит 5 стаканов, а в другую 2 бутылки. Можно ли выполнить задание Пети?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65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-0.03107 -0.3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112" y="662695"/>
            <a:ext cx="8067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Что нужно сделать, чтобы выполнить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задание?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686454" cy="192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81" y="3337790"/>
            <a:ext cx="559998" cy="10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23879" y="202265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5265" y="290574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34076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Выбрать одинаковую мерку!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2011826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Одна из мерок объёма -  1 литр (л).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591308"/>
            <a:ext cx="1088704" cy="27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44" y="2719161"/>
            <a:ext cx="1709715" cy="248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482" y="2789225"/>
            <a:ext cx="1292225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928926" y="1869503"/>
            <a:ext cx="0" cy="3431705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496" y="5351472"/>
            <a:ext cx="9074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Число, которое получаем при измерении объёма, - мера объёма.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1211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6050240" y="3069926"/>
            <a:ext cx="572541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07504" y="5865078"/>
            <a:ext cx="4428843" cy="56531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7504" y="662695"/>
            <a:ext cx="9074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Выполни теперь задание Пети. В одну банку входит 1 литр воды, а в другую – 3 литра. У какой банки больше объём?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6007" y="1412776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Одна из мерок объёма -  1 литр (л).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9" y="3933056"/>
            <a:ext cx="1292225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813" y="2791976"/>
            <a:ext cx="2154225" cy="357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12060" y="3068960"/>
            <a:ext cx="972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л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32240" y="3068960"/>
            <a:ext cx="972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л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11627" y="5157192"/>
            <a:ext cx="572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36568" y="5157192"/>
            <a:ext cx="572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51787" y="5157192"/>
            <a:ext cx="572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355976" y="5013176"/>
            <a:ext cx="4464496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34108" y="1868646"/>
            <a:ext cx="8821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7148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-0.10243 -0.3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вал 48"/>
          <p:cNvSpPr/>
          <p:nvPr/>
        </p:nvSpPr>
        <p:spPr>
          <a:xfrm>
            <a:off x="273679" y="3428040"/>
            <a:ext cx="1994065" cy="27012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2608" y="685145"/>
            <a:ext cx="8792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Мама сварила 5 л вишнёвого варенья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3 л клубничного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1320" y="5343599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л – 3 л = 2 л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5847655"/>
            <a:ext cx="2172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л + 3 л = 8 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4371" y="1157457"/>
            <a:ext cx="7227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всего литров варенья сварила мама?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608" y="1619122"/>
            <a:ext cx="8792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сколько литров больше вишнёвого варенья, чем клубничного? 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93" y="2462783"/>
            <a:ext cx="677064" cy="113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51" y="2611831"/>
            <a:ext cx="565561" cy="95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2736939" y="673090"/>
            <a:ext cx="705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330672" y="707073"/>
            <a:ext cx="705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39611" y="1167135"/>
            <a:ext cx="7500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1) Сколько </a:t>
            </a:r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всего литров варенья сварила мама? 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932040" y="2034620"/>
            <a:ext cx="39072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436096" y="5080992"/>
            <a:ext cx="3403187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25521 0.44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208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-0.56163 0.44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90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00798 0.4432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-0.6507 -0.186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5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2" grpId="0"/>
      <p:bldP spid="42" grpId="1"/>
      <p:bldP spid="45" grpId="0"/>
      <p:bldP spid="45" grpId="1"/>
      <p:bldP spid="53" grpId="0"/>
      <p:bldP spid="53" grpId="1"/>
      <p:bldP spid="59" grpId="0"/>
      <p:bldP spid="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вал 48"/>
          <p:cNvSpPr/>
          <p:nvPr/>
        </p:nvSpPr>
        <p:spPr>
          <a:xfrm>
            <a:off x="273679" y="3428040"/>
            <a:ext cx="1994065" cy="27012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2608" y="685145"/>
            <a:ext cx="8792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Мама сварила 5 л вишнёвого варенья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3 л клубничного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1320" y="5343599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л – 3 л = 2 л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371" y="1157457"/>
            <a:ext cx="7227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всего литров варенья сварила мама?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608" y="1619122"/>
            <a:ext cx="8792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сколько литров больше вишнёвого варенья, чем клубничного? 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93" y="2462783"/>
            <a:ext cx="677064" cy="113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51" y="2611831"/>
            <a:ext cx="565561" cy="95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395536" y="3747576"/>
            <a:ext cx="705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236281" y="3759423"/>
            <a:ext cx="705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93891" y="1627497"/>
            <a:ext cx="8792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2) На </a:t>
            </a:r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сколько литров больше вишнёвого варенья, чем клубничного?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9032" y="4119463"/>
            <a:ext cx="7735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1) Сколько </a:t>
            </a:r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всего литров варенья сварила мама? 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4581128"/>
            <a:ext cx="2172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л + 3 л = 8 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3891" y="6063679"/>
            <a:ext cx="3369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на 2 литра.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2034620"/>
            <a:ext cx="39072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03706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-0.00191 0.4856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-0.64983 0.054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/>
      <p:bldP spid="54" grpId="0"/>
      <p:bldP spid="54" grpId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032954" y="4041825"/>
            <a:ext cx="4680520" cy="914673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27929" y="1051355"/>
            <a:ext cx="8916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 похожи и чем отличаются кувшин и чашка на рисунке Вовы?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41216"/>
            <a:ext cx="15303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435" y="4962599"/>
            <a:ext cx="6804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Где помещается больше воды?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2530475" cy="271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7044" y="5670485"/>
            <a:ext cx="8581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свойство (признак) чашки и кувшина - объём.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70244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131840" y="30654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7579"/>
            <a:ext cx="251142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67366"/>
            <a:ext cx="1201836" cy="15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4996">
            <a:off x="2072062" y="1066449"/>
            <a:ext cx="1798638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106" y="1907579"/>
            <a:ext cx="100363" cy="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13984"/>
            <a:ext cx="100363" cy="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934" y="1986952"/>
            <a:ext cx="100363" cy="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41452"/>
            <a:ext cx="100363" cy="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46" y="1873394"/>
            <a:ext cx="100363" cy="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36545" y="4687566"/>
            <a:ext cx="1466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ведро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9829" y="485783"/>
            <a:ext cx="8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 рисунок и ответь на вопрос Кати. Сколько вёдер воды помещается в бочонке?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5749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-0.04288 -0.36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131840" y="30654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36545" y="4687566"/>
            <a:ext cx="1466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ведро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7579"/>
            <a:ext cx="251142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67366"/>
            <a:ext cx="1201836" cy="15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422" y="1209204"/>
            <a:ext cx="1798638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38420"/>
            <a:ext cx="643767" cy="18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536544" y="4695527"/>
            <a:ext cx="1635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ведра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9829" y="485783"/>
            <a:ext cx="8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 рисунок и ответь на вопрос Кати. Сколько вёдер воды помещается в бочонке?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8149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-0.04288 -0.3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131840" y="30654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7579"/>
            <a:ext cx="251142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67366"/>
            <a:ext cx="1201836" cy="15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49352"/>
            <a:ext cx="643767" cy="18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583" y="2389939"/>
            <a:ext cx="861943" cy="2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2120">
            <a:off x="2187209" y="966657"/>
            <a:ext cx="1798638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536544" y="4687566"/>
            <a:ext cx="1466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ведра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516216" y="4695527"/>
            <a:ext cx="1466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ведра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09829" y="485783"/>
            <a:ext cx="8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 рисунок и ответь на вопрос Кати. Сколько вёдер воды помещается в бочонке?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9530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-0.04288 -0.3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131840" y="30654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36545" y="4725144"/>
            <a:ext cx="1466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ведра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7579"/>
            <a:ext cx="251142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374854"/>
            <a:ext cx="861943" cy="2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67366"/>
            <a:ext cx="1201836" cy="15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403648" y="2205308"/>
            <a:ext cx="1008112" cy="35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3480">
            <a:off x="2215422" y="1021296"/>
            <a:ext cx="1798638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536545" y="4695527"/>
            <a:ext cx="1779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ведра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9829" y="485783"/>
            <a:ext cx="8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 рисунок и ответь на вопрос Кати. Сколько вёдер воды помещается в бочонке?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52185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-0.04288 -0.3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131840" y="30654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7579"/>
            <a:ext cx="251142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374854"/>
            <a:ext cx="861943" cy="2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67366"/>
            <a:ext cx="1201836" cy="15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31640" y="2205308"/>
            <a:ext cx="1156207" cy="35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259632" y="2054632"/>
            <a:ext cx="1450185" cy="582280"/>
            <a:chOff x="2479149" y="1268760"/>
            <a:chExt cx="1541075" cy="618774"/>
          </a:xfr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63" name="Месяц 62"/>
            <p:cNvSpPr/>
            <p:nvPr/>
          </p:nvSpPr>
          <p:spPr>
            <a:xfrm rot="15961587">
              <a:off x="3074440" y="952067"/>
              <a:ext cx="350493" cy="1520441"/>
            </a:xfrm>
            <a:prstGeom prst="moon">
              <a:avLst>
                <a:gd name="adj" fmla="val 875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2479149" y="1268760"/>
              <a:ext cx="1541075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2120">
            <a:off x="2187209" y="966657"/>
            <a:ext cx="1798638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70980" y="4687567"/>
            <a:ext cx="190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бочонок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56626" y="4687566"/>
            <a:ext cx="1676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вёдер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256626" y="4695527"/>
            <a:ext cx="1466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ведра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09829" y="485783"/>
            <a:ext cx="8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 рисунок и ответь на вопрос Кати. Сколько вёдер воды помещается в бочонке?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56424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-0.04288 -0.3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7579"/>
            <a:ext cx="251142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374854"/>
            <a:ext cx="861943" cy="2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67366"/>
            <a:ext cx="1201836" cy="15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31640" y="2205308"/>
            <a:ext cx="1156207" cy="35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259632" y="2054632"/>
            <a:ext cx="1450185" cy="582280"/>
            <a:chOff x="2479149" y="1268760"/>
            <a:chExt cx="1541075" cy="618774"/>
          </a:xfr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63" name="Месяц 62"/>
            <p:cNvSpPr/>
            <p:nvPr/>
          </p:nvSpPr>
          <p:spPr>
            <a:xfrm rot="15961587">
              <a:off x="3074440" y="952067"/>
              <a:ext cx="350493" cy="1520441"/>
            </a:xfrm>
            <a:prstGeom prst="moon">
              <a:avLst>
                <a:gd name="adj" fmla="val 875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2479149" y="1268760"/>
              <a:ext cx="1541075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470980" y="4687567"/>
            <a:ext cx="190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бочонок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56626" y="4687566"/>
            <a:ext cx="1491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вёдер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38510" y="5258623"/>
            <a:ext cx="8609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Объём можно измерить и результат измерения записать с помощью числа.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Объём – это величина.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1840" y="30654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9829" y="485783"/>
            <a:ext cx="8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 рисунок и ответь на вопрос Кати. Сколько вёдер воды помещается в бочонке?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62410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09829" y="653787"/>
            <a:ext cx="8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Объём этого бочонка измерили банкой. Сколько банок воды помещается в бочонке?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7579"/>
            <a:ext cx="251142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21" y="2394884"/>
            <a:ext cx="752253" cy="21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67366"/>
            <a:ext cx="1201836" cy="15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70980" y="4687567"/>
            <a:ext cx="190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бочонок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56626" y="4687566"/>
            <a:ext cx="1676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вёдер</a:t>
            </a:r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75081" y="5175558"/>
            <a:ext cx="760989" cy="1205770"/>
            <a:chOff x="7020646" y="2283565"/>
            <a:chExt cx="1964511" cy="2947902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Кольцо 24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Кольцо 21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267744" y="1556792"/>
            <a:ext cx="1420619" cy="1112078"/>
            <a:chOff x="2333801" y="1539257"/>
            <a:chExt cx="1420619" cy="111207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38359">
              <a:off x="2739213" y="1316214"/>
              <a:ext cx="792163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Овал 28"/>
            <p:cNvSpPr/>
            <p:nvPr/>
          </p:nvSpPr>
          <p:spPr>
            <a:xfrm rot="2472938">
              <a:off x="2333801" y="1923373"/>
              <a:ext cx="308086" cy="72796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solidFill>
                <a:srgbClr val="0070C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267744" y="1556792"/>
            <a:ext cx="1420619" cy="1112078"/>
            <a:chOff x="2333801" y="1539257"/>
            <a:chExt cx="1420619" cy="1112078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38359">
              <a:off x="2739213" y="1316214"/>
              <a:ext cx="792163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Овал 41"/>
            <p:cNvSpPr/>
            <p:nvPr/>
          </p:nvSpPr>
          <p:spPr>
            <a:xfrm rot="2472938">
              <a:off x="2333801" y="1923373"/>
              <a:ext cx="308086" cy="72796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solidFill>
                <a:srgbClr val="0070C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12838" y="5175558"/>
            <a:ext cx="760989" cy="1205770"/>
            <a:chOff x="7020646" y="2283565"/>
            <a:chExt cx="1964511" cy="2947902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Кольцо 47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Кольцо 44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2267744" y="1556792"/>
            <a:ext cx="1420619" cy="1112078"/>
            <a:chOff x="2333801" y="1539257"/>
            <a:chExt cx="1420619" cy="1112078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38359">
              <a:off x="2739213" y="1316214"/>
              <a:ext cx="792163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" name="Овал 69"/>
            <p:cNvSpPr/>
            <p:nvPr/>
          </p:nvSpPr>
          <p:spPr>
            <a:xfrm rot="2472938">
              <a:off x="2333801" y="1923373"/>
              <a:ext cx="308086" cy="72796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solidFill>
                <a:srgbClr val="0070C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1050595" y="5175558"/>
            <a:ext cx="760989" cy="1205770"/>
            <a:chOff x="7020646" y="2283565"/>
            <a:chExt cx="1964511" cy="2947902"/>
          </a:xfrm>
        </p:grpSpPr>
        <p:grpSp>
          <p:nvGrpSpPr>
            <p:cNvPr id="72" name="Группа 71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Кольцо 75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3" name="Кольцо 72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267744" y="1556792"/>
            <a:ext cx="1420619" cy="1112078"/>
            <a:chOff x="2333801" y="1539257"/>
            <a:chExt cx="1420619" cy="1112078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38359">
              <a:off x="2739213" y="1316214"/>
              <a:ext cx="792163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9" name="Овал 78"/>
            <p:cNvSpPr/>
            <p:nvPr/>
          </p:nvSpPr>
          <p:spPr>
            <a:xfrm rot="2472938">
              <a:off x="2333801" y="1923373"/>
              <a:ext cx="308086" cy="72796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solidFill>
                <a:srgbClr val="0070C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1388352" y="5175558"/>
            <a:ext cx="760989" cy="1205770"/>
            <a:chOff x="7020646" y="2283565"/>
            <a:chExt cx="1964511" cy="2947902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Овал 83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Кольцо 84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" name="Кольцо 81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2267744" y="1556792"/>
            <a:ext cx="1420619" cy="1112078"/>
            <a:chOff x="2333801" y="1539257"/>
            <a:chExt cx="1420619" cy="1112078"/>
          </a:xfrm>
        </p:grpSpPr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38359">
              <a:off x="2739213" y="1316214"/>
              <a:ext cx="792163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8" name="Овал 87"/>
            <p:cNvSpPr/>
            <p:nvPr/>
          </p:nvSpPr>
          <p:spPr>
            <a:xfrm rot="2472938">
              <a:off x="2333801" y="1923373"/>
              <a:ext cx="308086" cy="72796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solidFill>
                <a:srgbClr val="0070C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1726109" y="5175558"/>
            <a:ext cx="760989" cy="1205770"/>
            <a:chOff x="7020646" y="2283565"/>
            <a:chExt cx="1964511" cy="2947902"/>
          </a:xfrm>
        </p:grpSpPr>
        <p:grpSp>
          <p:nvGrpSpPr>
            <p:cNvPr id="90" name="Группа 89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Овал 92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Кольцо 93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1" name="Кольцо 90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399371" y="6381328"/>
            <a:ext cx="3813678" cy="1440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298" y="2318935"/>
            <a:ext cx="861943" cy="29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" name="Группа 56"/>
          <p:cNvGrpSpPr/>
          <p:nvPr/>
        </p:nvGrpSpPr>
        <p:grpSpPr>
          <a:xfrm>
            <a:off x="4243059" y="3832057"/>
            <a:ext cx="760989" cy="1205770"/>
            <a:chOff x="7020646" y="2283565"/>
            <a:chExt cx="1964511" cy="2947902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60" name="Скругленный прямоугольник 59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Кольцо 61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9" name="Кольцо 58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083568" y="306896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31840" y="30654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3344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9342</TotalTime>
  <Words>889</Words>
  <Application>Microsoft Office PowerPoint</Application>
  <PresentationFormat>Экран (4:3)</PresentationFormat>
  <Paragraphs>142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Танюша</cp:lastModifiedBy>
  <cp:revision>1047</cp:revision>
  <dcterms:created xsi:type="dcterms:W3CDTF">2010-10-26T14:31:01Z</dcterms:created>
  <dcterms:modified xsi:type="dcterms:W3CDTF">2016-02-02T18:34:31Z</dcterms:modified>
</cp:coreProperties>
</file>