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607" r:id="rId2"/>
    <p:sldId id="563" r:id="rId3"/>
    <p:sldId id="575" r:id="rId4"/>
    <p:sldId id="587" r:id="rId5"/>
    <p:sldId id="588" r:id="rId6"/>
    <p:sldId id="591" r:id="rId7"/>
    <p:sldId id="593" r:id="rId8"/>
    <p:sldId id="594" r:id="rId9"/>
    <p:sldId id="596" r:id="rId10"/>
    <p:sldId id="597" r:id="rId11"/>
    <p:sldId id="598" r:id="rId12"/>
    <p:sldId id="600" r:id="rId13"/>
    <p:sldId id="601" r:id="rId14"/>
    <p:sldId id="603" r:id="rId15"/>
    <p:sldId id="605" r:id="rId16"/>
    <p:sldId id="606" r:id="rId17"/>
    <p:sldId id="5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3650D"/>
    <a:srgbClr val="FD3F03"/>
    <a:srgbClr val="00FFFF"/>
    <a:srgbClr val="FD99B3"/>
    <a:srgbClr val="FFE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95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130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hdphoto" Target="../media/hdphoto7.wdp"/><Relationship Id="rId3" Type="http://schemas.microsoft.com/office/2007/relationships/hdphoto" Target="../media/hdphoto2.wdp"/><Relationship Id="rId7" Type="http://schemas.microsoft.com/office/2007/relationships/hdphoto" Target="../media/hdphoto4.wdp"/><Relationship Id="rId12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microsoft.com/office/2007/relationships/hdphoto" Target="../media/hdphoto6.wdp"/><Relationship Id="rId5" Type="http://schemas.microsoft.com/office/2007/relationships/hdphoto" Target="../media/hdphoto3.wdp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microsoft.com/office/2007/relationships/hdphoto" Target="../media/hdphoto5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microsoft.com/office/2007/relationships/hdphoto" Target="../media/hdphoto4.wdp"/><Relationship Id="rId3" Type="http://schemas.microsoft.com/office/2007/relationships/hdphoto" Target="../media/hdphoto6.wdp"/><Relationship Id="rId7" Type="http://schemas.microsoft.com/office/2007/relationships/hdphoto" Target="../media/hdphoto2.wdp"/><Relationship Id="rId12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microsoft.com/office/2007/relationships/hdphoto" Target="../media/hdphoto3.wdp"/><Relationship Id="rId5" Type="http://schemas.microsoft.com/office/2007/relationships/hdphoto" Target="../media/hdphoto7.wdp"/><Relationship Id="rId10" Type="http://schemas.openxmlformats.org/officeDocument/2006/relationships/image" Target="../media/image10.png"/><Relationship Id="rId4" Type="http://schemas.openxmlformats.org/officeDocument/2006/relationships/image" Target="../media/image14.png"/><Relationship Id="rId9" Type="http://schemas.microsoft.com/office/2007/relationships/hdphoto" Target="../media/hdphoto5.wdp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67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857232"/>
            <a:ext cx="8786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«Решение задач»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42" y="1702861"/>
            <a:ext cx="4929222" cy="25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0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10"/>
          <p:cNvSpPr txBox="1"/>
          <p:nvPr/>
        </p:nvSpPr>
        <p:spPr>
          <a:xfrm>
            <a:off x="368033" y="1869118"/>
            <a:ext cx="2475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844824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395089" y="1909589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774973" y="32915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16882" y="187655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23" y="2924944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6894" y="1844824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lvl="0"/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70114" y="32658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200227" y="24928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575539"/>
              </p:ext>
            </p:extLst>
          </p:nvPr>
        </p:nvGraphicFramePr>
        <p:xfrm>
          <a:off x="345923" y="3930145"/>
          <a:ext cx="2262180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5" name="Прямоугольник 114"/>
          <p:cNvSpPr/>
          <p:nvPr/>
        </p:nvSpPr>
        <p:spPr>
          <a:xfrm>
            <a:off x="826819" y="38956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1774973" y="3828452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924" y="456345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7344" y="1936928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347864" y="1929966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49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7" name="Таблица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297775"/>
              </p:ext>
            </p:extLst>
          </p:nvPr>
        </p:nvGraphicFramePr>
        <p:xfrm>
          <a:off x="3275856" y="3948363"/>
          <a:ext cx="22621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0" name="Таблица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52820"/>
              </p:ext>
            </p:extLst>
          </p:nvPr>
        </p:nvGraphicFramePr>
        <p:xfrm>
          <a:off x="6486284" y="3962741"/>
          <a:ext cx="22621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0" name="TextBox 109"/>
          <p:cNvSpPr txBox="1"/>
          <p:nvPr/>
        </p:nvSpPr>
        <p:spPr>
          <a:xfrm>
            <a:off x="179512" y="551933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найти неизвестные числа. Для этого перенеси на схему известные и неизвестные числа.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372200" y="527159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65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0.01041 L -0.08368 0.0876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5" y="38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7.77058E-7 L 0.06024 0.2102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3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7 L 0.01597 0.1984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1" y="9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-0.00394 L -0.025 0.086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671 L 0.0092 0.2034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47 L 0.04862 0.0835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9" grpId="0"/>
      <p:bldP spid="69" grpId="1"/>
      <p:bldP spid="72" grpId="0"/>
      <p:bldP spid="72" grpId="1"/>
      <p:bldP spid="2" grpId="0"/>
      <p:bldP spid="2" grpId="1"/>
      <p:bldP spid="113" grpId="0"/>
      <p:bldP spid="113" grpId="1"/>
      <p:bldP spid="114" grpId="0"/>
      <p:bldP spid="114" grpId="1"/>
      <p:bldP spid="115" grpId="0"/>
      <p:bldP spid="11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0932" y="1936928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41640" y="193692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812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330974" y="193913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35762" y="192798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04431"/>
              </p:ext>
            </p:extLst>
          </p:nvPr>
        </p:nvGraphicFramePr>
        <p:xfrm>
          <a:off x="3419872" y="3962741"/>
          <a:ext cx="22621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00768" y="392827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22796" y="391389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228" y="4582306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8.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67924" y="32849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57916" y="24017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14534" y="32849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368033" y="1869118"/>
            <a:ext cx="2475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089" y="1909589"/>
            <a:ext cx="428628" cy="428628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74973" y="32915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6882" y="1876552"/>
            <a:ext cx="385042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23" y="2924944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570114" y="32658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00227" y="24928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745799"/>
              </p:ext>
            </p:extLst>
          </p:nvPr>
        </p:nvGraphicFramePr>
        <p:xfrm>
          <a:off x="345923" y="3930145"/>
          <a:ext cx="22621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826819" y="38956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74973" y="3828452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5924" y="456345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915816" y="1909589"/>
            <a:ext cx="0" cy="31283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97344" y="1929966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329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70593"/>
              </p:ext>
            </p:extLst>
          </p:nvPr>
        </p:nvGraphicFramePr>
        <p:xfrm>
          <a:off x="6525336" y="3948363"/>
          <a:ext cx="2262180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79512" y="551933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найти неизвестные числа. Для этого перенеси на схему известные и неизвестные числа.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72200" y="527159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1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96296E-6 L 0.09236 0.075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04184 0.2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1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04757 0.2004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8" y="10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 0.00671 L -0.11944 0.2236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231 L 0.04011 0.0902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393 L 0.02344 0.091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" y="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5" grpId="1"/>
      <p:bldP spid="6" grpId="0"/>
      <p:bldP spid="6" grpId="1"/>
      <p:bldP spid="8" grpId="0"/>
      <p:bldP spid="9" grpId="0"/>
      <p:bldP spid="10" grpId="0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68033" y="1869118"/>
            <a:ext cx="2475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95089" y="1909589"/>
            <a:ext cx="428628" cy="428628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74973" y="32915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6882" y="1876552"/>
            <a:ext cx="385042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23" y="2924944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570114" y="32658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00227" y="24928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86824"/>
              </p:ext>
            </p:extLst>
          </p:nvPr>
        </p:nvGraphicFramePr>
        <p:xfrm>
          <a:off x="345923" y="3930145"/>
          <a:ext cx="22621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826819" y="38956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74973" y="3828452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5924" y="456345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915816" y="1909589"/>
            <a:ext cx="0" cy="31283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97344" y="1929966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400298" y="1992260"/>
            <a:ext cx="428628" cy="428628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329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6607156" y="191683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415974" y="191538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525020"/>
              </p:ext>
            </p:extLst>
          </p:nvPr>
        </p:nvGraphicFramePr>
        <p:xfrm>
          <a:off x="6525336" y="3948363"/>
          <a:ext cx="2262180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7006232" y="3913892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54386" y="3846670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015850" y="327489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009632" y="327584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u="sng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7508446" y="24017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6525336" y="458112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30932" y="1936928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41640" y="193692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812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Прямоугольник 40"/>
          <p:cNvSpPr/>
          <p:nvPr/>
        </p:nvSpPr>
        <p:spPr>
          <a:xfrm>
            <a:off x="4330974" y="193913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3535762" y="1927983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graphicFrame>
        <p:nvGraphicFramePr>
          <p:cNvPr id="43" name="Таблица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850303"/>
              </p:ext>
            </p:extLst>
          </p:nvPr>
        </p:nvGraphicFramePr>
        <p:xfrm>
          <a:off x="3419872" y="3962741"/>
          <a:ext cx="22621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3900768" y="392827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848922" y="3861048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19228" y="4582306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8.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967924" y="32849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u="sng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4457916" y="24017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5014534" y="328498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u="sng" dirty="0"/>
          </a:p>
        </p:txBody>
      </p:sp>
      <p:sp>
        <p:nvSpPr>
          <p:cNvPr id="50" name="TextBox 49"/>
          <p:cNvSpPr txBox="1"/>
          <p:nvPr/>
        </p:nvSpPr>
        <p:spPr>
          <a:xfrm>
            <a:off x="179512" y="551933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найти неизвестные числа. Для этого перенеси на схему известные и неизвестные числа.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72200" y="527159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41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104 0.0773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91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6 0.00509 L 0.05989 0.200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4" y="97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208 L -0.15556 0.201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99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-0.15972 0.0893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6" y="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9 0.00671 L 0.00278 0.2236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4965 0.0946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9" grpId="0"/>
      <p:bldP spid="29" grpId="1"/>
      <p:bldP spid="30" grpId="0"/>
      <p:bldP spid="30" grpId="1"/>
      <p:bldP spid="32" grpId="0"/>
      <p:bldP spid="33" grpId="0"/>
      <p:bldP spid="34" grpId="0"/>
      <p:bldP spid="34" grpId="1"/>
      <p:bldP spid="35" grpId="0"/>
      <p:bldP spid="35" grpId="1"/>
      <p:bldP spid="36" grpId="0"/>
      <p:bldP spid="36" grpId="1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90872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если это возможно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870" y="1628800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+ 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5081" y="1628800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186" y="2404471"/>
            <a:ext cx="116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7539" y="532210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3717" y="5374957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98274" y="4941168"/>
            <a:ext cx="8927165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170628" y="5374957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84201" y="1628800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 + 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84201" y="2404471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+ 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7249" y="1628800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7079" y="2404471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77249" y="2404471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2149" y="1584057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403648" y="2390390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64088" y="1584057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65587" y="2390390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39952" y="5374957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34679" y="5312359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00857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167768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2116" y="5312359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08294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175205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60390" y="5414435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80842" y="5343599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251520" y="3717032"/>
            <a:ext cx="8589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5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90872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Сравни, если это возможно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&lt;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870" y="1628800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+ 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5081" y="1628800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186" y="2404471"/>
            <a:ext cx="116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7539" y="532210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3717" y="5374957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98274" y="4941168"/>
            <a:ext cx="8927165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170628" y="5374957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84201" y="1628800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 + 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84201" y="2404471"/>
            <a:ext cx="1031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+ k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7249" y="1628800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7079" y="2404471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877249" y="2404471"/>
            <a:ext cx="1215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02149" y="1584057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403648" y="2390390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364088" y="1584057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65587" y="2390390"/>
            <a:ext cx="433547" cy="46254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39952" y="5374957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34679" y="5312359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000857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167768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42116" y="5312359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008294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175205" y="5365213"/>
            <a:ext cx="453970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60390" y="5414435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80842" y="5343599"/>
            <a:ext cx="302433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Сравнить нельзя!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72200" y="3978307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91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-0.06736 -0.5604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8" y="-2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45104 -0.4386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52" y="-2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-0.01233 -0.513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-2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45694 -0.4449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47" y="-22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5" grpId="0"/>
      <p:bldP spid="8" grpId="0" animBg="1"/>
      <p:bldP spid="48" grpId="0"/>
      <p:bldP spid="49" grpId="0"/>
      <p:bldP spid="50" grpId="0" animBg="1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62068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7*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поставить рядом на полку три пирамидки. Сколько способов это сделать?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4754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6729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2678" y="5487055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06774" y="5487055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26854" y="5487055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777" y="1964987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58867" y="196498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0190" y="1964989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Прямоугольник 67"/>
          <p:cNvSpPr/>
          <p:nvPr/>
        </p:nvSpPr>
        <p:spPr>
          <a:xfrm>
            <a:off x="179512" y="6169887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179512" y="5898187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644552" y="590147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2644552" y="6151790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179512" y="6195480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179512" y="5877272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V="1">
            <a:off x="179512" y="4653136"/>
            <a:ext cx="8784976" cy="72008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259390" y="472514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23528" y="280828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323528" y="388840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6588224" y="2774255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588224" y="386104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6674726" y="1840847"/>
            <a:ext cx="1987944" cy="822266"/>
            <a:chOff x="6674726" y="1840847"/>
            <a:chExt cx="1987944" cy="822266"/>
          </a:xfrm>
        </p:grpSpPr>
        <p:pic>
          <p:nvPicPr>
            <p:cNvPr id="5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8173108" y="1840848"/>
              <a:ext cx="489562" cy="822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674726" y="1840848"/>
              <a:ext cx="489562" cy="822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53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423563" y="1840847"/>
              <a:ext cx="489562" cy="8222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4726" y="1840845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3792" y="184084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58867" y="184084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3952" y="184084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08247" y="528145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28327" y="528145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62068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7*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поставить рядом на полку три пирамидки. Сколько способов это сделать?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80828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44151" y="528145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08247" y="528145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28327" y="5281451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44151" y="5301208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73108" y="1906324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23563" y="1858049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15397" y="1849760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55804" y="1857887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1844824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3792" y="1840846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58867" y="1844824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50190" y="1844824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3448462" y="2811104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380058" y="3891224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388840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9512" y="4653136"/>
            <a:ext cx="8784976" cy="72008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179512" y="6169887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79512" y="5898187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644552" y="5901478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644552" y="6151790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79512" y="6195480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79512" y="5877272"/>
            <a:ext cx="2160240" cy="113840"/>
          </a:xfrm>
          <a:prstGeom prst="rect">
            <a:avLst/>
          </a:prstGeom>
          <a:gradFill flip="none" rotWithShape="1">
            <a:gsLst>
              <a:gs pos="0">
                <a:srgbClr val="F3650D">
                  <a:shade val="30000"/>
                  <a:satMod val="115000"/>
                </a:srgbClr>
              </a:gs>
              <a:gs pos="50000">
                <a:srgbClr val="F3650D">
                  <a:shade val="67500"/>
                  <a:satMod val="115000"/>
                </a:srgbClr>
              </a:gs>
              <a:gs pos="100000">
                <a:srgbClr val="F3650D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063269" y="505061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24764" y="1857887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52368" y="1844824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1857887"/>
            <a:ext cx="489562" cy="82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Прямоугольник 43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107504" y="44624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92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371 L -0.00382 0.15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-0.08333 0.1606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7" y="8032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.003 L 0.07084 0.1636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0.00122 0.1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-0.08177 0.1481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" y="7407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L 0.07864 0.1576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4" y="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00469 0.1504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6296E-6 L -0.08195 0.1409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" y="7037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6296E-6 L 0.08663 0.1481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43340" y="107340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642910" y="1789755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увеличь на 3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42910" y="2409543"/>
            <a:ext cx="2029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 же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43174" y="2361259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ещё 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2910" y="2932763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 + 3 = 8</a:t>
            </a:r>
            <a:endParaRPr lang="ru-RU" sz="32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910" y="3705310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увеличь на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4348" y="4361523"/>
            <a:ext cx="2029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 же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86050" y="4348252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 ещё 3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2910" y="5004465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 + 4 = 7</a:t>
            </a:r>
            <a:endParaRPr lang="ru-RU" sz="32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124744"/>
            <a:ext cx="3032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изученного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34" grpId="0"/>
      <p:bldP spid="37" grpId="0"/>
      <p:bldP spid="42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642910" y="1789755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уменьшить  на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42910" y="2409543"/>
            <a:ext cx="2029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 же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43174" y="2361259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 4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2910" y="2932763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7 - 4 = 3</a:t>
            </a:r>
            <a:endParaRPr lang="ru-RU" sz="32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910" y="3705310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уменьшить на 7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4348" y="4361523"/>
            <a:ext cx="2029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столько же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86050" y="4348252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без 7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2910" y="5004465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10 - 7 = 3</a:t>
            </a:r>
            <a:endParaRPr lang="ru-RU" sz="32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1124744"/>
            <a:ext cx="3032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изученного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1"/>
      <p:bldP spid="65" grpId="1"/>
      <p:bldP spid="66" grpId="0"/>
      <p:bldP spid="34" grpId="0"/>
      <p:bldP spid="37" grpId="0"/>
      <p:bldP spid="42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301" y="620688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и Вове решить задачу.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Утром Кате и Вове поручили развесить 4 кормушки для птиц, а вечером на 2 кормушки больше. Сколько кормушек для птиц надо развесить ребятам вечером 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48708" y="2492896"/>
            <a:ext cx="3303212" cy="886399"/>
            <a:chOff x="188668" y="2492896"/>
            <a:chExt cx="3303212" cy="886399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4368" y="2520378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8124" y="2492896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Левая круглая скобка 8"/>
          <p:cNvSpPr/>
          <p:nvPr/>
        </p:nvSpPr>
        <p:spPr>
          <a:xfrm rot="5400000" flipV="1">
            <a:off x="6717504" y="1844601"/>
            <a:ext cx="245499" cy="1944216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5868144" y="2964030"/>
            <a:ext cx="1973692" cy="191964"/>
            <a:chOff x="5868144" y="2964030"/>
            <a:chExt cx="1973692" cy="19196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5868144" y="3068960"/>
              <a:ext cx="194421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868145" y="2964030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841836" y="2966972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6804247" y="980728"/>
            <a:ext cx="1001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476700" y="3284984"/>
            <a:ext cx="3303212" cy="886399"/>
            <a:chOff x="188668" y="2492896"/>
            <a:chExt cx="3303212" cy="886399"/>
          </a:xfrm>
        </p:grpSpPr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4368" y="2520378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8124" y="2492896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4" name="Группа 23"/>
          <p:cNvGrpSpPr/>
          <p:nvPr/>
        </p:nvGrpSpPr>
        <p:grpSpPr>
          <a:xfrm>
            <a:off x="3842841" y="3284984"/>
            <a:ext cx="1665263" cy="825046"/>
            <a:chOff x="188668" y="2554249"/>
            <a:chExt cx="1665263" cy="825046"/>
          </a:xfrm>
        </p:grpSpPr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9" name="Группа 28"/>
          <p:cNvGrpSpPr/>
          <p:nvPr/>
        </p:nvGrpSpPr>
        <p:grpSpPr>
          <a:xfrm>
            <a:off x="5868145" y="3533025"/>
            <a:ext cx="1973692" cy="191964"/>
            <a:chOff x="5868144" y="2964030"/>
            <a:chExt cx="1973692" cy="19196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868144" y="3068960"/>
              <a:ext cx="194421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868145" y="2964030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841836" y="2966972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7811856" y="3543444"/>
            <a:ext cx="1070616" cy="189022"/>
            <a:chOff x="7788361" y="4074094"/>
            <a:chExt cx="1070616" cy="189022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788361" y="4171383"/>
              <a:ext cx="1050643" cy="10419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7812360" y="4074094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8858977" y="4074094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Прямоугольник 36"/>
          <p:cNvSpPr/>
          <p:nvPr/>
        </p:nvSpPr>
        <p:spPr>
          <a:xfrm>
            <a:off x="3617840" y="1359350"/>
            <a:ext cx="11243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к.</a:t>
            </a:r>
            <a:endParaRPr lang="ru-RU" dirty="0"/>
          </a:p>
        </p:txBody>
      </p:sp>
      <p:sp>
        <p:nvSpPr>
          <p:cNvPr id="39" name="Левая круглая скобка 38"/>
          <p:cNvSpPr/>
          <p:nvPr/>
        </p:nvSpPr>
        <p:spPr>
          <a:xfrm rot="5400000" flipV="1">
            <a:off x="8240928" y="2891329"/>
            <a:ext cx="217062" cy="1087168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Левая круглая скобка 39"/>
          <p:cNvSpPr/>
          <p:nvPr/>
        </p:nvSpPr>
        <p:spPr>
          <a:xfrm rot="16200000">
            <a:off x="7257847" y="2405879"/>
            <a:ext cx="245500" cy="3024898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801350" y="1713871"/>
            <a:ext cx="829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? к.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166017" y="2850295"/>
            <a:ext cx="50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731" y="3697793"/>
            <a:ext cx="50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3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25434E-6 L -0.01944 0.1805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2" y="90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0.47604 0.2157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02" y="10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-0.09132 0.3634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66" y="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  <p:bldP spid="15" grpId="1"/>
      <p:bldP spid="37" grpId="0"/>
      <p:bldP spid="37" grpId="1"/>
      <p:bldP spid="39" grpId="0" animBg="1"/>
      <p:bldP spid="40" grpId="0" animBg="1"/>
      <p:bldP spid="38" grpId="0"/>
      <p:bldP spid="38" grpId="1"/>
      <p:bldP spid="41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301" y="620688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и Вове решить задачу.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Утром Кате и Вове поручили развесить 4 кормушки для птиц, а вечером на 2 кормушки больше. Сколько кормушек для птиц надо развесить ребятам вечером 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48708" y="2492896"/>
            <a:ext cx="3303212" cy="886399"/>
            <a:chOff x="188668" y="2492896"/>
            <a:chExt cx="3303212" cy="886399"/>
          </a:xfrm>
        </p:grpSpPr>
        <p:pic>
          <p:nvPicPr>
            <p:cNvPr id="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4368" y="2520378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8124" y="2492896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Левая круглая скобка 8"/>
          <p:cNvSpPr/>
          <p:nvPr/>
        </p:nvSpPr>
        <p:spPr>
          <a:xfrm rot="5400000" flipV="1">
            <a:off x="6717504" y="1844601"/>
            <a:ext cx="245499" cy="1944216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5868144" y="2964030"/>
            <a:ext cx="1973692" cy="191964"/>
            <a:chOff x="5868144" y="2964030"/>
            <a:chExt cx="1973692" cy="191964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5868144" y="3068960"/>
              <a:ext cx="194421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868145" y="2964030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841836" y="2966972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476700" y="3284984"/>
            <a:ext cx="3303212" cy="886399"/>
            <a:chOff x="188668" y="2492896"/>
            <a:chExt cx="3303212" cy="886399"/>
          </a:xfrm>
        </p:grpSpPr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4368" y="2520378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8124" y="2492896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4" name="Группа 23"/>
          <p:cNvGrpSpPr/>
          <p:nvPr/>
        </p:nvGrpSpPr>
        <p:grpSpPr>
          <a:xfrm>
            <a:off x="3842841" y="3284984"/>
            <a:ext cx="1665263" cy="825046"/>
            <a:chOff x="188668" y="2554249"/>
            <a:chExt cx="1665263" cy="825046"/>
          </a:xfrm>
        </p:grpSpPr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668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175" y="2554249"/>
              <a:ext cx="823756" cy="8250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9" name="Группа 28"/>
          <p:cNvGrpSpPr/>
          <p:nvPr/>
        </p:nvGrpSpPr>
        <p:grpSpPr>
          <a:xfrm>
            <a:off x="5868145" y="3533025"/>
            <a:ext cx="1973692" cy="191964"/>
            <a:chOff x="5868144" y="2964030"/>
            <a:chExt cx="1973692" cy="19196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868144" y="3068960"/>
              <a:ext cx="194421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868145" y="2964030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7841836" y="2966972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7811856" y="3543444"/>
            <a:ext cx="1070616" cy="189022"/>
            <a:chOff x="7788361" y="4074094"/>
            <a:chExt cx="1070616" cy="189022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 flipV="1">
              <a:off x="7788361" y="4171383"/>
              <a:ext cx="1050643" cy="10419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7812360" y="4074094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8858977" y="4074094"/>
              <a:ext cx="0" cy="189022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Левая круглая скобка 38"/>
          <p:cNvSpPr/>
          <p:nvPr/>
        </p:nvSpPr>
        <p:spPr>
          <a:xfrm rot="5400000" flipV="1">
            <a:off x="8240928" y="2891329"/>
            <a:ext cx="217062" cy="1087168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Левая круглая скобка 39"/>
          <p:cNvSpPr/>
          <p:nvPr/>
        </p:nvSpPr>
        <p:spPr>
          <a:xfrm rot="16200000">
            <a:off x="7257847" y="2405879"/>
            <a:ext cx="245500" cy="3024898"/>
          </a:xfrm>
          <a:prstGeom prst="leftBracket">
            <a:avLst/>
          </a:prstGeom>
          <a:ln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66017" y="2850295"/>
            <a:ext cx="50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731" y="3697793"/>
            <a:ext cx="50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6871" y="5949280"/>
            <a:ext cx="215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+ 2 = 6 ( к.)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25525" y="5949280"/>
            <a:ext cx="2141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4 - 2 = 2( к.)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724129" y="4365104"/>
            <a:ext cx="3138370" cy="203132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можно выполнять интерактивно.  Во время демонстрации навести курсор на 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нужную фигуру </a:t>
            </a:r>
            <a:r>
              <a:rPr lang="ru-RU" i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появления ладошки.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Кликнуть!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931" y="4600675"/>
            <a:ext cx="5611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Выбери правильное решение задачи: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651088" y="2208681"/>
            <a:ext cx="741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к.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8127824" y="2905419"/>
            <a:ext cx="834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к.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7127152" y="4059366"/>
            <a:ext cx="829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к.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2123728" y="4191471"/>
            <a:ext cx="365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6 кормушек.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3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4.39306E-6 L -0.00816 -0.2538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12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7" grpId="0"/>
      <p:bldP spid="7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181007" y="759187"/>
            <a:ext cx="8922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</a:t>
            </a:r>
            <a:r>
              <a:rPr lang="ru-RU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Symbol"/>
              </a:rPr>
              <a:t>Как изменить условие и вопрос задачи так, чтобы к ним подходили схемы:</a:t>
            </a:r>
            <a:endParaRPr lang="ru-RU" sz="24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0301" y="620688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и Вове решить задачу.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Утром Кате и Вове поручили развесить 4 кормушки для птиц, а вечером на 2 кормушки больше. Сколько кормушек для птиц надо развесить ребятам вечером 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107504" y="2431082"/>
            <a:ext cx="8887715" cy="2294062"/>
            <a:chOff x="157731" y="2361081"/>
            <a:chExt cx="8887715" cy="2294062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548708" y="2492896"/>
              <a:ext cx="3303212" cy="886399"/>
              <a:chOff x="188668" y="2492896"/>
              <a:chExt cx="3303212" cy="886399"/>
            </a:xfrm>
          </p:grpSpPr>
          <p:pic>
            <p:nvPicPr>
              <p:cNvPr id="3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8668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0175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5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4368" y="2520378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8124" y="2492896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9" name="Группа 18"/>
            <p:cNvGrpSpPr/>
            <p:nvPr/>
          </p:nvGrpSpPr>
          <p:grpSpPr>
            <a:xfrm>
              <a:off x="476700" y="3284984"/>
              <a:ext cx="3303212" cy="886399"/>
              <a:chOff x="188668" y="2492896"/>
              <a:chExt cx="3303212" cy="886399"/>
            </a:xfrm>
          </p:grpSpPr>
          <p:pic>
            <p:nvPicPr>
              <p:cNvPr id="20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8668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1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0175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2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4368" y="2520378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3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68124" y="2492896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24" name="Группа 23"/>
            <p:cNvGrpSpPr/>
            <p:nvPr/>
          </p:nvGrpSpPr>
          <p:grpSpPr>
            <a:xfrm>
              <a:off x="3842841" y="3284984"/>
              <a:ext cx="1665263" cy="825046"/>
              <a:chOff x="188668" y="2554249"/>
              <a:chExt cx="1665263" cy="825046"/>
            </a:xfrm>
          </p:grpSpPr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8668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6" name="Picture 3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3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0175" y="2554249"/>
                <a:ext cx="823756" cy="8250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1" name="TextBox 40"/>
            <p:cNvSpPr txBox="1"/>
            <p:nvPr/>
          </p:nvSpPr>
          <p:spPr>
            <a:xfrm>
              <a:off x="166017" y="2850295"/>
              <a:ext cx="508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У.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57731" y="3697793"/>
              <a:ext cx="508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В.</a:t>
              </a:r>
              <a:endPara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6020544" y="2361081"/>
              <a:ext cx="3024902" cy="2294062"/>
              <a:chOff x="5868144" y="2208681"/>
              <a:chExt cx="3024902" cy="2294062"/>
            </a:xfrm>
          </p:grpSpPr>
          <p:sp>
            <p:nvSpPr>
              <p:cNvPr id="49" name="Левая круглая скобка 48"/>
              <p:cNvSpPr/>
              <p:nvPr/>
            </p:nvSpPr>
            <p:spPr>
              <a:xfrm rot="5400000" flipV="1">
                <a:off x="6717504" y="1844601"/>
                <a:ext cx="245499" cy="1944216"/>
              </a:xfrm>
              <a:prstGeom prst="leftBracket">
                <a:avLst/>
              </a:prstGeom>
              <a:ln>
                <a:solidFill>
                  <a:srgbClr val="CC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0" name="Группа 49"/>
              <p:cNvGrpSpPr/>
              <p:nvPr/>
            </p:nvGrpSpPr>
            <p:grpSpPr>
              <a:xfrm>
                <a:off x="5868144" y="2964030"/>
                <a:ext cx="1973692" cy="191964"/>
                <a:chOff x="5868144" y="2964030"/>
                <a:chExt cx="1973692" cy="191964"/>
              </a:xfrm>
            </p:grpSpPr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5868144" y="3068960"/>
                  <a:ext cx="1944218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868145" y="2964030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7841836" y="2966972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" name="Прямоугольник 50"/>
              <p:cNvSpPr/>
              <p:nvPr/>
            </p:nvSpPr>
            <p:spPr>
              <a:xfrm>
                <a:off x="6422344" y="2208681"/>
                <a:ext cx="74194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4 к.</a:t>
                </a:r>
                <a:endParaRPr lang="ru-RU" dirty="0"/>
              </a:p>
            </p:txBody>
          </p:sp>
          <p:grpSp>
            <p:nvGrpSpPr>
              <p:cNvPr id="52" name="Группа 51"/>
              <p:cNvGrpSpPr/>
              <p:nvPr/>
            </p:nvGrpSpPr>
            <p:grpSpPr>
              <a:xfrm>
                <a:off x="5868145" y="3533025"/>
                <a:ext cx="1973692" cy="191964"/>
                <a:chOff x="5868144" y="2964030"/>
                <a:chExt cx="1973692" cy="191964"/>
              </a:xfrm>
            </p:grpSpPr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868144" y="3068960"/>
                  <a:ext cx="1944218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5868145" y="2964030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7841836" y="2966972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Группа 52"/>
              <p:cNvGrpSpPr/>
              <p:nvPr/>
            </p:nvGrpSpPr>
            <p:grpSpPr>
              <a:xfrm>
                <a:off x="7811856" y="3543444"/>
                <a:ext cx="1070616" cy="189022"/>
                <a:chOff x="7788361" y="4074094"/>
                <a:chExt cx="1070616" cy="189022"/>
              </a:xfrm>
            </p:grpSpPr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 flipV="1">
                  <a:off x="7788361" y="4171383"/>
                  <a:ext cx="1050643" cy="10419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7812360" y="4074094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8858977" y="4074094"/>
                  <a:ext cx="0" cy="189022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Прямоугольник 53"/>
              <p:cNvSpPr/>
              <p:nvPr/>
            </p:nvSpPr>
            <p:spPr>
              <a:xfrm>
                <a:off x="7985853" y="2905419"/>
                <a:ext cx="83461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2 к.</a:t>
                </a:r>
                <a:endParaRPr lang="ru-RU" dirty="0"/>
              </a:p>
            </p:txBody>
          </p:sp>
          <p:sp>
            <p:nvSpPr>
              <p:cNvPr id="55" name="Левая круглая скобка 54"/>
              <p:cNvSpPr/>
              <p:nvPr/>
            </p:nvSpPr>
            <p:spPr>
              <a:xfrm rot="5400000" flipV="1">
                <a:off x="8240928" y="2891329"/>
                <a:ext cx="217062" cy="1087168"/>
              </a:xfrm>
              <a:prstGeom prst="leftBracket">
                <a:avLst/>
              </a:prstGeom>
              <a:ln>
                <a:solidFill>
                  <a:srgbClr val="CC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Левая круглая скобка 55"/>
              <p:cNvSpPr/>
              <p:nvPr/>
            </p:nvSpPr>
            <p:spPr>
              <a:xfrm rot="16200000">
                <a:off x="7257847" y="2405879"/>
                <a:ext cx="245500" cy="3024898"/>
              </a:xfrm>
              <a:prstGeom prst="leftBracket">
                <a:avLst/>
              </a:prstGeom>
              <a:ln>
                <a:solidFill>
                  <a:srgbClr val="CC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Прямоугольник 56"/>
              <p:cNvSpPr/>
              <p:nvPr/>
            </p:nvSpPr>
            <p:spPr>
              <a:xfrm>
                <a:off x="6749676" y="4041078"/>
                <a:ext cx="8292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? к.</a:t>
                </a:r>
                <a:endParaRPr lang="ru-RU" dirty="0"/>
              </a:p>
            </p:txBody>
          </p:sp>
        </p:grpSp>
      </p:grpSp>
      <p:cxnSp>
        <p:nvCxnSpPr>
          <p:cNvPr id="13" name="Прямая соединительная линия 12"/>
          <p:cNvCxnSpPr/>
          <p:nvPr/>
        </p:nvCxnSpPr>
        <p:spPr>
          <a:xfrm>
            <a:off x="181007" y="3573016"/>
            <a:ext cx="8814212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1043042" y="3501008"/>
            <a:ext cx="3024902" cy="2294062"/>
            <a:chOff x="1043608" y="4365104"/>
            <a:chExt cx="3024902" cy="2294062"/>
          </a:xfrm>
        </p:grpSpPr>
        <p:sp>
          <p:nvSpPr>
            <p:cNvPr id="67" name="Левая круглая скобка 66"/>
            <p:cNvSpPr/>
            <p:nvPr/>
          </p:nvSpPr>
          <p:spPr>
            <a:xfrm rot="5400000" flipV="1">
              <a:off x="1892968" y="4001024"/>
              <a:ext cx="245499" cy="1944216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8" name="Группа 67"/>
            <p:cNvGrpSpPr/>
            <p:nvPr/>
          </p:nvGrpSpPr>
          <p:grpSpPr>
            <a:xfrm>
              <a:off x="1043608" y="5120453"/>
              <a:ext cx="1973692" cy="191964"/>
              <a:chOff x="5868144" y="2964030"/>
              <a:chExt cx="1973692" cy="191964"/>
            </a:xfrm>
          </p:grpSpPr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5868144" y="3068960"/>
                <a:ext cx="194421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5868145" y="2964030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>
                <a:off x="7841836" y="2966972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Прямоугольник 71"/>
            <p:cNvSpPr/>
            <p:nvPr/>
          </p:nvSpPr>
          <p:spPr>
            <a:xfrm>
              <a:off x="1597808" y="4365104"/>
              <a:ext cx="7419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к.</a:t>
              </a:r>
              <a:endParaRPr lang="ru-RU" dirty="0"/>
            </a:p>
          </p:txBody>
        </p:sp>
        <p:grpSp>
          <p:nvGrpSpPr>
            <p:cNvPr id="73" name="Группа 72"/>
            <p:cNvGrpSpPr/>
            <p:nvPr/>
          </p:nvGrpSpPr>
          <p:grpSpPr>
            <a:xfrm>
              <a:off x="1043609" y="5689448"/>
              <a:ext cx="1973692" cy="191964"/>
              <a:chOff x="5868144" y="2964030"/>
              <a:chExt cx="1973692" cy="191964"/>
            </a:xfrm>
          </p:grpSpPr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5868144" y="3068960"/>
                <a:ext cx="194421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5868145" y="2964030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>
                <a:off x="7841836" y="2966972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Группа 76"/>
            <p:cNvGrpSpPr/>
            <p:nvPr/>
          </p:nvGrpSpPr>
          <p:grpSpPr>
            <a:xfrm>
              <a:off x="2987320" y="5699867"/>
              <a:ext cx="1070616" cy="189022"/>
              <a:chOff x="7788361" y="4074094"/>
              <a:chExt cx="1070616" cy="189022"/>
            </a:xfrm>
          </p:grpSpPr>
          <p:cxnSp>
            <p:nvCxnSpPr>
              <p:cNvPr id="78" name="Прямая соединительная линия 77"/>
              <p:cNvCxnSpPr/>
              <p:nvPr/>
            </p:nvCxnSpPr>
            <p:spPr>
              <a:xfrm flipV="1">
                <a:off x="7788361" y="4171383"/>
                <a:ext cx="1050643" cy="10419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Прямая соединительная линия 78"/>
              <p:cNvCxnSpPr/>
              <p:nvPr/>
            </p:nvCxnSpPr>
            <p:spPr>
              <a:xfrm>
                <a:off x="7812360" y="4074094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>
                <a:off x="8858977" y="4074094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Прямоугольник 80"/>
            <p:cNvSpPr/>
            <p:nvPr/>
          </p:nvSpPr>
          <p:spPr>
            <a:xfrm>
              <a:off x="3161317" y="5061842"/>
              <a:ext cx="834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 к.</a:t>
              </a:r>
              <a:endParaRPr lang="ru-RU" dirty="0"/>
            </a:p>
          </p:txBody>
        </p:sp>
        <p:sp>
          <p:nvSpPr>
            <p:cNvPr id="82" name="Левая круглая скобка 81"/>
            <p:cNvSpPr/>
            <p:nvPr/>
          </p:nvSpPr>
          <p:spPr>
            <a:xfrm rot="5400000" flipV="1">
              <a:off x="3416392" y="5047752"/>
              <a:ext cx="217062" cy="1087168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Левая круглая скобка 82"/>
            <p:cNvSpPr/>
            <p:nvPr/>
          </p:nvSpPr>
          <p:spPr>
            <a:xfrm rot="16200000">
              <a:off x="2433311" y="4562302"/>
              <a:ext cx="245500" cy="3024898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1925140" y="6197501"/>
              <a:ext cx="8292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к.</a:t>
              </a:r>
              <a:endParaRPr lang="ru-RU" dirty="0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292080" y="3526733"/>
            <a:ext cx="3024902" cy="2294062"/>
            <a:chOff x="1043608" y="4365104"/>
            <a:chExt cx="3024902" cy="2294062"/>
          </a:xfrm>
        </p:grpSpPr>
        <p:sp>
          <p:nvSpPr>
            <p:cNvPr id="86" name="Левая круглая скобка 85"/>
            <p:cNvSpPr/>
            <p:nvPr/>
          </p:nvSpPr>
          <p:spPr>
            <a:xfrm rot="5400000" flipV="1">
              <a:off x="1892968" y="4001024"/>
              <a:ext cx="245499" cy="1944216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7" name="Группа 86"/>
            <p:cNvGrpSpPr/>
            <p:nvPr/>
          </p:nvGrpSpPr>
          <p:grpSpPr>
            <a:xfrm>
              <a:off x="1043608" y="5120453"/>
              <a:ext cx="1973692" cy="191964"/>
              <a:chOff x="5868144" y="2964030"/>
              <a:chExt cx="1973692" cy="191964"/>
            </a:xfrm>
          </p:grpSpPr>
          <p:cxnSp>
            <p:nvCxnSpPr>
              <p:cNvPr id="101" name="Прямая соединительная линия 100"/>
              <p:cNvCxnSpPr/>
              <p:nvPr/>
            </p:nvCxnSpPr>
            <p:spPr>
              <a:xfrm>
                <a:off x="5868144" y="3068960"/>
                <a:ext cx="194421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Прямая соединительная линия 101"/>
              <p:cNvCxnSpPr/>
              <p:nvPr/>
            </p:nvCxnSpPr>
            <p:spPr>
              <a:xfrm>
                <a:off x="5868145" y="2964030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Прямая соединительная линия 102"/>
              <p:cNvCxnSpPr/>
              <p:nvPr/>
            </p:nvCxnSpPr>
            <p:spPr>
              <a:xfrm>
                <a:off x="7841836" y="2966972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Прямоугольник 87"/>
            <p:cNvSpPr/>
            <p:nvPr/>
          </p:nvSpPr>
          <p:spPr>
            <a:xfrm>
              <a:off x="1597808" y="4365104"/>
              <a:ext cx="7419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 к.</a:t>
              </a:r>
              <a:endParaRPr lang="ru-RU" dirty="0"/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1043609" y="5689448"/>
              <a:ext cx="1973692" cy="191964"/>
              <a:chOff x="5868144" y="2964030"/>
              <a:chExt cx="1973692" cy="191964"/>
            </a:xfrm>
          </p:grpSpPr>
          <p:cxnSp>
            <p:nvCxnSpPr>
              <p:cNvPr id="98" name="Прямая соединительная линия 97"/>
              <p:cNvCxnSpPr/>
              <p:nvPr/>
            </p:nvCxnSpPr>
            <p:spPr>
              <a:xfrm>
                <a:off x="5868144" y="3068960"/>
                <a:ext cx="194421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Прямая соединительная линия 98"/>
              <p:cNvCxnSpPr/>
              <p:nvPr/>
            </p:nvCxnSpPr>
            <p:spPr>
              <a:xfrm>
                <a:off x="5868145" y="2964030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7841836" y="2966972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Группа 89"/>
            <p:cNvGrpSpPr/>
            <p:nvPr/>
          </p:nvGrpSpPr>
          <p:grpSpPr>
            <a:xfrm>
              <a:off x="2987320" y="5699867"/>
              <a:ext cx="1070616" cy="189022"/>
              <a:chOff x="7788361" y="4074094"/>
              <a:chExt cx="1070616" cy="189022"/>
            </a:xfrm>
          </p:grpSpPr>
          <p:cxnSp>
            <p:nvCxnSpPr>
              <p:cNvPr id="95" name="Прямая соединительная линия 94"/>
              <p:cNvCxnSpPr/>
              <p:nvPr/>
            </p:nvCxnSpPr>
            <p:spPr>
              <a:xfrm flipV="1">
                <a:off x="7788361" y="4171383"/>
                <a:ext cx="1050643" cy="10419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Прямая соединительная линия 95"/>
              <p:cNvCxnSpPr/>
              <p:nvPr/>
            </p:nvCxnSpPr>
            <p:spPr>
              <a:xfrm>
                <a:off x="7812360" y="4074094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Прямая соединительная линия 96"/>
              <p:cNvCxnSpPr/>
              <p:nvPr/>
            </p:nvCxnSpPr>
            <p:spPr>
              <a:xfrm>
                <a:off x="8858977" y="4074094"/>
                <a:ext cx="0" cy="189022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Прямоугольник 90"/>
            <p:cNvSpPr/>
            <p:nvPr/>
          </p:nvSpPr>
          <p:spPr>
            <a:xfrm>
              <a:off x="3161317" y="5061842"/>
              <a:ext cx="83461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к.</a:t>
              </a:r>
              <a:endParaRPr lang="ru-RU" dirty="0"/>
            </a:p>
          </p:txBody>
        </p:sp>
        <p:sp>
          <p:nvSpPr>
            <p:cNvPr id="92" name="Левая круглая скобка 91"/>
            <p:cNvSpPr/>
            <p:nvPr/>
          </p:nvSpPr>
          <p:spPr>
            <a:xfrm rot="5400000" flipV="1">
              <a:off x="3416392" y="5047752"/>
              <a:ext cx="217062" cy="1087168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Левая круглая скобка 92"/>
            <p:cNvSpPr/>
            <p:nvPr/>
          </p:nvSpPr>
          <p:spPr>
            <a:xfrm rot="16200000">
              <a:off x="2433311" y="4562302"/>
              <a:ext cx="245500" cy="3024898"/>
            </a:xfrm>
            <a:prstGeom prst="leftBracket">
              <a:avLst/>
            </a:prstGeom>
            <a:ln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1925140" y="6197501"/>
              <a:ext cx="8292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к.</a:t>
              </a:r>
              <a:endParaRPr lang="ru-RU" dirty="0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107504" y="4194326"/>
            <a:ext cx="215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 + 2 = 6 ( к.)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90535" y="5559623"/>
            <a:ext cx="215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6 - 4 = 2 ( к.)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493412" y="5621169"/>
            <a:ext cx="2154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6 -  2 = 4 ( к.)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7805" y="6309320"/>
            <a:ext cx="747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Эти две задачи - обратные первой задаче.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834" y="5991671"/>
            <a:ext cx="365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на 2 кормушки.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283968" y="5987324"/>
            <a:ext cx="365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4 кормушки.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23728" y="4157044"/>
            <a:ext cx="36580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Ответ: 6 кормушек. </a:t>
            </a:r>
            <a:endParaRPr lang="ru-RU" sz="24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0" name="TextBox 109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5549E-6 L 0.00226 -0.1579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7908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06358E-6 L 0.00035 -0.155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7769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5549E-6 L -0.00312 -0.1500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751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" grpId="0"/>
      <p:bldP spid="104" grpId="0"/>
      <p:bldP spid="105" grpId="0"/>
      <p:bldP spid="106" grpId="0"/>
      <p:bldP spid="27" grpId="0"/>
      <p:bldP spid="7" grpId="0"/>
      <p:bldP spid="107" grpId="0"/>
      <p:bldP spid="1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95863" y="4005064"/>
            <a:ext cx="2651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–  6  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8925" y="1477811"/>
            <a:ext cx="251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 2  =  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5863" y="1477811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  7  = 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5863" y="2320229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  2  = 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5863" y="3162647"/>
            <a:ext cx="26799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–  4  = 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38925" y="4005064"/>
            <a:ext cx="2889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6  =  10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738925" y="3162647"/>
            <a:ext cx="25197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6  =  10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738925" y="2320229"/>
            <a:ext cx="21451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 2  =  9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468938" y="239830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714480" y="4083137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91010" y="3240720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95863" y="155588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523560" y="2372025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26407" y="4055381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523560" y="3240720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55436" y="156169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51520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119185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1984291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849397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714503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579609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6228184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57299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124964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1990070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3720282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579609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5450494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233963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948264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951921" y="57836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7580570" y="5764436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7580570" y="5764436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7580570" y="5764436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7580570" y="5764436"/>
            <a:ext cx="58541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115616" y="5786100"/>
            <a:ext cx="385042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51520" y="4668410"/>
            <a:ext cx="8589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98274" y="4725144"/>
            <a:ext cx="8927165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79512" y="851520"/>
            <a:ext cx="7304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Кати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6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95863" y="4005064"/>
            <a:ext cx="2651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 – 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4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8925" y="1477811"/>
            <a:ext cx="2519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 2  =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5863" y="1477811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  7  = 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5863" y="2320229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 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 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5863" y="3162647"/>
            <a:ext cx="26799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–  4  = 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38925" y="4005064"/>
            <a:ext cx="2889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 6  =  10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738925" y="3162647"/>
            <a:ext cx="25197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 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 10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738925" y="2320229"/>
            <a:ext cx="21451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</a:t>
            </a:r>
            <a:r>
              <a:rPr lang="ru-RU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 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 9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468938" y="239830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714480" y="4083137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91010" y="3240720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95863" y="1555884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523560" y="2372025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26407" y="4055381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523560" y="3240720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455436" y="1560212"/>
            <a:ext cx="428628" cy="42862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8274" y="4797152"/>
            <a:ext cx="8927165" cy="0"/>
          </a:xfrm>
          <a:prstGeom prst="line">
            <a:avLst/>
          </a:prstGeom>
          <a:ln w="3810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960893" y="5467323"/>
            <a:ext cx="1998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851520"/>
            <a:ext cx="7304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Преврати записи Кати в верные равенства.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67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5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6597344" y="1936928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8033" y="1869118"/>
            <a:ext cx="2475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 +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=  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95089" y="1909589"/>
            <a:ext cx="428628" cy="428628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774973" y="32915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16882" y="1876552"/>
            <a:ext cx="385042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347864" y="1929966"/>
            <a:ext cx="2295136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- 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97450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79512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615388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3307466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endParaRPr lang="ru-RU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51520" y="4895286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23" y="2924944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49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886311"/>
            <a:ext cx="2047351" cy="55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" name="Прямоугольник 112"/>
          <p:cNvSpPr/>
          <p:nvPr/>
        </p:nvSpPr>
        <p:spPr>
          <a:xfrm>
            <a:off x="570114" y="3265820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1200227" y="2492896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479624"/>
              </p:ext>
            </p:extLst>
          </p:nvPr>
        </p:nvGraphicFramePr>
        <p:xfrm>
          <a:off x="345923" y="3930145"/>
          <a:ext cx="226218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u="sng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8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5" name="Прямоугольник 114"/>
          <p:cNvSpPr/>
          <p:nvPr/>
        </p:nvSpPr>
        <p:spPr>
          <a:xfrm>
            <a:off x="826819" y="3895674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1774973" y="3828452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924" y="456345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7" name="Таблица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42354"/>
              </p:ext>
            </p:extLst>
          </p:nvPr>
        </p:nvGraphicFramePr>
        <p:xfrm>
          <a:off x="3275856" y="3948363"/>
          <a:ext cx="22621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3275856" y="4581128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15816" y="1909589"/>
            <a:ext cx="0" cy="31283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Таблица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69189"/>
              </p:ext>
            </p:extLst>
          </p:nvPr>
        </p:nvGraphicFramePr>
        <p:xfrm>
          <a:off x="6486284" y="3962741"/>
          <a:ext cx="226218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436"/>
                <a:gridCol w="452436"/>
                <a:gridCol w="452436"/>
                <a:gridCol w="452436"/>
                <a:gridCol w="452436"/>
              </a:tblGrid>
              <a:tr h="447824"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9" name="TextBox 98"/>
          <p:cNvSpPr txBox="1"/>
          <p:nvPr/>
        </p:nvSpPr>
        <p:spPr>
          <a:xfrm>
            <a:off x="6486284" y="4595506"/>
            <a:ext cx="1823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</a:t>
            </a:r>
            <a:endParaRPr lang="ru-RU" sz="28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025404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</a:t>
            </a:r>
            <a:endParaRPr lang="ru-RU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4743343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endParaRPr lang="ru-RU" sz="28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439087" y="5877272"/>
            <a:ext cx="476729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551933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найти неизвестные числа. Для этого перенеси на схему известные и неизвестные числа. 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7343340" y="107340"/>
            <a:ext cx="16903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107504" y="44624"/>
            <a:ext cx="4269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67. Решение задач.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8327</TotalTime>
  <Words>1019</Words>
  <Application>Microsoft Office PowerPoint</Application>
  <PresentationFormat>Экран (4:3)</PresentationFormat>
  <Paragraphs>291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876</cp:revision>
  <dcterms:created xsi:type="dcterms:W3CDTF">2010-10-26T14:31:01Z</dcterms:created>
  <dcterms:modified xsi:type="dcterms:W3CDTF">2016-02-02T18:32:00Z</dcterms:modified>
</cp:coreProperties>
</file>