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537" r:id="rId2"/>
    <p:sldId id="526" r:id="rId3"/>
    <p:sldId id="538" r:id="rId4"/>
    <p:sldId id="527" r:id="rId5"/>
    <p:sldId id="554" r:id="rId6"/>
    <p:sldId id="496" r:id="rId7"/>
    <p:sldId id="532" r:id="rId8"/>
    <p:sldId id="553" r:id="rId9"/>
    <p:sldId id="548" r:id="rId10"/>
    <p:sldId id="549" r:id="rId11"/>
    <p:sldId id="551" r:id="rId12"/>
    <p:sldId id="555" r:id="rId13"/>
    <p:sldId id="552" r:id="rId14"/>
    <p:sldId id="53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9A46"/>
    <a:srgbClr val="00FFFF"/>
    <a:srgbClr val="FD3F03"/>
    <a:srgbClr val="DA6708"/>
    <a:srgbClr val="F3650D"/>
    <a:srgbClr val="FD99B3"/>
    <a:srgbClr val="003296"/>
    <a:srgbClr val="FFE9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00" autoAdjust="0"/>
  </p:normalViewPr>
  <p:slideViewPr>
    <p:cSldViewPr>
      <p:cViewPr>
        <p:scale>
          <a:sx n="49" d="100"/>
          <a:sy n="49" d="100"/>
        </p:scale>
        <p:origin x="-77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1059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microsoft.com/office/2007/relationships/hdphoto" Target="../media/hdphoto3.wd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4.png"/><Relationship Id="rId5" Type="http://schemas.openxmlformats.org/officeDocument/2006/relationships/image" Target="../media/image10.png"/><Relationship Id="rId10" Type="http://schemas.microsoft.com/office/2007/relationships/hdphoto" Target="../media/hdphoto2.wdp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microsoft.com/office/2007/relationships/hdphoto" Target="../media/hdphoto3.wd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4.png"/><Relationship Id="rId5" Type="http://schemas.openxmlformats.org/officeDocument/2006/relationships/image" Target="../media/image10.png"/><Relationship Id="rId10" Type="http://schemas.microsoft.com/office/2007/relationships/hdphoto" Target="../media/hdphoto2.wdp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microsoft.com/office/2007/relationships/hdphoto" Target="../media/hdphoto3.wd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4.png"/><Relationship Id="rId5" Type="http://schemas.openxmlformats.org/officeDocument/2006/relationships/image" Target="../media/image10.png"/><Relationship Id="rId10" Type="http://schemas.microsoft.com/office/2007/relationships/hdphoto" Target="../media/hdphoto2.wdp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61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2844" y="857232"/>
            <a:ext cx="7429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«Задачи на разностное сравнение»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061" y="1670968"/>
            <a:ext cx="4783256" cy="252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369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14282" y="548680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Катя по рисунку составила задачу и схему.  Расскажи, что записано на схеме. Запиши решения.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72200" y="4365104"/>
            <a:ext cx="2250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– 4 = 2 (игр.)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5720" y="3691952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Кати 4 куклы и 6 мишек.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9512" y="4334894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сколько кукол меньше, чем мишек?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9512" y="4906398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сколько мишек больше, чем кукол?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72200" y="494802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– 4 = 2 (игр.)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6" name="Группа 45"/>
          <p:cNvGrpSpPr/>
          <p:nvPr/>
        </p:nvGrpSpPr>
        <p:grpSpPr>
          <a:xfrm>
            <a:off x="332048" y="1409287"/>
            <a:ext cx="2875074" cy="823503"/>
            <a:chOff x="3707904" y="1891815"/>
            <a:chExt cx="4968552" cy="1423135"/>
          </a:xfrm>
        </p:grpSpPr>
        <p:sp>
          <p:nvSpPr>
            <p:cNvPr id="60" name="Овал 59"/>
            <p:cNvSpPr/>
            <p:nvPr/>
          </p:nvSpPr>
          <p:spPr>
            <a:xfrm>
              <a:off x="3707904" y="2780928"/>
              <a:ext cx="4968552" cy="468718"/>
            </a:xfrm>
            <a:prstGeom prst="ellipse">
              <a:avLst/>
            </a:prstGeom>
            <a:gradFill flip="none" rotWithShape="1">
              <a:gsLst>
                <a:gs pos="0">
                  <a:srgbClr val="00FFFF">
                    <a:tint val="66000"/>
                    <a:satMod val="160000"/>
                  </a:srgbClr>
                </a:gs>
                <a:gs pos="50000">
                  <a:srgbClr val="00FFFF">
                    <a:tint val="44500"/>
                    <a:satMod val="160000"/>
                  </a:srgbClr>
                </a:gs>
                <a:gs pos="100000">
                  <a:srgbClr val="00FFFF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prstDash val="solid"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021696" y="1891815"/>
              <a:ext cx="988765" cy="1313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8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5767" y="1951071"/>
              <a:ext cx="1027069" cy="13638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6401" y="1915527"/>
              <a:ext cx="951452" cy="12655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0" name="Picture 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5059" y="1951071"/>
              <a:ext cx="981075" cy="1298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2" name="Овал 71"/>
          <p:cNvSpPr/>
          <p:nvPr/>
        </p:nvSpPr>
        <p:spPr>
          <a:xfrm>
            <a:off x="633857" y="2905827"/>
            <a:ext cx="3481887" cy="360910"/>
          </a:xfrm>
          <a:prstGeom prst="ellipse">
            <a:avLst/>
          </a:prstGeom>
          <a:solidFill>
            <a:srgbClr val="92D050"/>
          </a:soli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11560" y="2398658"/>
            <a:ext cx="2169730" cy="748568"/>
            <a:chOff x="611560" y="2398658"/>
            <a:chExt cx="2169730" cy="748568"/>
          </a:xfrm>
        </p:grpSpPr>
        <p:pic>
          <p:nvPicPr>
            <p:cNvPr id="73" name="Picture 1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585" y="2431217"/>
              <a:ext cx="472467" cy="7160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4" name="Picture 1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2427109"/>
              <a:ext cx="472467" cy="7160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5" name="Picture 1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7988" y="2398658"/>
              <a:ext cx="473302" cy="7177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7" name="Picture 12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0346" y="2427109"/>
              <a:ext cx="473302" cy="7177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" name="Группа 3"/>
          <p:cNvGrpSpPr/>
          <p:nvPr/>
        </p:nvGrpSpPr>
        <p:grpSpPr>
          <a:xfrm>
            <a:off x="2924143" y="2431217"/>
            <a:ext cx="964490" cy="725613"/>
            <a:chOff x="2924143" y="2431217"/>
            <a:chExt cx="964490" cy="725613"/>
          </a:xfrm>
        </p:grpSpPr>
        <p:pic>
          <p:nvPicPr>
            <p:cNvPr id="76" name="Picture 1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5331" y="2439054"/>
              <a:ext cx="473302" cy="7177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8" name="Picture 12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143" y="2431217"/>
              <a:ext cx="473302" cy="7177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9" name="Правая круглая скобка 98"/>
          <p:cNvSpPr/>
          <p:nvPr/>
        </p:nvSpPr>
        <p:spPr>
          <a:xfrm rot="16200000">
            <a:off x="5965638" y="644658"/>
            <a:ext cx="148489" cy="2297154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авая круглая скобка 99"/>
          <p:cNvSpPr/>
          <p:nvPr/>
        </p:nvSpPr>
        <p:spPr>
          <a:xfrm rot="16200000">
            <a:off x="7607118" y="2141353"/>
            <a:ext cx="146622" cy="983942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TextBox 100"/>
          <p:cNvSpPr txBox="1"/>
          <p:nvPr/>
        </p:nvSpPr>
        <p:spPr>
          <a:xfrm>
            <a:off x="5935851" y="3156830"/>
            <a:ext cx="1264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игр.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792025" y="1327512"/>
            <a:ext cx="1504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игр.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авая круглая скобка 102"/>
          <p:cNvSpPr/>
          <p:nvPr/>
        </p:nvSpPr>
        <p:spPr>
          <a:xfrm rot="5400000" flipV="1">
            <a:off x="6480210" y="1426370"/>
            <a:ext cx="107466" cy="3272664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TextBox 103"/>
          <p:cNvSpPr txBox="1"/>
          <p:nvPr/>
        </p:nvSpPr>
        <p:spPr>
          <a:xfrm>
            <a:off x="7642628" y="2018478"/>
            <a:ext cx="961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игр.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5" name="Группа 104"/>
          <p:cNvGrpSpPr/>
          <p:nvPr/>
        </p:nvGrpSpPr>
        <p:grpSpPr>
          <a:xfrm>
            <a:off x="4892824" y="2747392"/>
            <a:ext cx="2307365" cy="149253"/>
            <a:chOff x="457583" y="3356992"/>
            <a:chExt cx="3313454" cy="214332"/>
          </a:xfrm>
        </p:grpSpPr>
        <p:cxnSp>
          <p:nvCxnSpPr>
            <p:cNvPr id="106" name="Прямая соединительная линия 105"/>
            <p:cNvCxnSpPr/>
            <p:nvPr/>
          </p:nvCxnSpPr>
          <p:spPr>
            <a:xfrm>
              <a:off x="457583" y="3474803"/>
              <a:ext cx="3313454" cy="29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/>
            <p:cNvCxnSpPr/>
            <p:nvPr/>
          </p:nvCxnSpPr>
          <p:spPr>
            <a:xfrm rot="5400000">
              <a:off x="1194715" y="3457324"/>
              <a:ext cx="187169" cy="4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/>
            <p:cNvCxnSpPr/>
            <p:nvPr/>
          </p:nvCxnSpPr>
          <p:spPr>
            <a:xfrm rot="5400000">
              <a:off x="2018974" y="3457115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>
            <a:xfrm rot="5400000">
              <a:off x="2843441" y="3457115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 rot="5400000">
              <a:off x="3667908" y="3450161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 rot="5400000">
              <a:off x="370456" y="3477324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Группа 111"/>
          <p:cNvGrpSpPr/>
          <p:nvPr/>
        </p:nvGrpSpPr>
        <p:grpSpPr>
          <a:xfrm>
            <a:off x="4888029" y="1883296"/>
            <a:ext cx="2301009" cy="149253"/>
            <a:chOff x="322232" y="4471127"/>
            <a:chExt cx="3304326" cy="214332"/>
          </a:xfrm>
        </p:grpSpPr>
        <p:cxnSp>
          <p:nvCxnSpPr>
            <p:cNvPr id="113" name="Прямая соединительная линия 112"/>
            <p:cNvCxnSpPr/>
            <p:nvPr/>
          </p:nvCxnSpPr>
          <p:spPr>
            <a:xfrm>
              <a:off x="322232" y="4588938"/>
              <a:ext cx="3304326" cy="293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 rot="5400000">
              <a:off x="1059364" y="4571459"/>
              <a:ext cx="187169" cy="41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 rot="5400000">
              <a:off x="1883623" y="4571250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Прямая соединительная линия 116"/>
            <p:cNvCxnSpPr/>
            <p:nvPr/>
          </p:nvCxnSpPr>
          <p:spPr>
            <a:xfrm rot="5400000">
              <a:off x="2708090" y="4571250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Прямая соединительная линия 117"/>
            <p:cNvCxnSpPr/>
            <p:nvPr/>
          </p:nvCxnSpPr>
          <p:spPr>
            <a:xfrm rot="5400000">
              <a:off x="3532557" y="4564296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rot="5400000">
              <a:off x="235105" y="4591459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Группа 119"/>
          <p:cNvGrpSpPr/>
          <p:nvPr/>
        </p:nvGrpSpPr>
        <p:grpSpPr>
          <a:xfrm>
            <a:off x="7195026" y="2751704"/>
            <a:ext cx="975743" cy="145579"/>
            <a:chOff x="3764673" y="3364818"/>
            <a:chExt cx="1646170" cy="203569"/>
          </a:xfrm>
        </p:grpSpPr>
        <p:grpSp>
          <p:nvGrpSpPr>
            <p:cNvPr id="121" name="Группа 120"/>
            <p:cNvGrpSpPr/>
            <p:nvPr/>
          </p:nvGrpSpPr>
          <p:grpSpPr>
            <a:xfrm>
              <a:off x="3771037" y="3364818"/>
              <a:ext cx="1639806" cy="187169"/>
              <a:chOff x="3771037" y="3364818"/>
              <a:chExt cx="1639806" cy="187169"/>
            </a:xfrm>
          </p:grpSpPr>
          <p:cxnSp>
            <p:nvCxnSpPr>
              <p:cNvPr id="123" name="Прямая соединительная линия 122"/>
              <p:cNvCxnSpPr/>
              <p:nvPr/>
            </p:nvCxnSpPr>
            <p:spPr>
              <a:xfrm rot="5400000">
                <a:off x="4492375" y="3457987"/>
                <a:ext cx="187169" cy="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Прямая соединительная линия 123"/>
              <p:cNvCxnSpPr/>
              <p:nvPr/>
            </p:nvCxnSpPr>
            <p:spPr>
              <a:xfrm rot="5400000">
                <a:off x="5316842" y="3457987"/>
                <a:ext cx="187169" cy="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единительная линия 124"/>
              <p:cNvCxnSpPr/>
              <p:nvPr/>
            </p:nvCxnSpPr>
            <p:spPr>
              <a:xfrm>
                <a:off x="3771037" y="3483391"/>
                <a:ext cx="163897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2" name="Прямая соединительная линия 121"/>
            <p:cNvCxnSpPr/>
            <p:nvPr/>
          </p:nvCxnSpPr>
          <p:spPr>
            <a:xfrm rot="5400000">
              <a:off x="3671504" y="3474387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Прямоугольник 125"/>
          <p:cNvSpPr/>
          <p:nvPr/>
        </p:nvSpPr>
        <p:spPr>
          <a:xfrm>
            <a:off x="7296245" y="2076840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923276" y="1379677"/>
            <a:ext cx="0" cy="2007985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Прямоугольник 127"/>
          <p:cNvSpPr/>
          <p:nvPr/>
        </p:nvSpPr>
        <p:spPr>
          <a:xfrm>
            <a:off x="7247353" y="119084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251520" y="5589240"/>
            <a:ext cx="8106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Чтобы узнать, на сколько одно число больше или меньше другого, надо из большего числа вычесть меньшее.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7754" y="55077"/>
            <a:ext cx="70660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61. Задачи на разностное сравнение</a:t>
            </a:r>
            <a:endParaRPr lang="ru-RU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09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5185E-6 L 3.33333E-6 -0.1458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29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L 0.00139 -0.1594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7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8" grpId="0"/>
      <p:bldP spid="5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729588" y="2383455"/>
            <a:ext cx="3238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29588" y="238345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51520" y="289532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61248" y="2885599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4282" y="496515"/>
            <a:ext cx="892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Вова тоже придумал задачу.  Помоги ему найти и записать решение задачи.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38893" y="4233862"/>
            <a:ext cx="6593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У лисы  2 ломтика сыру и 4  ломтика пирога.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авая круглая скобка 98"/>
          <p:cNvSpPr/>
          <p:nvPr/>
        </p:nvSpPr>
        <p:spPr>
          <a:xfrm rot="16200000">
            <a:off x="5656337" y="535168"/>
            <a:ext cx="112577" cy="1642640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авая круглая скобка 99"/>
          <p:cNvSpPr/>
          <p:nvPr/>
        </p:nvSpPr>
        <p:spPr>
          <a:xfrm rot="16200000">
            <a:off x="6959046" y="1463643"/>
            <a:ext cx="146622" cy="983942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TextBox 100"/>
          <p:cNvSpPr txBox="1"/>
          <p:nvPr/>
        </p:nvSpPr>
        <p:spPr>
          <a:xfrm>
            <a:off x="6046506" y="2479120"/>
            <a:ext cx="487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792025" y="836712"/>
            <a:ext cx="688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авая круглая скобка 102"/>
          <p:cNvSpPr/>
          <p:nvPr/>
        </p:nvSpPr>
        <p:spPr>
          <a:xfrm rot="5400000" flipV="1">
            <a:off x="6157237" y="1071633"/>
            <a:ext cx="107466" cy="2626717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TextBox 103"/>
          <p:cNvSpPr txBox="1"/>
          <p:nvPr/>
        </p:nvSpPr>
        <p:spPr>
          <a:xfrm>
            <a:off x="7065381" y="1364010"/>
            <a:ext cx="53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5" name="Группа 104"/>
          <p:cNvGrpSpPr/>
          <p:nvPr/>
        </p:nvGrpSpPr>
        <p:grpSpPr>
          <a:xfrm>
            <a:off x="4892825" y="2069682"/>
            <a:ext cx="1641122" cy="164799"/>
            <a:chOff x="457583" y="3356992"/>
            <a:chExt cx="3313454" cy="214332"/>
          </a:xfrm>
        </p:grpSpPr>
        <p:cxnSp>
          <p:nvCxnSpPr>
            <p:cNvPr id="106" name="Прямая соединительная линия 105"/>
            <p:cNvCxnSpPr/>
            <p:nvPr/>
          </p:nvCxnSpPr>
          <p:spPr>
            <a:xfrm>
              <a:off x="457583" y="3474803"/>
              <a:ext cx="3313454" cy="29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 rot="5400000">
              <a:off x="3667908" y="3450161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 rot="5400000">
              <a:off x="370456" y="3477324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Группа 111"/>
          <p:cNvGrpSpPr/>
          <p:nvPr/>
        </p:nvGrpSpPr>
        <p:grpSpPr>
          <a:xfrm>
            <a:off x="4888030" y="1464505"/>
            <a:ext cx="1645914" cy="130338"/>
            <a:chOff x="322232" y="4471127"/>
            <a:chExt cx="3304326" cy="214332"/>
          </a:xfrm>
        </p:grpSpPr>
        <p:cxnSp>
          <p:nvCxnSpPr>
            <p:cNvPr id="113" name="Прямая соединительная линия 112"/>
            <p:cNvCxnSpPr/>
            <p:nvPr/>
          </p:nvCxnSpPr>
          <p:spPr>
            <a:xfrm>
              <a:off x="322232" y="4588938"/>
              <a:ext cx="3304326" cy="293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Прямая соединительная линия 117"/>
            <p:cNvCxnSpPr/>
            <p:nvPr/>
          </p:nvCxnSpPr>
          <p:spPr>
            <a:xfrm rot="5400000">
              <a:off x="3532557" y="4564296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rot="5400000">
              <a:off x="235105" y="4591459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Группа 120"/>
          <p:cNvGrpSpPr/>
          <p:nvPr/>
        </p:nvGrpSpPr>
        <p:grpSpPr>
          <a:xfrm>
            <a:off x="6516216" y="2073997"/>
            <a:ext cx="971971" cy="133851"/>
            <a:chOff x="3771037" y="3364818"/>
            <a:chExt cx="1639806" cy="187169"/>
          </a:xfrm>
        </p:grpSpPr>
        <p:cxnSp>
          <p:nvCxnSpPr>
            <p:cNvPr id="125" name="Прямая соединительная линия 124"/>
            <p:cNvCxnSpPr/>
            <p:nvPr/>
          </p:nvCxnSpPr>
          <p:spPr>
            <a:xfrm>
              <a:off x="3771037" y="3483392"/>
              <a:ext cx="16389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единительная линия 123"/>
            <p:cNvCxnSpPr/>
            <p:nvPr/>
          </p:nvCxnSpPr>
          <p:spPr>
            <a:xfrm rot="5400000">
              <a:off x="5316842" y="3457987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Прямоугольник 125"/>
          <p:cNvSpPr/>
          <p:nvPr/>
        </p:nvSpPr>
        <p:spPr>
          <a:xfrm>
            <a:off x="251520" y="2378376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 </a:t>
            </a:r>
          </a:p>
        </p:txBody>
      </p:sp>
      <p:sp>
        <p:nvSpPr>
          <p:cNvPr id="128" name="Прямоугольник 127"/>
          <p:cNvSpPr/>
          <p:nvPr/>
        </p:nvSpPr>
        <p:spPr>
          <a:xfrm>
            <a:off x="7247353" y="119084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4480" y="1772816"/>
            <a:ext cx="731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сыр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20763" y="1412776"/>
            <a:ext cx="1119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пирог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9588" y="238345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729588" y="238345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127863" y="238345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4695527"/>
            <a:ext cx="55777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На сколько ломтиков сыру меньше? 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738462" y="2895327"/>
            <a:ext cx="4491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 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189500" y="2929298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9A46"/>
                </a:solidFill>
                <a:latin typeface="Arial" pitchFamily="34" charset="0"/>
                <a:cs typeface="Arial" pitchFamily="34" charset="0"/>
                <a:sym typeface="Symbol"/>
              </a:rPr>
              <a:t>-</a:t>
            </a:r>
            <a:r>
              <a:rPr lang="ru-RU" sz="2400" b="1" dirty="0" smtClean="0">
                <a:solidFill>
                  <a:srgbClr val="009A4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b="1" dirty="0">
              <a:solidFill>
                <a:srgbClr val="009A4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595706" y="1139552"/>
            <a:ext cx="0" cy="3037110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309185"/>
              </p:ext>
            </p:extLst>
          </p:nvPr>
        </p:nvGraphicFramePr>
        <p:xfrm>
          <a:off x="4998152" y="3113583"/>
          <a:ext cx="2545005" cy="504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9001"/>
                <a:gridCol w="509001"/>
                <a:gridCol w="509001"/>
                <a:gridCol w="509001"/>
                <a:gridCol w="509001"/>
              </a:tblGrid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Прямоугольник 38"/>
          <p:cNvSpPr/>
          <p:nvPr/>
        </p:nvSpPr>
        <p:spPr>
          <a:xfrm>
            <a:off x="1565498" y="2855700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14282" y="2214554"/>
            <a:ext cx="1857388" cy="1285884"/>
          </a:xfrm>
          <a:prstGeom prst="rect">
            <a:avLst/>
          </a:prstGeom>
          <a:noFill/>
          <a:ln w="12700" cmpd="sng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179512" y="5517232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7754" y="55077"/>
            <a:ext cx="70660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61. Задачи на разностное сравнение</a:t>
            </a:r>
            <a:endParaRPr lang="ru-RU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16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Прямоугольник 56"/>
          <p:cNvSpPr/>
          <p:nvPr/>
        </p:nvSpPr>
        <p:spPr>
          <a:xfrm>
            <a:off x="251520" y="289532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61248" y="2885599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4282" y="496515"/>
            <a:ext cx="892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Вова тоже придумал задачу.  Помоги ему найти и записать решение задачи.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38893" y="4233862"/>
            <a:ext cx="6593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У лисы  2 ломтика сыру и 4  ломтика пирога.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авая круглая скобка 98"/>
          <p:cNvSpPr/>
          <p:nvPr/>
        </p:nvSpPr>
        <p:spPr>
          <a:xfrm rot="16200000">
            <a:off x="5656337" y="535168"/>
            <a:ext cx="112577" cy="1642640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авая круглая скобка 99"/>
          <p:cNvSpPr/>
          <p:nvPr/>
        </p:nvSpPr>
        <p:spPr>
          <a:xfrm rot="16200000">
            <a:off x="6959046" y="1463643"/>
            <a:ext cx="146622" cy="983942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TextBox 100"/>
          <p:cNvSpPr txBox="1"/>
          <p:nvPr/>
        </p:nvSpPr>
        <p:spPr>
          <a:xfrm>
            <a:off x="6046506" y="2479120"/>
            <a:ext cx="487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792025" y="836712"/>
            <a:ext cx="688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авая круглая скобка 102"/>
          <p:cNvSpPr/>
          <p:nvPr/>
        </p:nvSpPr>
        <p:spPr>
          <a:xfrm rot="5400000" flipV="1">
            <a:off x="6157237" y="1071633"/>
            <a:ext cx="107466" cy="2626717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TextBox 103"/>
          <p:cNvSpPr txBox="1"/>
          <p:nvPr/>
        </p:nvSpPr>
        <p:spPr>
          <a:xfrm>
            <a:off x="7065381" y="1364010"/>
            <a:ext cx="53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104"/>
          <p:cNvGrpSpPr/>
          <p:nvPr/>
        </p:nvGrpSpPr>
        <p:grpSpPr>
          <a:xfrm>
            <a:off x="4892825" y="2069682"/>
            <a:ext cx="1641122" cy="164799"/>
            <a:chOff x="457583" y="3356992"/>
            <a:chExt cx="3313454" cy="214332"/>
          </a:xfrm>
        </p:grpSpPr>
        <p:cxnSp>
          <p:nvCxnSpPr>
            <p:cNvPr id="106" name="Прямая соединительная линия 105"/>
            <p:cNvCxnSpPr/>
            <p:nvPr/>
          </p:nvCxnSpPr>
          <p:spPr>
            <a:xfrm>
              <a:off x="457583" y="3474803"/>
              <a:ext cx="3313454" cy="29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 rot="5400000">
              <a:off x="3667908" y="3450161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 rot="5400000">
              <a:off x="370456" y="3477324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111"/>
          <p:cNvGrpSpPr/>
          <p:nvPr/>
        </p:nvGrpSpPr>
        <p:grpSpPr>
          <a:xfrm>
            <a:off x="4888030" y="1464505"/>
            <a:ext cx="1645914" cy="130338"/>
            <a:chOff x="322232" y="4471127"/>
            <a:chExt cx="3304326" cy="214332"/>
          </a:xfrm>
        </p:grpSpPr>
        <p:cxnSp>
          <p:nvCxnSpPr>
            <p:cNvPr id="113" name="Прямая соединительная линия 112"/>
            <p:cNvCxnSpPr/>
            <p:nvPr/>
          </p:nvCxnSpPr>
          <p:spPr>
            <a:xfrm>
              <a:off x="322232" y="4588938"/>
              <a:ext cx="3304326" cy="293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Прямая соединительная линия 117"/>
            <p:cNvCxnSpPr/>
            <p:nvPr/>
          </p:nvCxnSpPr>
          <p:spPr>
            <a:xfrm rot="5400000">
              <a:off x="3532557" y="4564296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rot="5400000">
              <a:off x="235105" y="4591459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120"/>
          <p:cNvGrpSpPr/>
          <p:nvPr/>
        </p:nvGrpSpPr>
        <p:grpSpPr>
          <a:xfrm>
            <a:off x="6516216" y="2073997"/>
            <a:ext cx="971971" cy="133851"/>
            <a:chOff x="3771037" y="3364818"/>
            <a:chExt cx="1639806" cy="187169"/>
          </a:xfrm>
        </p:grpSpPr>
        <p:cxnSp>
          <p:nvCxnSpPr>
            <p:cNvPr id="125" name="Прямая соединительная линия 124"/>
            <p:cNvCxnSpPr/>
            <p:nvPr/>
          </p:nvCxnSpPr>
          <p:spPr>
            <a:xfrm>
              <a:off x="3771037" y="3483392"/>
              <a:ext cx="16389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единительная линия 123"/>
            <p:cNvCxnSpPr/>
            <p:nvPr/>
          </p:nvCxnSpPr>
          <p:spPr>
            <a:xfrm rot="5400000">
              <a:off x="5316842" y="3457987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Прямоугольник 125"/>
          <p:cNvSpPr/>
          <p:nvPr/>
        </p:nvSpPr>
        <p:spPr>
          <a:xfrm>
            <a:off x="251520" y="2378376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 </a:t>
            </a:r>
          </a:p>
        </p:txBody>
      </p:sp>
      <p:sp>
        <p:nvSpPr>
          <p:cNvPr id="128" name="Прямоугольник 127"/>
          <p:cNvSpPr/>
          <p:nvPr/>
        </p:nvSpPr>
        <p:spPr>
          <a:xfrm>
            <a:off x="7247353" y="119084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29" name="TextBox 128"/>
          <p:cNvSpPr txBox="1"/>
          <p:nvPr/>
        </p:nvSpPr>
        <p:spPr>
          <a:xfrm>
            <a:off x="251520" y="5589240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Чтобы узнать, на сколько одно число больше или меньше чем другого, надо из большего числа вычесть меньшее.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4480" y="1772816"/>
            <a:ext cx="731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сыр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20763" y="1412776"/>
            <a:ext cx="1119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пирог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7276" y="238345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87420" y="238345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127863" y="238345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4695527"/>
            <a:ext cx="55777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На сколько ломтиков сыру меньше? 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738462" y="2895327"/>
            <a:ext cx="4491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 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189500" y="2929298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9A46"/>
                </a:solidFill>
                <a:latin typeface="Arial" pitchFamily="34" charset="0"/>
                <a:cs typeface="Arial" pitchFamily="34" charset="0"/>
                <a:sym typeface="Symbol"/>
              </a:rPr>
              <a:t>-</a:t>
            </a:r>
            <a:r>
              <a:rPr lang="ru-RU" sz="2400" b="1" dirty="0" smtClean="0">
                <a:solidFill>
                  <a:srgbClr val="009A4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b="1" dirty="0">
              <a:solidFill>
                <a:srgbClr val="009A4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595706" y="1139552"/>
            <a:ext cx="0" cy="3037110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309185"/>
              </p:ext>
            </p:extLst>
          </p:nvPr>
        </p:nvGraphicFramePr>
        <p:xfrm>
          <a:off x="4998152" y="3113583"/>
          <a:ext cx="2545005" cy="504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9001"/>
                <a:gridCol w="509001"/>
                <a:gridCol w="509001"/>
                <a:gridCol w="509001"/>
                <a:gridCol w="509001"/>
              </a:tblGrid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Прямоугольник 36"/>
          <p:cNvSpPr/>
          <p:nvPr/>
        </p:nvSpPr>
        <p:spPr>
          <a:xfrm>
            <a:off x="687131" y="2385604"/>
            <a:ext cx="323807" cy="507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565498" y="2855700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01195" y="2378375"/>
            <a:ext cx="4491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 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7754" y="55077"/>
            <a:ext cx="70660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61. Задачи на разностное сравнение</a:t>
            </a:r>
            <a:endParaRPr lang="ru-RU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16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3.7037E-7 L 0.36979 -0.086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7" y="-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48148E-6 L 0.52344 -0.2275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63" y="-1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0.00208 L 0.36146 0.0819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08" y="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20167E-6 L 0.57795 -0.0594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89" y="-29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2.24792E-6 L 0.70799 -0.1426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17" y="-71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3" grpId="0"/>
      <p:bldP spid="126" grpId="0"/>
      <p:bldP spid="129" grpId="0"/>
      <p:bldP spid="5" grpId="0"/>
      <p:bldP spid="5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261248" y="2885599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4282" y="496515"/>
            <a:ext cx="892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Вова тоже придумал задачу.  Помоги ему найти и записать решение задачи.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38893" y="4233862"/>
            <a:ext cx="8869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У лисы  2 ломтика сыру и 4  ломтика пирога.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авая круглая скобка 98"/>
          <p:cNvSpPr/>
          <p:nvPr/>
        </p:nvSpPr>
        <p:spPr>
          <a:xfrm rot="16200000">
            <a:off x="5656337" y="535168"/>
            <a:ext cx="112577" cy="1642640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авая круглая скобка 99"/>
          <p:cNvSpPr/>
          <p:nvPr/>
        </p:nvSpPr>
        <p:spPr>
          <a:xfrm rot="16200000">
            <a:off x="6959046" y="1463643"/>
            <a:ext cx="146622" cy="983942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TextBox 100"/>
          <p:cNvSpPr txBox="1"/>
          <p:nvPr/>
        </p:nvSpPr>
        <p:spPr>
          <a:xfrm>
            <a:off x="6046506" y="2479120"/>
            <a:ext cx="487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792025" y="836712"/>
            <a:ext cx="688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авая круглая скобка 102"/>
          <p:cNvSpPr/>
          <p:nvPr/>
        </p:nvSpPr>
        <p:spPr>
          <a:xfrm rot="5400000" flipV="1">
            <a:off x="6157237" y="1071633"/>
            <a:ext cx="107466" cy="2626717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TextBox 103"/>
          <p:cNvSpPr txBox="1"/>
          <p:nvPr/>
        </p:nvSpPr>
        <p:spPr>
          <a:xfrm>
            <a:off x="7065381" y="1364010"/>
            <a:ext cx="53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5" name="Группа 104"/>
          <p:cNvGrpSpPr/>
          <p:nvPr/>
        </p:nvGrpSpPr>
        <p:grpSpPr>
          <a:xfrm>
            <a:off x="4892825" y="2069682"/>
            <a:ext cx="1641122" cy="164799"/>
            <a:chOff x="457583" y="3356992"/>
            <a:chExt cx="3313454" cy="214332"/>
          </a:xfrm>
        </p:grpSpPr>
        <p:cxnSp>
          <p:nvCxnSpPr>
            <p:cNvPr id="106" name="Прямая соединительная линия 105"/>
            <p:cNvCxnSpPr/>
            <p:nvPr/>
          </p:nvCxnSpPr>
          <p:spPr>
            <a:xfrm>
              <a:off x="457583" y="3474803"/>
              <a:ext cx="3313454" cy="29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 rot="5400000">
              <a:off x="3667908" y="3450161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 rot="5400000">
              <a:off x="370456" y="3477324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Группа 111"/>
          <p:cNvGrpSpPr/>
          <p:nvPr/>
        </p:nvGrpSpPr>
        <p:grpSpPr>
          <a:xfrm>
            <a:off x="4888030" y="1464505"/>
            <a:ext cx="1645914" cy="130338"/>
            <a:chOff x="322232" y="4471127"/>
            <a:chExt cx="3304326" cy="214332"/>
          </a:xfrm>
        </p:grpSpPr>
        <p:cxnSp>
          <p:nvCxnSpPr>
            <p:cNvPr id="113" name="Прямая соединительная линия 112"/>
            <p:cNvCxnSpPr/>
            <p:nvPr/>
          </p:nvCxnSpPr>
          <p:spPr>
            <a:xfrm>
              <a:off x="322232" y="4588938"/>
              <a:ext cx="3304326" cy="293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Прямая соединительная линия 117"/>
            <p:cNvCxnSpPr/>
            <p:nvPr/>
          </p:nvCxnSpPr>
          <p:spPr>
            <a:xfrm rot="5400000">
              <a:off x="3532557" y="4564296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rot="5400000">
              <a:off x="235105" y="4591459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Группа 120"/>
          <p:cNvGrpSpPr/>
          <p:nvPr/>
        </p:nvGrpSpPr>
        <p:grpSpPr>
          <a:xfrm>
            <a:off x="6516216" y="2073997"/>
            <a:ext cx="971971" cy="133851"/>
            <a:chOff x="3771037" y="3364818"/>
            <a:chExt cx="1639806" cy="187169"/>
          </a:xfrm>
        </p:grpSpPr>
        <p:cxnSp>
          <p:nvCxnSpPr>
            <p:cNvPr id="125" name="Прямая соединительная линия 124"/>
            <p:cNvCxnSpPr/>
            <p:nvPr/>
          </p:nvCxnSpPr>
          <p:spPr>
            <a:xfrm>
              <a:off x="3771037" y="3483392"/>
              <a:ext cx="163897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Прямая соединительная линия 123"/>
            <p:cNvCxnSpPr/>
            <p:nvPr/>
          </p:nvCxnSpPr>
          <p:spPr>
            <a:xfrm rot="5400000">
              <a:off x="5316842" y="3457987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Прямоугольник 127"/>
          <p:cNvSpPr/>
          <p:nvPr/>
        </p:nvSpPr>
        <p:spPr>
          <a:xfrm>
            <a:off x="7247353" y="119084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29" name="TextBox 128"/>
          <p:cNvSpPr txBox="1"/>
          <p:nvPr/>
        </p:nvSpPr>
        <p:spPr>
          <a:xfrm>
            <a:off x="251520" y="5589240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Чтобы узнать, на сколько одно число больше или меньше чем другого, надо из большего числа вычесть меньшее.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7276" y="238345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87420" y="238345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127863" y="238345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4695527"/>
            <a:ext cx="55777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На сколько ломтиков сыру меньше? 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738462" y="2895327"/>
            <a:ext cx="4491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 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196644" y="2885598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9A46"/>
                </a:solidFill>
                <a:latin typeface="Arial" pitchFamily="34" charset="0"/>
                <a:cs typeface="Arial" pitchFamily="34" charset="0"/>
                <a:sym typeface="Symbol"/>
              </a:rPr>
              <a:t>-</a:t>
            </a:r>
            <a:r>
              <a:rPr lang="ru-RU" sz="2400" dirty="0" smtClean="0">
                <a:solidFill>
                  <a:srgbClr val="009A4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rgbClr val="009A4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595706" y="1139552"/>
            <a:ext cx="0" cy="3037110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109009"/>
              </p:ext>
            </p:extLst>
          </p:nvPr>
        </p:nvGraphicFramePr>
        <p:xfrm>
          <a:off x="4998152" y="3113583"/>
          <a:ext cx="2545005" cy="504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9001"/>
                <a:gridCol w="509001"/>
                <a:gridCol w="509001"/>
                <a:gridCol w="509001"/>
                <a:gridCol w="509001"/>
              </a:tblGrid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" name="Прямоугольник 35"/>
          <p:cNvSpPr/>
          <p:nvPr/>
        </p:nvSpPr>
        <p:spPr>
          <a:xfrm>
            <a:off x="5435837" y="838533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87131" y="2385604"/>
            <a:ext cx="323807" cy="507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565498" y="2855700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01195" y="2378375"/>
            <a:ext cx="4491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 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568448" y="249937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651134" y="1368226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? 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708001" y="1989092"/>
            <a:ext cx="1119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пирог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696150" y="1196752"/>
            <a:ext cx="8773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сыр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581226" y="3126159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9A46"/>
                </a:solidFill>
                <a:latin typeface="Arial" pitchFamily="34" charset="0"/>
                <a:cs typeface="Arial" pitchFamily="34" charset="0"/>
                <a:sym typeface="Symbol"/>
              </a:rPr>
              <a:t>-</a:t>
            </a:r>
            <a:r>
              <a:rPr lang="ru-RU" sz="2400" dirty="0" smtClean="0">
                <a:solidFill>
                  <a:srgbClr val="009A4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rgbClr val="009A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614326" y="3183359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092280" y="3168492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29091" y="3717032"/>
            <a:ext cx="4469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Ответ: на 2 ломтика меньше.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7754" y="55077"/>
            <a:ext cx="70660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61. Задачи на разностное сравнение</a:t>
            </a:r>
            <a:endParaRPr lang="ru-RU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48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33333E-6 L -0.05764 0.102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2" y="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96296E-6 L 0.07517 0.3442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0417 L 0.69809 0.1196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35" y="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53469E-6 L -0.04723 -0.26226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1" y="-13113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1" grpId="0"/>
      <p:bldP spid="102" grpId="0"/>
      <p:bldP spid="103" grpId="0" animBg="1"/>
      <p:bldP spid="36" grpId="0"/>
      <p:bldP spid="40" grpId="0"/>
      <p:bldP spid="41" grpId="0"/>
      <p:bldP spid="42" grpId="0"/>
      <p:bldP spid="47" grpId="0"/>
      <p:bldP spid="48" grpId="0"/>
      <p:bldP spid="49" grpId="0"/>
      <p:bldP spid="49" grpId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47353" y="119084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179512" y="5517232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7" name="Прямоугольник 326"/>
          <p:cNvSpPr/>
          <p:nvPr/>
        </p:nvSpPr>
        <p:spPr>
          <a:xfrm>
            <a:off x="214282" y="597650"/>
            <a:ext cx="88942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количество треугольников  и квадратов на рисунке Пети.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1214414" y="2064838"/>
            <a:ext cx="571504" cy="50006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2000232" y="2064838"/>
            <a:ext cx="571504" cy="50006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3643306" y="2064838"/>
            <a:ext cx="571504" cy="50006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2857488" y="2064838"/>
            <a:ext cx="571504" cy="50006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142976" y="2643182"/>
            <a:ext cx="3357586" cy="14287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142976" y="4286256"/>
            <a:ext cx="3357586" cy="14287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214414" y="3571876"/>
            <a:ext cx="500066" cy="500066"/>
          </a:xfrm>
          <a:prstGeom prst="rect">
            <a:avLst/>
          </a:prstGeom>
          <a:solidFill>
            <a:srgbClr val="FD3F03"/>
          </a:solidFill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2039012" y="3571876"/>
            <a:ext cx="500066" cy="500066"/>
          </a:xfrm>
          <a:prstGeom prst="rect">
            <a:avLst/>
          </a:prstGeom>
          <a:solidFill>
            <a:srgbClr val="FD3F03"/>
          </a:solidFill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896268" y="3571876"/>
            <a:ext cx="500066" cy="500066"/>
          </a:xfrm>
          <a:prstGeom prst="rect">
            <a:avLst/>
          </a:prstGeom>
          <a:solidFill>
            <a:srgbClr val="FD3F03"/>
          </a:solidFill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698415" y="3571876"/>
            <a:ext cx="500066" cy="500066"/>
          </a:xfrm>
          <a:prstGeom prst="rect">
            <a:avLst/>
          </a:prstGeom>
          <a:solidFill>
            <a:srgbClr val="FD3F03"/>
          </a:solidFill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6358604" y="4104510"/>
            <a:ext cx="18193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ПОРОВНУ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58604" y="3717032"/>
            <a:ext cx="2389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СТОЛЬКО  ЖЕ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683568" y="5013176"/>
            <a:ext cx="571504" cy="50006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411360" y="5049833"/>
            <a:ext cx="500066" cy="500066"/>
          </a:xfrm>
          <a:prstGeom prst="rect">
            <a:avLst/>
          </a:prstGeom>
          <a:solidFill>
            <a:srgbClr val="FD3F03"/>
          </a:solidFill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6358604" y="4491988"/>
            <a:ext cx="166978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БОЛЬШЕ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58604" y="4879466"/>
            <a:ext cx="18193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МЕНЬШЕ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66569" y="5013176"/>
            <a:ext cx="2910400" cy="525263"/>
          </a:xfrm>
          <a:prstGeom prst="rect">
            <a:avLst/>
          </a:prstGeom>
          <a:noFill/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77754" y="55077"/>
            <a:ext cx="70660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61. Задачи на разностное сравнение</a:t>
            </a:r>
            <a:endParaRPr lang="ru-RU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247353" y="119084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Прямоугольник 326"/>
          <p:cNvSpPr/>
          <p:nvPr/>
        </p:nvSpPr>
        <p:spPr>
          <a:xfrm>
            <a:off x="214282" y="656047"/>
            <a:ext cx="88942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количество треугольников  и квадратов на рисунке Пети.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1214414" y="2000240"/>
            <a:ext cx="571504" cy="50006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2000232" y="2000240"/>
            <a:ext cx="571504" cy="50006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3643306" y="2000240"/>
            <a:ext cx="571504" cy="50006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2857488" y="2000240"/>
            <a:ext cx="571504" cy="50006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142976" y="2643182"/>
            <a:ext cx="3357586" cy="14287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142976" y="4286256"/>
            <a:ext cx="3357586" cy="14287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1214414" y="3571876"/>
            <a:ext cx="3000396" cy="500066"/>
            <a:chOff x="1214414" y="3571876"/>
            <a:chExt cx="3000396" cy="500066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1214414" y="3571876"/>
              <a:ext cx="500066" cy="500066"/>
            </a:xfrm>
            <a:prstGeom prst="rect">
              <a:avLst/>
            </a:prstGeom>
            <a:solidFill>
              <a:srgbClr val="FD3F03"/>
            </a:solidFill>
            <a:ln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071670" y="3571876"/>
              <a:ext cx="500066" cy="500066"/>
            </a:xfrm>
            <a:prstGeom prst="rect">
              <a:avLst/>
            </a:prstGeom>
            <a:solidFill>
              <a:srgbClr val="FD3F03"/>
            </a:solidFill>
            <a:ln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2928926" y="3571876"/>
              <a:ext cx="500066" cy="500066"/>
            </a:xfrm>
            <a:prstGeom prst="rect">
              <a:avLst/>
            </a:prstGeom>
            <a:solidFill>
              <a:srgbClr val="FD3F03"/>
            </a:solidFill>
            <a:ln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3714744" y="3571876"/>
              <a:ext cx="500066" cy="500066"/>
            </a:xfrm>
            <a:prstGeom prst="rect">
              <a:avLst/>
            </a:prstGeom>
            <a:solidFill>
              <a:srgbClr val="FD3F03"/>
            </a:solidFill>
            <a:ln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839496" y="4698365"/>
            <a:ext cx="21788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ПОРОВНУ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47664" y="5627441"/>
            <a:ext cx="2749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СТОЛЬКО  ЖЕ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755576" y="5484565"/>
            <a:ext cx="571504" cy="50006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411360" y="5521222"/>
            <a:ext cx="500066" cy="500066"/>
          </a:xfrm>
          <a:prstGeom prst="rect">
            <a:avLst/>
          </a:prstGeom>
          <a:solidFill>
            <a:srgbClr val="FD3F03"/>
          </a:solidFill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247353" y="119084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6496785" y="1357298"/>
            <a:ext cx="2075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7754" y="55077"/>
            <a:ext cx="70660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61. Задачи на разностное сравнение</a:t>
            </a:r>
            <a:endParaRPr lang="ru-RU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38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-0.00156 -0.225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1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Прямоугольник 326"/>
          <p:cNvSpPr/>
          <p:nvPr/>
        </p:nvSpPr>
        <p:spPr>
          <a:xfrm>
            <a:off x="35496" y="692696"/>
            <a:ext cx="5357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 изменилось на рисунке Пети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214414" y="2000240"/>
            <a:ext cx="3000396" cy="500066"/>
            <a:chOff x="1214414" y="2000240"/>
            <a:chExt cx="3000396" cy="500066"/>
          </a:xfrm>
        </p:grpSpPr>
        <p:sp>
          <p:nvSpPr>
            <p:cNvPr id="25" name="Равнобедренный треугольник 24"/>
            <p:cNvSpPr/>
            <p:nvPr/>
          </p:nvSpPr>
          <p:spPr>
            <a:xfrm>
              <a:off x="1214414" y="2000240"/>
              <a:ext cx="571504" cy="500066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Равнобедренный треугольник 25"/>
            <p:cNvSpPr/>
            <p:nvPr/>
          </p:nvSpPr>
          <p:spPr>
            <a:xfrm>
              <a:off x="2000232" y="2000240"/>
              <a:ext cx="571504" cy="500066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Равнобедренный треугольник 27"/>
            <p:cNvSpPr/>
            <p:nvPr/>
          </p:nvSpPr>
          <p:spPr>
            <a:xfrm>
              <a:off x="3643306" y="2000240"/>
              <a:ext cx="571504" cy="500066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Равнобедренный треугольник 28"/>
            <p:cNvSpPr/>
            <p:nvPr/>
          </p:nvSpPr>
          <p:spPr>
            <a:xfrm>
              <a:off x="2857488" y="2000240"/>
              <a:ext cx="571504" cy="500066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1142976" y="2643182"/>
            <a:ext cx="4429156" cy="142876"/>
          </a:xfrm>
          <a:prstGeom prst="rect">
            <a:avLst/>
          </a:prstGeom>
          <a:solidFill>
            <a:srgbClr val="FFC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142976" y="4286256"/>
            <a:ext cx="4429156" cy="142876"/>
          </a:xfrm>
          <a:prstGeom prst="rect">
            <a:avLst/>
          </a:prstGeom>
          <a:solidFill>
            <a:srgbClr val="FFC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1214414" y="3571876"/>
            <a:ext cx="3000396" cy="500066"/>
            <a:chOff x="1214414" y="3571876"/>
            <a:chExt cx="3000396" cy="500066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1214414" y="3571876"/>
              <a:ext cx="500066" cy="500066"/>
            </a:xfrm>
            <a:prstGeom prst="rect">
              <a:avLst/>
            </a:prstGeom>
            <a:solidFill>
              <a:srgbClr val="FD3F03"/>
            </a:solidFill>
            <a:ln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071670" y="3571876"/>
              <a:ext cx="500066" cy="500066"/>
            </a:xfrm>
            <a:prstGeom prst="rect">
              <a:avLst/>
            </a:prstGeom>
            <a:solidFill>
              <a:srgbClr val="FD3F03"/>
            </a:solidFill>
            <a:ln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2928926" y="3571876"/>
              <a:ext cx="500066" cy="500066"/>
            </a:xfrm>
            <a:prstGeom prst="rect">
              <a:avLst/>
            </a:prstGeom>
            <a:solidFill>
              <a:srgbClr val="FD3F03"/>
            </a:solidFill>
            <a:ln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3714744" y="3571876"/>
              <a:ext cx="500066" cy="500066"/>
            </a:xfrm>
            <a:prstGeom prst="rect">
              <a:avLst/>
            </a:prstGeom>
            <a:solidFill>
              <a:srgbClr val="FD3F03"/>
            </a:solidFill>
            <a:ln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Равнобедренный треугольник 20"/>
          <p:cNvSpPr/>
          <p:nvPr/>
        </p:nvSpPr>
        <p:spPr>
          <a:xfrm>
            <a:off x="5143504" y="2000240"/>
            <a:ext cx="571504" cy="50006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4429124" y="2000240"/>
            <a:ext cx="571504" cy="50006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89305" y="5222008"/>
            <a:ext cx="6858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Покажите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сколько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больше, чем          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3784472" y="5517232"/>
            <a:ext cx="571504" cy="50006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643702" y="5517232"/>
            <a:ext cx="500066" cy="500066"/>
          </a:xfrm>
          <a:prstGeom prst="rect">
            <a:avLst/>
          </a:prstGeom>
          <a:solidFill>
            <a:srgbClr val="FD3F03"/>
          </a:solidFill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79512" y="4725144"/>
            <a:ext cx="58326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Положи такие же фигуры на стол.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095127"/>
            <a:ext cx="4339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Каких фигур стало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больше?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1093092"/>
            <a:ext cx="2402456" cy="463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Каких меньше?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7247353" y="119084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77754" y="55077"/>
            <a:ext cx="70660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61. Задачи на разностное сравнение</a:t>
            </a:r>
            <a:endParaRPr lang="ru-RU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 animBg="1"/>
      <p:bldP spid="23" grpId="1" animBg="1"/>
      <p:bldP spid="24" grpId="0"/>
      <p:bldP spid="27" grpId="0" animBg="1"/>
      <p:bldP spid="31" grpId="0" animBg="1"/>
      <p:bldP spid="39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Прямоугольник 326"/>
          <p:cNvSpPr/>
          <p:nvPr/>
        </p:nvSpPr>
        <p:spPr>
          <a:xfrm>
            <a:off x="35496" y="692696"/>
            <a:ext cx="5357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 изменилось на рисунке Пети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214414" y="2000240"/>
            <a:ext cx="3000396" cy="500066"/>
            <a:chOff x="1214414" y="2000240"/>
            <a:chExt cx="3000396" cy="500066"/>
          </a:xfrm>
        </p:grpSpPr>
        <p:sp>
          <p:nvSpPr>
            <p:cNvPr id="25" name="Равнобедренный треугольник 24"/>
            <p:cNvSpPr/>
            <p:nvPr/>
          </p:nvSpPr>
          <p:spPr>
            <a:xfrm>
              <a:off x="1214414" y="2000240"/>
              <a:ext cx="571504" cy="500066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Равнобедренный треугольник 25"/>
            <p:cNvSpPr/>
            <p:nvPr/>
          </p:nvSpPr>
          <p:spPr>
            <a:xfrm>
              <a:off x="2000232" y="2000240"/>
              <a:ext cx="571504" cy="500066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Равнобедренный треугольник 27"/>
            <p:cNvSpPr/>
            <p:nvPr/>
          </p:nvSpPr>
          <p:spPr>
            <a:xfrm>
              <a:off x="3643306" y="2000240"/>
              <a:ext cx="571504" cy="500066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Равнобедренный треугольник 28"/>
            <p:cNvSpPr/>
            <p:nvPr/>
          </p:nvSpPr>
          <p:spPr>
            <a:xfrm>
              <a:off x="2857488" y="2000240"/>
              <a:ext cx="571504" cy="500066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1142976" y="2643182"/>
            <a:ext cx="4429156" cy="142876"/>
          </a:xfrm>
          <a:prstGeom prst="rect">
            <a:avLst/>
          </a:prstGeom>
          <a:solidFill>
            <a:srgbClr val="FFC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142976" y="3999364"/>
            <a:ext cx="4429156" cy="142876"/>
          </a:xfrm>
          <a:prstGeom prst="rect">
            <a:avLst/>
          </a:prstGeom>
          <a:solidFill>
            <a:srgbClr val="FFC00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1214414" y="3284984"/>
            <a:ext cx="3000396" cy="500066"/>
            <a:chOff x="1214414" y="3571876"/>
            <a:chExt cx="3000396" cy="500066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1214414" y="3571876"/>
              <a:ext cx="500066" cy="500066"/>
            </a:xfrm>
            <a:prstGeom prst="rect">
              <a:avLst/>
            </a:prstGeom>
            <a:solidFill>
              <a:srgbClr val="FD3F03"/>
            </a:solidFill>
            <a:ln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071670" y="3571876"/>
              <a:ext cx="500066" cy="500066"/>
            </a:xfrm>
            <a:prstGeom prst="rect">
              <a:avLst/>
            </a:prstGeom>
            <a:solidFill>
              <a:srgbClr val="FD3F03"/>
            </a:solidFill>
            <a:ln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2928926" y="3571876"/>
              <a:ext cx="500066" cy="500066"/>
            </a:xfrm>
            <a:prstGeom prst="rect">
              <a:avLst/>
            </a:prstGeom>
            <a:solidFill>
              <a:srgbClr val="FD3F03"/>
            </a:solidFill>
            <a:ln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3714744" y="3571876"/>
              <a:ext cx="500066" cy="500066"/>
            </a:xfrm>
            <a:prstGeom prst="rect">
              <a:avLst/>
            </a:prstGeom>
            <a:solidFill>
              <a:srgbClr val="FD3F03"/>
            </a:solidFill>
            <a:ln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Равнобедренный треугольник 20"/>
          <p:cNvSpPr/>
          <p:nvPr/>
        </p:nvSpPr>
        <p:spPr>
          <a:xfrm>
            <a:off x="5143504" y="2000240"/>
            <a:ext cx="571504" cy="50006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4429124" y="2000240"/>
            <a:ext cx="571504" cy="50006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095127"/>
            <a:ext cx="4339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Каких фигур стало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больше?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1093092"/>
            <a:ext cx="2402456" cy="463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Каких меньше?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903490" y="2564904"/>
            <a:ext cx="5388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все треугольники или часть?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0412" y="428052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треугольников убрали, чтобы найти эту часть?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00192" y="2591139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(часть)</a:t>
            </a:r>
            <a:endParaRPr lang="ru-RU" sz="44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151" y="5858108"/>
            <a:ext cx="1802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– 4  = 2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995" y="4742185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Из шести треугольников  убрали часть, равную числу квадратов, т. е. четыре.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Получили разность между целым и частью.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85918" y="5482960"/>
            <a:ext cx="14620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разность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89304" y="5222008"/>
            <a:ext cx="7135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Покажите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сколько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больше, чем          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Равнобедренный треугольник 38"/>
          <p:cNvSpPr/>
          <p:nvPr/>
        </p:nvSpPr>
        <p:spPr>
          <a:xfrm>
            <a:off x="3679025" y="5463759"/>
            <a:ext cx="571504" cy="500066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508399" y="5482960"/>
            <a:ext cx="500066" cy="500066"/>
          </a:xfrm>
          <a:prstGeom prst="rect">
            <a:avLst/>
          </a:prstGeom>
          <a:solidFill>
            <a:srgbClr val="FD3F03"/>
          </a:solidFill>
          <a:ln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7247353" y="119084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77754" y="55077"/>
            <a:ext cx="70660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61. Задачи на разностное сравнение</a:t>
            </a:r>
            <a:endParaRPr lang="ru-RU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91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-0.00156 -0.1937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9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85185E-6 L 0.51615 -0.2912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99" y="-14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7" grpId="0"/>
      <p:bldP spid="40" grpId="0"/>
      <p:bldP spid="8" grpId="0"/>
      <p:bldP spid="9" grpId="0"/>
      <p:bldP spid="10" grpId="0"/>
      <p:bldP spid="11" grpId="0"/>
      <p:bldP spid="11" grpId="1"/>
      <p:bldP spid="31" grpId="1"/>
      <p:bldP spid="39" grpId="1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653787"/>
            <a:ext cx="8750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Расскажи, как Петя нашёл РАЗНОСТЬ  между длинами отрезков.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47353" y="119084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57583" y="3474803"/>
            <a:ext cx="3313454" cy="29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194715" y="3457324"/>
            <a:ext cx="187169" cy="4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2018974" y="3457115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2843441" y="3457115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3667908" y="3450161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370456" y="3477324"/>
            <a:ext cx="187169" cy="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Группа 28"/>
          <p:cNvGrpSpPr/>
          <p:nvPr/>
        </p:nvGrpSpPr>
        <p:grpSpPr>
          <a:xfrm>
            <a:off x="455560" y="2492896"/>
            <a:ext cx="3304326" cy="214332"/>
            <a:chOff x="322232" y="4471127"/>
            <a:chExt cx="3304326" cy="214332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322232" y="4588938"/>
              <a:ext cx="3304326" cy="293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1059364" y="4571459"/>
              <a:ext cx="187169" cy="41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5400000">
              <a:off x="1883623" y="4571250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5400000">
              <a:off x="2708090" y="4571250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 rot="5400000">
              <a:off x="3532557" y="4564296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5400000">
              <a:off x="235105" y="4591459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7"/>
          <p:cNvGrpSpPr/>
          <p:nvPr/>
        </p:nvGrpSpPr>
        <p:grpSpPr>
          <a:xfrm>
            <a:off x="3764673" y="3361210"/>
            <a:ext cx="1646170" cy="203569"/>
            <a:chOff x="3764673" y="3364818"/>
            <a:chExt cx="1646170" cy="203569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3771037" y="3364818"/>
              <a:ext cx="1639806" cy="187169"/>
              <a:chOff x="3771037" y="3364818"/>
              <a:chExt cx="1639806" cy="187169"/>
            </a:xfrm>
          </p:grpSpPr>
          <p:cxnSp>
            <p:nvCxnSpPr>
              <p:cNvPr id="22" name="Прямая соединительная линия 21"/>
              <p:cNvCxnSpPr/>
              <p:nvPr/>
            </p:nvCxnSpPr>
            <p:spPr>
              <a:xfrm rot="5400000">
                <a:off x="4492375" y="3457987"/>
                <a:ext cx="187169" cy="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 rot="5400000">
                <a:off x="5316842" y="3457987"/>
                <a:ext cx="187169" cy="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3771037" y="3483391"/>
                <a:ext cx="163897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Прямая соединительная линия 27"/>
            <p:cNvCxnSpPr/>
            <p:nvPr/>
          </p:nvCxnSpPr>
          <p:spPr>
            <a:xfrm rot="5400000">
              <a:off x="3671504" y="3474387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94508">
            <a:off x="3750442" y="2637171"/>
            <a:ext cx="421673" cy="1007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54747" y="4221088"/>
            <a:ext cx="1903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– 4 = 2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624" y="1484784"/>
            <a:ext cx="8928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От числа частей длинного  отрезка Петя  отрезал отрезок,  равный числу частей короткого  отрезка .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4540" y="5708127"/>
            <a:ext cx="7033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Число 2 показывает РАЗНОСТЬ длин отрезков.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28" y="5085184"/>
            <a:ext cx="464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Что показывает число 2?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7754" y="55077"/>
            <a:ext cx="70660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61. Задачи на разностное сравнение</a:t>
            </a:r>
            <a:endParaRPr lang="ru-RU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81481E-6 L 0.00069 0.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-0.00156 0.1317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71610" y="545197"/>
            <a:ext cx="88531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9A46"/>
                </a:solidFill>
                <a:latin typeface="Arial" pitchFamily="34" charset="0"/>
                <a:cs typeface="Arial" pitchFamily="34" charset="0"/>
              </a:rPr>
              <a:t>!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Чтобы узнать</a:t>
            </a:r>
            <a:r>
              <a:rPr lang="ru-RU" sz="2400" dirty="0" smtClean="0">
                <a:solidFill>
                  <a:srgbClr val="009A46"/>
                </a:solidFill>
                <a:latin typeface="Arial" pitchFamily="34" charset="0"/>
                <a:cs typeface="Arial" pitchFamily="34" charset="0"/>
              </a:rPr>
              <a:t>, на сколько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одно число </a:t>
            </a:r>
            <a:r>
              <a:rPr lang="ru-RU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больше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или </a:t>
            </a:r>
            <a:r>
              <a:rPr lang="ru-RU" sz="2400" dirty="0" smtClean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меньше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другого, надо из </a:t>
            </a:r>
            <a:r>
              <a:rPr lang="ru-RU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большего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числа вычесть </a:t>
            </a:r>
            <a:r>
              <a:rPr lang="ru-RU" sz="2400" dirty="0" smtClean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меньшее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авая круглая скобка 29"/>
          <p:cNvSpPr/>
          <p:nvPr/>
        </p:nvSpPr>
        <p:spPr>
          <a:xfrm rot="16200000">
            <a:off x="2006144" y="655992"/>
            <a:ext cx="214314" cy="3315478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авая круглая скобка 58"/>
          <p:cNvSpPr/>
          <p:nvPr/>
        </p:nvSpPr>
        <p:spPr>
          <a:xfrm rot="16200000">
            <a:off x="4476928" y="2463172"/>
            <a:ext cx="244106" cy="1638137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1819618" y="3824408"/>
            <a:ext cx="1109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е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785918" y="1683353"/>
            <a:ext cx="913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е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авая круглая скобка 64"/>
          <p:cNvSpPr/>
          <p:nvPr/>
        </p:nvSpPr>
        <p:spPr>
          <a:xfrm rot="5400000" flipV="1">
            <a:off x="2843120" y="1231431"/>
            <a:ext cx="214313" cy="4971639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4716016" y="2545740"/>
            <a:ext cx="321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457583" y="3356992"/>
            <a:ext cx="3313454" cy="214332"/>
            <a:chOff x="457583" y="3356992"/>
            <a:chExt cx="3313454" cy="214332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>
              <a:off x="457583" y="3474803"/>
              <a:ext cx="3313454" cy="29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5400000">
              <a:off x="1194715" y="3457324"/>
              <a:ext cx="187169" cy="4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>
              <a:off x="2018974" y="3457115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5400000">
              <a:off x="2843441" y="3457115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3667908" y="3450161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5400000">
              <a:off x="370456" y="3477324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Группа 28"/>
          <p:cNvGrpSpPr/>
          <p:nvPr/>
        </p:nvGrpSpPr>
        <p:grpSpPr>
          <a:xfrm>
            <a:off x="455560" y="2492896"/>
            <a:ext cx="3304326" cy="214332"/>
            <a:chOff x="322232" y="4471127"/>
            <a:chExt cx="3304326" cy="214332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>
              <a:off x="322232" y="4588938"/>
              <a:ext cx="3304326" cy="293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5400000">
              <a:off x="1059364" y="4571459"/>
              <a:ext cx="187169" cy="41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5400000">
              <a:off x="1883623" y="4571250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5400000">
              <a:off x="2708090" y="4571250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5400000">
              <a:off x="3532557" y="4564296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5400000">
              <a:off x="235105" y="4591459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Группа 36"/>
          <p:cNvGrpSpPr/>
          <p:nvPr/>
        </p:nvGrpSpPr>
        <p:grpSpPr>
          <a:xfrm>
            <a:off x="3756473" y="3361210"/>
            <a:ext cx="1646170" cy="203569"/>
            <a:chOff x="3764673" y="3364818"/>
            <a:chExt cx="1646170" cy="203569"/>
          </a:xfrm>
        </p:grpSpPr>
        <p:grpSp>
          <p:nvGrpSpPr>
            <p:cNvPr id="38" name="Группа 37"/>
            <p:cNvGrpSpPr/>
            <p:nvPr/>
          </p:nvGrpSpPr>
          <p:grpSpPr>
            <a:xfrm>
              <a:off x="3771037" y="3364818"/>
              <a:ext cx="1639806" cy="187169"/>
              <a:chOff x="3771037" y="3364818"/>
              <a:chExt cx="1639806" cy="187169"/>
            </a:xfrm>
          </p:grpSpPr>
          <p:cxnSp>
            <p:nvCxnSpPr>
              <p:cNvPr id="40" name="Прямая соединительная линия 39"/>
              <p:cNvCxnSpPr/>
              <p:nvPr/>
            </p:nvCxnSpPr>
            <p:spPr>
              <a:xfrm rot="5400000">
                <a:off x="4492375" y="3457987"/>
                <a:ext cx="187169" cy="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 rot="5400000">
                <a:off x="5316842" y="3457987"/>
                <a:ext cx="187169" cy="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>
                <a:off x="3771037" y="3483391"/>
                <a:ext cx="163897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Прямая соединительная линия 38"/>
            <p:cNvCxnSpPr/>
            <p:nvPr/>
          </p:nvCxnSpPr>
          <p:spPr>
            <a:xfrm rot="5400000">
              <a:off x="3671504" y="3474387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>
            <a:off x="3793022" y="3759423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Разность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07506" y="4509120"/>
            <a:ext cx="2292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– 4 = 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594670" y="450912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4355976" y="2545740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247353" y="119084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9" name="TextBox 48"/>
          <p:cNvSpPr txBox="1"/>
          <p:nvPr/>
        </p:nvSpPr>
        <p:spPr>
          <a:xfrm>
            <a:off x="77754" y="55077"/>
            <a:ext cx="70660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61. Задачи на разностное сравнение</a:t>
            </a:r>
            <a:endParaRPr lang="ru-RU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7.40741E-7 L -1.66667E-6 0.12593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296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85185E-6 L 0.2967 -0.30069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26" y="-15046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1" animBg="1"/>
      <p:bldP spid="30" grpId="2" animBg="1"/>
      <p:bldP spid="59" grpId="0" animBg="1"/>
      <p:bldP spid="63" grpId="1"/>
      <p:bldP spid="63" grpId="2"/>
      <p:bldP spid="64" grpId="1"/>
      <p:bldP spid="64" grpId="2"/>
      <p:bldP spid="65" grpId="1" animBg="1"/>
      <p:bldP spid="65" grpId="2" animBg="1"/>
      <p:bldP spid="66" grpId="0"/>
      <p:bldP spid="44" grpId="0"/>
      <p:bldP spid="45" grpId="0"/>
      <p:bldP spid="46" grpId="0"/>
      <p:bldP spid="46" grpId="1"/>
      <p:bldP spid="47" grpId="0"/>
      <p:bldP spid="4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14282" y="548680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Катя по рисунку составила задачу и схему.  Расскажи, что записано на схеме. Запиши решения.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5720" y="3691952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Кати 4 куклы и 6 мишек.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6" name="Группа 45"/>
          <p:cNvGrpSpPr/>
          <p:nvPr/>
        </p:nvGrpSpPr>
        <p:grpSpPr>
          <a:xfrm>
            <a:off x="332048" y="1409287"/>
            <a:ext cx="2875074" cy="823503"/>
            <a:chOff x="3707904" y="1891815"/>
            <a:chExt cx="4968552" cy="1423135"/>
          </a:xfrm>
        </p:grpSpPr>
        <p:sp>
          <p:nvSpPr>
            <p:cNvPr id="60" name="Овал 59"/>
            <p:cNvSpPr/>
            <p:nvPr/>
          </p:nvSpPr>
          <p:spPr>
            <a:xfrm>
              <a:off x="3707904" y="2780928"/>
              <a:ext cx="4968552" cy="468718"/>
            </a:xfrm>
            <a:prstGeom prst="ellipse">
              <a:avLst/>
            </a:prstGeom>
            <a:gradFill flip="none" rotWithShape="1">
              <a:gsLst>
                <a:gs pos="0">
                  <a:srgbClr val="00FFFF">
                    <a:tint val="66000"/>
                    <a:satMod val="160000"/>
                  </a:srgbClr>
                </a:gs>
                <a:gs pos="50000">
                  <a:srgbClr val="00FFFF">
                    <a:tint val="44500"/>
                    <a:satMod val="160000"/>
                  </a:srgbClr>
                </a:gs>
                <a:gs pos="100000">
                  <a:srgbClr val="00FFFF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prstDash val="solid"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021696" y="1891815"/>
              <a:ext cx="988765" cy="1313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8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5767" y="1951071"/>
              <a:ext cx="1027069" cy="13638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6401" y="1915527"/>
              <a:ext cx="951452" cy="12655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0" name="Picture 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5059" y="1951071"/>
              <a:ext cx="981075" cy="1298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71" name="Группа 70"/>
          <p:cNvGrpSpPr/>
          <p:nvPr/>
        </p:nvGrpSpPr>
        <p:grpSpPr>
          <a:xfrm>
            <a:off x="611560" y="2398658"/>
            <a:ext cx="3504184" cy="868079"/>
            <a:chOff x="2267744" y="4468047"/>
            <a:chExt cx="5688631" cy="1409225"/>
          </a:xfrm>
        </p:grpSpPr>
        <p:sp>
          <p:nvSpPr>
            <p:cNvPr id="72" name="Овал 71"/>
            <p:cNvSpPr/>
            <p:nvPr/>
          </p:nvSpPr>
          <p:spPr>
            <a:xfrm>
              <a:off x="2303940" y="5291376"/>
              <a:ext cx="5652435" cy="585896"/>
            </a:xfrm>
            <a:prstGeom prst="ellipse">
              <a:avLst/>
            </a:prstGeom>
            <a:solidFill>
              <a:srgbClr val="92D050"/>
            </a:solidFill>
            <a:ln>
              <a:prstDash val="solid"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3" name="Picture 1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7661" y="4520902"/>
              <a:ext cx="766994" cy="11623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4" name="Picture 1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7744" y="4514234"/>
              <a:ext cx="766994" cy="11623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5" name="Picture 1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1696" y="4468047"/>
              <a:ext cx="768350" cy="1165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6" name="Picture 1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9337" y="4533626"/>
              <a:ext cx="768350" cy="1165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7" name="Picture 12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2271" y="4514234"/>
              <a:ext cx="768350" cy="1165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8" name="Picture 12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21950" y="4520902"/>
              <a:ext cx="768350" cy="1165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9" name="Правая круглая скобка 98"/>
          <p:cNvSpPr/>
          <p:nvPr/>
        </p:nvSpPr>
        <p:spPr>
          <a:xfrm rot="16200000">
            <a:off x="5965638" y="644658"/>
            <a:ext cx="148489" cy="2297154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авая круглая скобка 99"/>
          <p:cNvSpPr/>
          <p:nvPr/>
        </p:nvSpPr>
        <p:spPr>
          <a:xfrm rot="16200000">
            <a:off x="7607118" y="2141353"/>
            <a:ext cx="146622" cy="983942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TextBox 100"/>
          <p:cNvSpPr txBox="1"/>
          <p:nvPr/>
        </p:nvSpPr>
        <p:spPr>
          <a:xfrm>
            <a:off x="5935851" y="3156830"/>
            <a:ext cx="1264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игр.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792025" y="1327512"/>
            <a:ext cx="1504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игр.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авая круглая скобка 102"/>
          <p:cNvSpPr/>
          <p:nvPr/>
        </p:nvSpPr>
        <p:spPr>
          <a:xfrm rot="5400000" flipV="1">
            <a:off x="6480210" y="1426370"/>
            <a:ext cx="107466" cy="3272664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TextBox 103"/>
          <p:cNvSpPr txBox="1"/>
          <p:nvPr/>
        </p:nvSpPr>
        <p:spPr>
          <a:xfrm>
            <a:off x="7642628" y="2018478"/>
            <a:ext cx="961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игр.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5" name="Группа 104"/>
          <p:cNvGrpSpPr/>
          <p:nvPr/>
        </p:nvGrpSpPr>
        <p:grpSpPr>
          <a:xfrm>
            <a:off x="4892824" y="2747392"/>
            <a:ext cx="2307365" cy="149253"/>
            <a:chOff x="457583" y="3356992"/>
            <a:chExt cx="3313454" cy="214332"/>
          </a:xfrm>
        </p:grpSpPr>
        <p:cxnSp>
          <p:nvCxnSpPr>
            <p:cNvPr id="106" name="Прямая соединительная линия 105"/>
            <p:cNvCxnSpPr/>
            <p:nvPr/>
          </p:nvCxnSpPr>
          <p:spPr>
            <a:xfrm>
              <a:off x="457583" y="3474803"/>
              <a:ext cx="3313454" cy="29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/>
            <p:cNvCxnSpPr/>
            <p:nvPr/>
          </p:nvCxnSpPr>
          <p:spPr>
            <a:xfrm rot="5400000">
              <a:off x="1194715" y="3457324"/>
              <a:ext cx="187169" cy="4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/>
            <p:cNvCxnSpPr/>
            <p:nvPr/>
          </p:nvCxnSpPr>
          <p:spPr>
            <a:xfrm rot="5400000">
              <a:off x="2018974" y="3457115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>
            <a:xfrm rot="5400000">
              <a:off x="2843441" y="3457115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 rot="5400000">
              <a:off x="3667908" y="3450161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 rot="5400000">
              <a:off x="370456" y="3477324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Группа 111"/>
          <p:cNvGrpSpPr/>
          <p:nvPr/>
        </p:nvGrpSpPr>
        <p:grpSpPr>
          <a:xfrm>
            <a:off x="4888029" y="1883296"/>
            <a:ext cx="2301009" cy="149253"/>
            <a:chOff x="322232" y="4471127"/>
            <a:chExt cx="3304326" cy="214332"/>
          </a:xfrm>
        </p:grpSpPr>
        <p:cxnSp>
          <p:nvCxnSpPr>
            <p:cNvPr id="113" name="Прямая соединительная линия 112"/>
            <p:cNvCxnSpPr/>
            <p:nvPr/>
          </p:nvCxnSpPr>
          <p:spPr>
            <a:xfrm>
              <a:off x="322232" y="4588938"/>
              <a:ext cx="3304326" cy="293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 rot="5400000">
              <a:off x="1059364" y="4571459"/>
              <a:ext cx="187169" cy="41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 rot="5400000">
              <a:off x="1883623" y="4571250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Прямая соединительная линия 116"/>
            <p:cNvCxnSpPr/>
            <p:nvPr/>
          </p:nvCxnSpPr>
          <p:spPr>
            <a:xfrm rot="5400000">
              <a:off x="2708090" y="4571250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Прямая соединительная линия 117"/>
            <p:cNvCxnSpPr/>
            <p:nvPr/>
          </p:nvCxnSpPr>
          <p:spPr>
            <a:xfrm rot="5400000">
              <a:off x="3532557" y="4564296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rot="5400000">
              <a:off x="235105" y="4591459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Группа 119"/>
          <p:cNvGrpSpPr/>
          <p:nvPr/>
        </p:nvGrpSpPr>
        <p:grpSpPr>
          <a:xfrm>
            <a:off x="7195026" y="2751704"/>
            <a:ext cx="975743" cy="145579"/>
            <a:chOff x="3764673" y="3364818"/>
            <a:chExt cx="1646170" cy="203569"/>
          </a:xfrm>
        </p:grpSpPr>
        <p:grpSp>
          <p:nvGrpSpPr>
            <p:cNvPr id="121" name="Группа 120"/>
            <p:cNvGrpSpPr/>
            <p:nvPr/>
          </p:nvGrpSpPr>
          <p:grpSpPr>
            <a:xfrm>
              <a:off x="3771037" y="3364818"/>
              <a:ext cx="1639806" cy="187169"/>
              <a:chOff x="3771037" y="3364818"/>
              <a:chExt cx="1639806" cy="187169"/>
            </a:xfrm>
          </p:grpSpPr>
          <p:cxnSp>
            <p:nvCxnSpPr>
              <p:cNvPr id="123" name="Прямая соединительная линия 122"/>
              <p:cNvCxnSpPr/>
              <p:nvPr/>
            </p:nvCxnSpPr>
            <p:spPr>
              <a:xfrm rot="5400000">
                <a:off x="4492375" y="3457987"/>
                <a:ext cx="187169" cy="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Прямая соединительная линия 123"/>
              <p:cNvCxnSpPr/>
              <p:nvPr/>
            </p:nvCxnSpPr>
            <p:spPr>
              <a:xfrm rot="5400000">
                <a:off x="5316842" y="3457987"/>
                <a:ext cx="187169" cy="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единительная линия 124"/>
              <p:cNvCxnSpPr/>
              <p:nvPr/>
            </p:nvCxnSpPr>
            <p:spPr>
              <a:xfrm>
                <a:off x="3771037" y="3483391"/>
                <a:ext cx="163897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2" name="Прямая соединительная линия 121"/>
            <p:cNvCxnSpPr/>
            <p:nvPr/>
          </p:nvCxnSpPr>
          <p:spPr>
            <a:xfrm rot="5400000">
              <a:off x="3671504" y="3474387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Прямоугольник 125"/>
          <p:cNvSpPr/>
          <p:nvPr/>
        </p:nvSpPr>
        <p:spPr>
          <a:xfrm>
            <a:off x="7296245" y="2076840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923276" y="1379677"/>
            <a:ext cx="0" cy="2007985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Прямоугольник 127"/>
          <p:cNvSpPr/>
          <p:nvPr/>
        </p:nvSpPr>
        <p:spPr>
          <a:xfrm>
            <a:off x="7247353" y="119084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cxnSp>
        <p:nvCxnSpPr>
          <p:cNvPr id="130" name="Прямая соединительная линия 129"/>
          <p:cNvCxnSpPr/>
          <p:nvPr/>
        </p:nvCxnSpPr>
        <p:spPr>
          <a:xfrm>
            <a:off x="7188458" y="2013634"/>
            <a:ext cx="11731" cy="817842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179512" y="4334894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сколько кукол меньше, чем мишек?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7754" y="55077"/>
            <a:ext cx="70660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61. Задачи на разностное сравнение</a:t>
            </a:r>
            <a:endParaRPr lang="ru-RU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0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99" grpId="0" animBg="1"/>
      <p:bldP spid="100" grpId="0" animBg="1"/>
      <p:bldP spid="103" grpId="0" animBg="1"/>
      <p:bldP spid="104" grpId="0"/>
      <p:bldP spid="126" grpId="0"/>
      <p:bldP spid="1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14282" y="548680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Катя по рисунку составила задачу и схему.  Расскажи, что записано на схеме. Запиши решения.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5720" y="3691952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Кати 4 куклы и 6 мишек.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9512" y="4334894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сколько кукол меньше, чем мишек?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6" name="Группа 45"/>
          <p:cNvGrpSpPr/>
          <p:nvPr/>
        </p:nvGrpSpPr>
        <p:grpSpPr>
          <a:xfrm>
            <a:off x="332048" y="1409287"/>
            <a:ext cx="2875074" cy="823503"/>
            <a:chOff x="3707904" y="1891815"/>
            <a:chExt cx="4968552" cy="1423135"/>
          </a:xfrm>
        </p:grpSpPr>
        <p:sp>
          <p:nvSpPr>
            <p:cNvPr id="60" name="Овал 59"/>
            <p:cNvSpPr/>
            <p:nvPr/>
          </p:nvSpPr>
          <p:spPr>
            <a:xfrm>
              <a:off x="3707904" y="2780928"/>
              <a:ext cx="4968552" cy="468718"/>
            </a:xfrm>
            <a:prstGeom prst="ellipse">
              <a:avLst/>
            </a:prstGeom>
            <a:gradFill flip="none" rotWithShape="1">
              <a:gsLst>
                <a:gs pos="0">
                  <a:srgbClr val="00FFFF">
                    <a:tint val="66000"/>
                    <a:satMod val="160000"/>
                  </a:srgbClr>
                </a:gs>
                <a:gs pos="50000">
                  <a:srgbClr val="00FFFF">
                    <a:tint val="44500"/>
                    <a:satMod val="160000"/>
                  </a:srgbClr>
                </a:gs>
                <a:gs pos="100000">
                  <a:srgbClr val="00FFFF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prstDash val="solid"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021696" y="1891815"/>
              <a:ext cx="988765" cy="1313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8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5767" y="1951071"/>
              <a:ext cx="1027069" cy="13638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6401" y="1915527"/>
              <a:ext cx="951452" cy="12655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0" name="Picture 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5059" y="1951071"/>
              <a:ext cx="981075" cy="1298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2" name="Овал 71"/>
          <p:cNvSpPr/>
          <p:nvPr/>
        </p:nvSpPr>
        <p:spPr>
          <a:xfrm>
            <a:off x="633857" y="2905827"/>
            <a:ext cx="3481887" cy="360910"/>
          </a:xfrm>
          <a:prstGeom prst="ellipse">
            <a:avLst/>
          </a:prstGeom>
          <a:solidFill>
            <a:srgbClr val="92D050"/>
          </a:soli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11560" y="2398658"/>
            <a:ext cx="2169730" cy="748568"/>
            <a:chOff x="611560" y="2398658"/>
            <a:chExt cx="2169730" cy="748568"/>
          </a:xfrm>
        </p:grpSpPr>
        <p:pic>
          <p:nvPicPr>
            <p:cNvPr id="73" name="Picture 1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585" y="2431217"/>
              <a:ext cx="472467" cy="7160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4" name="Picture 1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2427109"/>
              <a:ext cx="472467" cy="7160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5" name="Picture 1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7988" y="2398658"/>
              <a:ext cx="473302" cy="7177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7" name="Picture 12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0346" y="2427109"/>
              <a:ext cx="473302" cy="7177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" name="Группа 3"/>
          <p:cNvGrpSpPr/>
          <p:nvPr/>
        </p:nvGrpSpPr>
        <p:grpSpPr>
          <a:xfrm>
            <a:off x="2924143" y="2431217"/>
            <a:ext cx="964490" cy="725613"/>
            <a:chOff x="2924143" y="2431217"/>
            <a:chExt cx="964490" cy="725613"/>
          </a:xfrm>
        </p:grpSpPr>
        <p:pic>
          <p:nvPicPr>
            <p:cNvPr id="76" name="Picture 1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5331" y="2439054"/>
              <a:ext cx="473302" cy="7177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8" name="Picture 12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saturation sat="66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143" y="2431217"/>
              <a:ext cx="473302" cy="7177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9" name="Правая круглая скобка 98"/>
          <p:cNvSpPr/>
          <p:nvPr/>
        </p:nvSpPr>
        <p:spPr>
          <a:xfrm rot="16200000">
            <a:off x="5965638" y="644658"/>
            <a:ext cx="148489" cy="2297154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авая круглая скобка 99"/>
          <p:cNvSpPr/>
          <p:nvPr/>
        </p:nvSpPr>
        <p:spPr>
          <a:xfrm rot="16200000">
            <a:off x="7607118" y="2141353"/>
            <a:ext cx="146622" cy="983942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TextBox 100"/>
          <p:cNvSpPr txBox="1"/>
          <p:nvPr/>
        </p:nvSpPr>
        <p:spPr>
          <a:xfrm>
            <a:off x="5935851" y="3156830"/>
            <a:ext cx="1264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игр.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792025" y="1327512"/>
            <a:ext cx="1504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игр.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авая круглая скобка 102"/>
          <p:cNvSpPr/>
          <p:nvPr/>
        </p:nvSpPr>
        <p:spPr>
          <a:xfrm rot="5400000" flipV="1">
            <a:off x="6480210" y="1426370"/>
            <a:ext cx="107466" cy="3272664"/>
          </a:xfrm>
          <a:prstGeom prst="righ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TextBox 103"/>
          <p:cNvSpPr txBox="1"/>
          <p:nvPr/>
        </p:nvSpPr>
        <p:spPr>
          <a:xfrm>
            <a:off x="7642628" y="2018478"/>
            <a:ext cx="961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игр.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5" name="Группа 104"/>
          <p:cNvGrpSpPr/>
          <p:nvPr/>
        </p:nvGrpSpPr>
        <p:grpSpPr>
          <a:xfrm>
            <a:off x="4892824" y="2747392"/>
            <a:ext cx="2307365" cy="149253"/>
            <a:chOff x="457583" y="3356992"/>
            <a:chExt cx="3313454" cy="214332"/>
          </a:xfrm>
        </p:grpSpPr>
        <p:cxnSp>
          <p:nvCxnSpPr>
            <p:cNvPr id="106" name="Прямая соединительная линия 105"/>
            <p:cNvCxnSpPr/>
            <p:nvPr/>
          </p:nvCxnSpPr>
          <p:spPr>
            <a:xfrm>
              <a:off x="457583" y="3474803"/>
              <a:ext cx="3313454" cy="29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единительная линия 106"/>
            <p:cNvCxnSpPr/>
            <p:nvPr/>
          </p:nvCxnSpPr>
          <p:spPr>
            <a:xfrm rot="5400000">
              <a:off x="1194715" y="3457324"/>
              <a:ext cx="187169" cy="4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/>
            <p:cNvCxnSpPr/>
            <p:nvPr/>
          </p:nvCxnSpPr>
          <p:spPr>
            <a:xfrm rot="5400000">
              <a:off x="2018974" y="3457115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>
            <a:xfrm rot="5400000">
              <a:off x="2843441" y="3457115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 rot="5400000">
              <a:off x="3667908" y="3450161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 rot="5400000">
              <a:off x="370456" y="3477324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Группа 111"/>
          <p:cNvGrpSpPr/>
          <p:nvPr/>
        </p:nvGrpSpPr>
        <p:grpSpPr>
          <a:xfrm>
            <a:off x="4888029" y="1883296"/>
            <a:ext cx="2301009" cy="149253"/>
            <a:chOff x="322232" y="4471127"/>
            <a:chExt cx="3304326" cy="214332"/>
          </a:xfrm>
        </p:grpSpPr>
        <p:cxnSp>
          <p:nvCxnSpPr>
            <p:cNvPr id="113" name="Прямая соединительная линия 112"/>
            <p:cNvCxnSpPr/>
            <p:nvPr/>
          </p:nvCxnSpPr>
          <p:spPr>
            <a:xfrm>
              <a:off x="322232" y="4588938"/>
              <a:ext cx="3304326" cy="293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 rot="5400000">
              <a:off x="1059364" y="4571459"/>
              <a:ext cx="187169" cy="41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 rot="5400000">
              <a:off x="1883623" y="4571250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Прямая соединительная линия 116"/>
            <p:cNvCxnSpPr/>
            <p:nvPr/>
          </p:nvCxnSpPr>
          <p:spPr>
            <a:xfrm rot="5400000">
              <a:off x="2708090" y="4571250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Прямая соединительная линия 117"/>
            <p:cNvCxnSpPr/>
            <p:nvPr/>
          </p:nvCxnSpPr>
          <p:spPr>
            <a:xfrm rot="5400000">
              <a:off x="3532557" y="4564296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Прямая соединительная линия 118"/>
            <p:cNvCxnSpPr/>
            <p:nvPr/>
          </p:nvCxnSpPr>
          <p:spPr>
            <a:xfrm rot="5400000">
              <a:off x="235105" y="4591459"/>
              <a:ext cx="187169" cy="8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Группа 119"/>
          <p:cNvGrpSpPr/>
          <p:nvPr/>
        </p:nvGrpSpPr>
        <p:grpSpPr>
          <a:xfrm>
            <a:off x="7195026" y="2751704"/>
            <a:ext cx="975743" cy="145579"/>
            <a:chOff x="3764673" y="3364818"/>
            <a:chExt cx="1646170" cy="203569"/>
          </a:xfrm>
        </p:grpSpPr>
        <p:grpSp>
          <p:nvGrpSpPr>
            <p:cNvPr id="121" name="Группа 120"/>
            <p:cNvGrpSpPr/>
            <p:nvPr/>
          </p:nvGrpSpPr>
          <p:grpSpPr>
            <a:xfrm>
              <a:off x="3771037" y="3364818"/>
              <a:ext cx="1639806" cy="187169"/>
              <a:chOff x="3771037" y="3364818"/>
              <a:chExt cx="1639806" cy="187169"/>
            </a:xfrm>
          </p:grpSpPr>
          <p:cxnSp>
            <p:nvCxnSpPr>
              <p:cNvPr id="123" name="Прямая соединительная линия 122"/>
              <p:cNvCxnSpPr/>
              <p:nvPr/>
            </p:nvCxnSpPr>
            <p:spPr>
              <a:xfrm rot="5400000">
                <a:off x="4492375" y="3457987"/>
                <a:ext cx="187169" cy="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Прямая соединительная линия 123"/>
              <p:cNvCxnSpPr/>
              <p:nvPr/>
            </p:nvCxnSpPr>
            <p:spPr>
              <a:xfrm rot="5400000">
                <a:off x="5316842" y="3457987"/>
                <a:ext cx="187169" cy="8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единительная линия 124"/>
              <p:cNvCxnSpPr/>
              <p:nvPr/>
            </p:nvCxnSpPr>
            <p:spPr>
              <a:xfrm>
                <a:off x="3771037" y="3483391"/>
                <a:ext cx="163897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2" name="Прямая соединительная линия 121"/>
            <p:cNvCxnSpPr/>
            <p:nvPr/>
          </p:nvCxnSpPr>
          <p:spPr>
            <a:xfrm rot="5400000">
              <a:off x="3671504" y="3474387"/>
              <a:ext cx="187169" cy="8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Прямоугольник 125"/>
          <p:cNvSpPr/>
          <p:nvPr/>
        </p:nvSpPr>
        <p:spPr>
          <a:xfrm>
            <a:off x="7296245" y="2076840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923276" y="1379677"/>
            <a:ext cx="0" cy="2007985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Прямоугольник 127"/>
          <p:cNvSpPr/>
          <p:nvPr/>
        </p:nvSpPr>
        <p:spPr>
          <a:xfrm>
            <a:off x="7247353" y="119084"/>
            <a:ext cx="1861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29" name="TextBox 128"/>
          <p:cNvSpPr txBox="1"/>
          <p:nvPr/>
        </p:nvSpPr>
        <p:spPr>
          <a:xfrm>
            <a:off x="251520" y="5589240"/>
            <a:ext cx="8106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Чтобы узнать, на сколько одно число больше или меньше другого, надо из большего числа вычесть меньшее.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72200" y="4365104"/>
            <a:ext cx="2250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– 4 = 2 (игр.)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7188458" y="2013634"/>
            <a:ext cx="11731" cy="817842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7754" y="55077"/>
            <a:ext cx="70660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61. Задачи на разностное сравнение</a:t>
            </a:r>
            <a:endParaRPr lang="ru-RU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74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7.40741E-7 L -0.00052 0.129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/>
      <p:bldP spid="5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6015</TotalTime>
  <Words>845</Words>
  <Application>Microsoft Office PowerPoint</Application>
  <PresentationFormat>Экран (4:3)</PresentationFormat>
  <Paragraphs>180</Paragraphs>
  <Slides>14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635</cp:revision>
  <dcterms:created xsi:type="dcterms:W3CDTF">2010-10-26T14:31:01Z</dcterms:created>
  <dcterms:modified xsi:type="dcterms:W3CDTF">2016-02-02T18:30:43Z</dcterms:modified>
</cp:coreProperties>
</file>