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92" r:id="rId2"/>
    <p:sldId id="386" r:id="rId3"/>
    <p:sldId id="394" r:id="rId4"/>
    <p:sldId id="398" r:id="rId5"/>
    <p:sldId id="397" r:id="rId6"/>
    <p:sldId id="405" r:id="rId7"/>
    <p:sldId id="409" r:id="rId8"/>
    <p:sldId id="419" r:id="rId9"/>
    <p:sldId id="410" r:id="rId10"/>
    <p:sldId id="412" r:id="rId11"/>
    <p:sldId id="411" r:id="rId12"/>
    <p:sldId id="413" r:id="rId13"/>
    <p:sldId id="418" r:id="rId14"/>
    <p:sldId id="378" r:id="rId15"/>
    <p:sldId id="416" r:id="rId16"/>
    <p:sldId id="417" r:id="rId17"/>
    <p:sldId id="39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FF8D"/>
    <a:srgbClr val="FF0000"/>
    <a:srgbClr val="92D050"/>
    <a:srgbClr val="FFFF00"/>
    <a:srgbClr val="000000"/>
    <a:srgbClr val="FF8F8F"/>
    <a:srgbClr val="FFE947"/>
    <a:srgbClr val="FD9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45" d="100"/>
          <a:sy n="45" d="100"/>
        </p:scale>
        <p:origin x="-89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411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632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632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632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632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632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632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632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43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4314" y="1000108"/>
            <a:ext cx="835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«Уменьшаемое. Вычитаемое. Разность»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560993"/>
            <a:ext cx="4927038" cy="263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323486" y="1819402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11760" y="3985900"/>
            <a:ext cx="4168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 1 –  1  – 1  –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020482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3779912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4550988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5195070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356" y="3985900"/>
            <a:ext cx="1257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4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3486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2  –  2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47122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1  –  3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25992" y="3985900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3  – 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022817" y="3932039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187354" y="3932039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043947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208484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6353582" y="1357255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7337260" y="1841951"/>
            <a:ext cx="187467" cy="172607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311075" y="2191161"/>
            <a:ext cx="171087" cy="157526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Овал 284"/>
          <p:cNvSpPr/>
          <p:nvPr/>
        </p:nvSpPr>
        <p:spPr>
          <a:xfrm>
            <a:off x="4716016" y="1296876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Овал 285"/>
          <p:cNvSpPr/>
          <p:nvPr/>
        </p:nvSpPr>
        <p:spPr>
          <a:xfrm>
            <a:off x="5715008" y="1501271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Овал 286"/>
          <p:cNvSpPr/>
          <p:nvPr/>
        </p:nvSpPr>
        <p:spPr>
          <a:xfrm>
            <a:off x="6701012" y="1944948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Овал 287"/>
          <p:cNvSpPr/>
          <p:nvPr/>
        </p:nvSpPr>
        <p:spPr>
          <a:xfrm>
            <a:off x="4732298" y="1279930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25"/>
          <a:stretch/>
        </p:blipFill>
        <p:spPr bwMode="auto">
          <a:xfrm rot="1655851">
            <a:off x="2060245" y="1898333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42"/>
          <a:stretch/>
        </p:blipFill>
        <p:spPr bwMode="auto">
          <a:xfrm>
            <a:off x="1271388" y="1537818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78"/>
          <a:stretch/>
        </p:blipFill>
        <p:spPr bwMode="auto">
          <a:xfrm>
            <a:off x="539551" y="2058774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88"/>
          <a:stretch/>
        </p:blipFill>
        <p:spPr bwMode="auto">
          <a:xfrm rot="20192532">
            <a:off x="5200889" y="1654431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2" name="Picture 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43"/>
          <a:stretch/>
        </p:blipFill>
        <p:spPr bwMode="auto">
          <a:xfrm rot="477385">
            <a:off x="7113186" y="1470267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8" b="15188"/>
          <a:stretch/>
        </p:blipFill>
        <p:spPr bwMode="auto">
          <a:xfrm rot="1401907">
            <a:off x="6180244" y="1498052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1" name="Picture 7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96"/>
          <a:stretch/>
        </p:blipFill>
        <p:spPr bwMode="auto">
          <a:xfrm rot="1152279">
            <a:off x="7624469" y="1735921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0" name="Прямая соединительная линия 299"/>
          <p:cNvCxnSpPr/>
          <p:nvPr/>
        </p:nvCxnSpPr>
        <p:spPr>
          <a:xfrm>
            <a:off x="200922" y="5517232"/>
            <a:ext cx="868332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TextBox 300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209601" y="548680"/>
            <a:ext cx="8539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Катя составила несколько числовых выражений. Какие это выражения?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6609954" y="5805264"/>
            <a:ext cx="212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04650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5" grpId="0" animBg="1"/>
      <p:bldP spid="95" grpId="1" animBg="1"/>
      <p:bldP spid="96" grpId="0" animBg="1"/>
      <p:bldP spid="96" grpId="1" animBg="1"/>
      <p:bldP spid="99" grpId="0" animBg="1"/>
      <p:bldP spid="99" grpId="1" animBg="1"/>
      <p:bldP spid="100" grpId="0" animBg="1"/>
      <p:bldP spid="10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323486" y="1819402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11760" y="3985900"/>
            <a:ext cx="4168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 1 –  1  – 1  –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356" y="3985900"/>
            <a:ext cx="1257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4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3486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2  –  2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47122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1  –  3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25992" y="3985900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3  – 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022817" y="3932039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187354" y="3913892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043947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208484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6353582" y="1357255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7337260" y="1841951"/>
            <a:ext cx="187467" cy="172607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311075" y="2191161"/>
            <a:ext cx="171087" cy="157526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Овал 284"/>
          <p:cNvSpPr/>
          <p:nvPr/>
        </p:nvSpPr>
        <p:spPr>
          <a:xfrm>
            <a:off x="4716016" y="1296876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Овал 285"/>
          <p:cNvSpPr/>
          <p:nvPr/>
        </p:nvSpPr>
        <p:spPr>
          <a:xfrm>
            <a:off x="5715008" y="1501271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Овал 286"/>
          <p:cNvSpPr/>
          <p:nvPr/>
        </p:nvSpPr>
        <p:spPr>
          <a:xfrm>
            <a:off x="6701012" y="1944948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Овал 287"/>
          <p:cNvSpPr/>
          <p:nvPr/>
        </p:nvSpPr>
        <p:spPr>
          <a:xfrm>
            <a:off x="4732298" y="1279930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25"/>
          <a:stretch/>
        </p:blipFill>
        <p:spPr bwMode="auto">
          <a:xfrm rot="1655851">
            <a:off x="2060245" y="1898333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42"/>
          <a:stretch/>
        </p:blipFill>
        <p:spPr bwMode="auto">
          <a:xfrm>
            <a:off x="1271388" y="1537818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78"/>
          <a:stretch/>
        </p:blipFill>
        <p:spPr bwMode="auto">
          <a:xfrm>
            <a:off x="539551" y="2058774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88"/>
          <a:stretch/>
        </p:blipFill>
        <p:spPr bwMode="auto">
          <a:xfrm rot="20192532">
            <a:off x="5200889" y="1654431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2" name="Picture 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43"/>
          <a:stretch/>
        </p:blipFill>
        <p:spPr bwMode="auto">
          <a:xfrm rot="477385">
            <a:off x="7113186" y="1470267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8" b="15188"/>
          <a:stretch/>
        </p:blipFill>
        <p:spPr bwMode="auto">
          <a:xfrm rot="1401907">
            <a:off x="6180244" y="1498052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1" name="Picture 7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96"/>
          <a:stretch/>
        </p:blipFill>
        <p:spPr bwMode="auto">
          <a:xfrm rot="1152279">
            <a:off x="7624469" y="1735921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0" name="Прямая соединительная линия 299"/>
          <p:cNvCxnSpPr/>
          <p:nvPr/>
        </p:nvCxnSpPr>
        <p:spPr>
          <a:xfrm>
            <a:off x="200922" y="5517232"/>
            <a:ext cx="868332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TextBox 300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209601" y="548680"/>
            <a:ext cx="8539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Катя составила несколько числовых выражений. Какие это выражения?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6609954" y="5805264"/>
            <a:ext cx="212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5074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7" grpId="0" animBg="1"/>
      <p:bldP spid="67" grpId="1" animBg="1"/>
      <p:bldP spid="80" grpId="0" animBg="1"/>
      <p:bldP spid="8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323486" y="1819402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11760" y="3985900"/>
            <a:ext cx="4168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 1 –  1  – 1  –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356" y="3985900"/>
            <a:ext cx="1257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4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3486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2  –  2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47122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1  –  3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25992" y="3985900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3  – 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043947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208484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6353582" y="1357255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7337260" y="1841951"/>
            <a:ext cx="187467" cy="172607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311075" y="2191161"/>
            <a:ext cx="171087" cy="157526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Овал 284"/>
          <p:cNvSpPr/>
          <p:nvPr/>
        </p:nvSpPr>
        <p:spPr>
          <a:xfrm>
            <a:off x="4716016" y="1296876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Овал 285"/>
          <p:cNvSpPr/>
          <p:nvPr/>
        </p:nvSpPr>
        <p:spPr>
          <a:xfrm>
            <a:off x="5715008" y="1501271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Овал 286"/>
          <p:cNvSpPr/>
          <p:nvPr/>
        </p:nvSpPr>
        <p:spPr>
          <a:xfrm>
            <a:off x="6701012" y="1944948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Овал 287"/>
          <p:cNvSpPr/>
          <p:nvPr/>
        </p:nvSpPr>
        <p:spPr>
          <a:xfrm>
            <a:off x="4732298" y="1279930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25"/>
          <a:stretch/>
        </p:blipFill>
        <p:spPr bwMode="auto">
          <a:xfrm rot="1655851">
            <a:off x="2060245" y="1898333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42"/>
          <a:stretch/>
        </p:blipFill>
        <p:spPr bwMode="auto">
          <a:xfrm>
            <a:off x="1271388" y="1537818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78"/>
          <a:stretch/>
        </p:blipFill>
        <p:spPr bwMode="auto">
          <a:xfrm>
            <a:off x="539551" y="2058774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88"/>
          <a:stretch/>
        </p:blipFill>
        <p:spPr bwMode="auto">
          <a:xfrm rot="20192532">
            <a:off x="5200889" y="1654431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2" name="Picture 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43"/>
          <a:stretch/>
        </p:blipFill>
        <p:spPr bwMode="auto">
          <a:xfrm rot="477385">
            <a:off x="7113186" y="1470267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8" b="15188"/>
          <a:stretch/>
        </p:blipFill>
        <p:spPr bwMode="auto">
          <a:xfrm rot="1401907">
            <a:off x="6180244" y="1498052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1" name="Picture 7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96"/>
          <a:stretch/>
        </p:blipFill>
        <p:spPr bwMode="auto">
          <a:xfrm rot="1152279">
            <a:off x="7624469" y="1735921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0" name="Прямая соединительная линия 299"/>
          <p:cNvCxnSpPr/>
          <p:nvPr/>
        </p:nvCxnSpPr>
        <p:spPr>
          <a:xfrm>
            <a:off x="200922" y="5517232"/>
            <a:ext cx="868332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TextBox 300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209601" y="548680"/>
            <a:ext cx="8539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Катя составила несколько числовых выражений. Какие это выражения?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6609954" y="5805264"/>
            <a:ext cx="212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7548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09" grpId="0" animBg="1"/>
      <p:bldP spid="109" grpId="1" animBg="1"/>
      <p:bldP spid="110" grpId="0" animBg="1"/>
      <p:bldP spid="11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единительная линия 27"/>
          <p:cNvCxnSpPr/>
          <p:nvPr/>
        </p:nvCxnSpPr>
        <p:spPr>
          <a:xfrm>
            <a:off x="7380312" y="3573016"/>
            <a:ext cx="10001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1797354" y="2113806"/>
            <a:ext cx="1050646" cy="5924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0162" y="620688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лучей на каждом рисунке?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738589" y="2709964"/>
            <a:ext cx="1050646" cy="5924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8596" y="3705807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3286116" y="2214554"/>
            <a:ext cx="1285884" cy="12144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393273" y="2893215"/>
            <a:ext cx="1857388" cy="5000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001158" y="1787514"/>
            <a:ext cx="1" cy="3498873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24128" y="1787514"/>
            <a:ext cx="0" cy="3498873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24" idx="2"/>
          </p:cNvCxnSpPr>
          <p:nvPr/>
        </p:nvCxnSpPr>
        <p:spPr>
          <a:xfrm>
            <a:off x="6319002" y="3559336"/>
            <a:ext cx="10001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533316" y="2701286"/>
            <a:ext cx="171451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71802" y="3705807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90374" y="3705807"/>
            <a:ext cx="677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0162" y="5097958"/>
            <a:ext cx="6608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ещё фигуры есть на этих рисунках?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27343" y="4212377"/>
            <a:ext cx="412292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319134" y="4212377"/>
            <a:ext cx="412292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3203848" y="5661248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1535552" y="4212377"/>
            <a:ext cx="412292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3772572" y="5661248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875388" y="5678832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2699792" y="5661247"/>
            <a:ext cx="441146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1947844" y="5674519"/>
            <a:ext cx="441146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500562" y="2143116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319134" y="348789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714480" y="261823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TextBox 184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96042" y="1061222"/>
            <a:ext cx="87519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6831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единительная линия 27"/>
          <p:cNvCxnSpPr/>
          <p:nvPr/>
        </p:nvCxnSpPr>
        <p:spPr>
          <a:xfrm>
            <a:off x="7380312" y="3573016"/>
            <a:ext cx="10001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1797354" y="2113806"/>
            <a:ext cx="1050646" cy="5924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0162" y="620688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лучей на каждом рисунке?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738589" y="2709964"/>
            <a:ext cx="1050646" cy="5924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8596" y="3705807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3286116" y="2214554"/>
            <a:ext cx="1285884" cy="12144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393273" y="2893215"/>
            <a:ext cx="1857388" cy="5000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001158" y="1787514"/>
            <a:ext cx="1" cy="3498873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24128" y="1787514"/>
            <a:ext cx="0" cy="3498873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24" idx="2"/>
          </p:cNvCxnSpPr>
          <p:nvPr/>
        </p:nvCxnSpPr>
        <p:spPr>
          <a:xfrm>
            <a:off x="6319002" y="3559336"/>
            <a:ext cx="10001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533316" y="2701286"/>
            <a:ext cx="171451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71802" y="3705807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90374" y="3705807"/>
            <a:ext cx="677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0162" y="5097958"/>
            <a:ext cx="6608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ещё фигуры есть на этих рисунках?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876274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3203848" y="5661248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233332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1447778" y="5674519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3772572" y="5661248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875388" y="5678832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2699792" y="5661247"/>
            <a:ext cx="441146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1947844" y="5674519"/>
            <a:ext cx="441146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500562" y="2143116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319134" y="348789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714480" y="261823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TextBox 184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6228184" y="1052736"/>
            <a:ext cx="258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0.06997 -0.2736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-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11111E-6 L 0.40521 -0.275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60" y="-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11111E-6 L 0.64983 -0.2861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83" y="-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5" grpId="0"/>
      <p:bldP spid="36" grpId="0"/>
      <p:bldP spid="1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Овал 23"/>
          <p:cNvSpPr/>
          <p:nvPr/>
        </p:nvSpPr>
        <p:spPr>
          <a:xfrm>
            <a:off x="920983" y="2784971"/>
            <a:ext cx="4536504" cy="1057929"/>
          </a:xfrm>
          <a:prstGeom prst="ellipse">
            <a:avLst/>
          </a:prstGeom>
          <a:solidFill>
            <a:srgbClr val="2FFF8D"/>
          </a:soli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51520" y="47667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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Пете нужно поставить игрушечные машины в гаражи.  В каждом гараже может стоять только одна машина.  Сколько есть способов сделать это?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627" y="2154188"/>
            <a:ext cx="1234150" cy="105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983" y="2060848"/>
            <a:ext cx="1093257" cy="1112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65841" y="2946975"/>
            <a:ext cx="1547515" cy="733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65841" y="3583116"/>
            <a:ext cx="1547515" cy="73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Овал 7"/>
          <p:cNvSpPr/>
          <p:nvPr/>
        </p:nvSpPr>
        <p:spPr>
          <a:xfrm>
            <a:off x="899592" y="5017219"/>
            <a:ext cx="4536504" cy="1057929"/>
          </a:xfrm>
          <a:prstGeom prst="ellipse">
            <a:avLst/>
          </a:prstGeom>
          <a:solidFill>
            <a:srgbClr val="2FFF8D"/>
          </a:soli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236" y="4386436"/>
            <a:ext cx="1234150" cy="105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592" y="4293096"/>
            <a:ext cx="1093257" cy="1112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44450" y="5179223"/>
            <a:ext cx="1547515" cy="733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44449" y="5706892"/>
            <a:ext cx="1547515" cy="73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51520" y="4293096"/>
            <a:ext cx="871296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99587" y="1277025"/>
            <a:ext cx="29325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0665" y="5948953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7876" y="5948953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4600" y="5948953"/>
            <a:ext cx="441146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478363" y="5948953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35572" y="5948953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992298" y="5948953"/>
            <a:ext cx="441146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35087" y="5948953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51920" y="5913142"/>
            <a:ext cx="357900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Ответ :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способа.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023804" y="5817701"/>
            <a:ext cx="412292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77926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Овал 23"/>
          <p:cNvSpPr/>
          <p:nvPr/>
        </p:nvSpPr>
        <p:spPr>
          <a:xfrm>
            <a:off x="920983" y="2784971"/>
            <a:ext cx="4536504" cy="1057929"/>
          </a:xfrm>
          <a:prstGeom prst="ellipse">
            <a:avLst/>
          </a:prstGeom>
          <a:solidFill>
            <a:srgbClr val="2FFF8D"/>
          </a:soli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627" y="2154188"/>
            <a:ext cx="1234150" cy="105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983" y="2060848"/>
            <a:ext cx="1093257" cy="1112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65841" y="2946975"/>
            <a:ext cx="1547515" cy="733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65841" y="3583116"/>
            <a:ext cx="1547515" cy="73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Овал 7"/>
          <p:cNvSpPr/>
          <p:nvPr/>
        </p:nvSpPr>
        <p:spPr>
          <a:xfrm>
            <a:off x="899592" y="5017219"/>
            <a:ext cx="4536504" cy="1057929"/>
          </a:xfrm>
          <a:prstGeom prst="ellipse">
            <a:avLst/>
          </a:prstGeom>
          <a:solidFill>
            <a:srgbClr val="2FFF8D"/>
          </a:soli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236" y="4386436"/>
            <a:ext cx="1234150" cy="105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592" y="4293096"/>
            <a:ext cx="1093257" cy="1112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44450" y="5179223"/>
            <a:ext cx="1547515" cy="733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44449" y="5706892"/>
            <a:ext cx="1547515" cy="73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51520" y="4293096"/>
            <a:ext cx="871296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28184" y="2154188"/>
            <a:ext cx="258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12956" y="5913142"/>
            <a:ext cx="3579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Ответ : 2 способа.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47667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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Пете нужно поставить игрушечные машины в гаражи.  В каждом гараже может стоять только одна машина.  Сколько есть способов сделать это?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9937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-0.6592 0.00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69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-0.33611 1.8518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-0.33733 -0.004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75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-0.63664 -0.007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840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Box 122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10114" y="672238"/>
            <a:ext cx="1677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разность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24956" y="2901991"/>
            <a:ext cx="1777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разность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5536" y="2901991"/>
            <a:ext cx="27155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уменьшаемое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681684" y="2901991"/>
            <a:ext cx="2786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вычитаемое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0800000" flipV="1">
            <a:off x="1315453" y="2252554"/>
            <a:ext cx="1214446" cy="71438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>
            <a:off x="5753386" y="2221694"/>
            <a:ext cx="1571636" cy="78581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371646" y="2251629"/>
            <a:ext cx="928694" cy="71438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5467634" y="1512394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038874" y="1512394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111089" y="1512394"/>
            <a:ext cx="3722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277553" y="1512394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815594" y="1512394"/>
            <a:ext cx="5148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 rot="16200000">
            <a:off x="3161633" y="388587"/>
            <a:ext cx="500066" cy="2070492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76907" y="2905780"/>
            <a:ext cx="1189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целое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15594" y="2891031"/>
            <a:ext cx="1104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488888" y="2901991"/>
            <a:ext cx="110479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850" y="1600320"/>
            <a:ext cx="705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sz="4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4956" y="3645024"/>
            <a:ext cx="8819532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/>
          <p:cNvGrpSpPr/>
          <p:nvPr/>
        </p:nvGrpSpPr>
        <p:grpSpPr>
          <a:xfrm>
            <a:off x="551189" y="4198136"/>
            <a:ext cx="8116771" cy="2255200"/>
            <a:chOff x="551189" y="4198136"/>
            <a:chExt cx="8116771" cy="2255200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rot="10800000" flipV="1">
              <a:off x="1389735" y="5276890"/>
              <a:ext cx="1214446" cy="71438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0800000">
              <a:off x="5827668" y="5246030"/>
              <a:ext cx="1571636" cy="78581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4445928" y="5275965"/>
              <a:ext cx="928694" cy="71438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Прямоугольник 45"/>
            <p:cNvSpPr/>
            <p:nvPr/>
          </p:nvSpPr>
          <p:spPr>
            <a:xfrm>
              <a:off x="5541916" y="4536730"/>
              <a:ext cx="49885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4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4113156" y="4536730"/>
              <a:ext cx="49885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3185371" y="4536730"/>
              <a:ext cx="372218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2351835" y="4536730"/>
              <a:ext cx="49885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4889876" y="4536730"/>
              <a:ext cx="51488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Правая фигурная скобка 50"/>
            <p:cNvSpPr/>
            <p:nvPr/>
          </p:nvSpPr>
          <p:spPr>
            <a:xfrm rot="16200000">
              <a:off x="3235915" y="3412923"/>
              <a:ext cx="500066" cy="2070492"/>
            </a:xfrm>
            <a:prstGeom prst="rightBrac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51189" y="5930116"/>
              <a:ext cx="118904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целое</a:t>
              </a:r>
              <a:endParaRPr lang="ru-RU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889876" y="5915367"/>
              <a:ext cx="110479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часть</a:t>
              </a:r>
              <a:endParaRPr lang="ru-RU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7563170" y="5926327"/>
              <a:ext cx="1104790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/>
              <a:r>
                <a:rPr lang="ru-RU" sz="2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часть</a:t>
              </a:r>
              <a:endParaRPr lang="ru-RU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32" grpId="0"/>
      <p:bldP spid="34" grpId="0"/>
      <p:bldP spid="29" grpId="0"/>
      <p:bldP spid="2" grpId="0" animBg="1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22955" y="665381"/>
            <a:ext cx="8895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Рассмотри рисунки ребят. Какие числа они не записали? Как их найти  Помоги Кате, Пете и Вове записать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323528" y="2005724"/>
            <a:ext cx="714380" cy="66335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038040" y="2005724"/>
            <a:ext cx="714380" cy="66335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03977" y="2780928"/>
            <a:ext cx="2028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– 2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8752" y="2830729"/>
            <a:ext cx="2366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2 = ?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4632" y="207716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117161" y="1746973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089604" y="2998481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603976" y="2148600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224786" y="2077162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6391580" y="2077162"/>
            <a:ext cx="714380" cy="66335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8106092" y="2077162"/>
            <a:ext cx="714380" cy="66335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177398" y="1890989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276190" y="214860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3223228" y="3185224"/>
            <a:ext cx="714380" cy="66335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4937740" y="3185224"/>
            <a:ext cx="714380" cy="66335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159896" y="325666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427852" y="325666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263709" y="2391271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095826" y="3615407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251162" y="2391271"/>
            <a:ext cx="466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57608" y="4058446"/>
            <a:ext cx="2058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13835" y="5877272"/>
            <a:ext cx="679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уменьшаемое – вычитаемое = разность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037908" y="2280646"/>
            <a:ext cx="1000132" cy="1588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105960" y="2352084"/>
            <a:ext cx="806338" cy="1588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3937608" y="3460146"/>
            <a:ext cx="1000132" cy="1588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499721" y="3311907"/>
            <a:ext cx="1236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разность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82536" y="3246534"/>
            <a:ext cx="1835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уменьшаемое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85646" y="4412388"/>
            <a:ext cx="1632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вычитаемое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39752" y="5445224"/>
            <a:ext cx="5186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целое  –  часть           =     часть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49628" y="4788441"/>
            <a:ext cx="2058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=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7544" y="3564305"/>
            <a:ext cx="2366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2 =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48055" y="3492297"/>
            <a:ext cx="2028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+ 2 =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79512" y="5373216"/>
            <a:ext cx="8784976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6345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5" grpId="0" animBg="1"/>
      <p:bldP spid="17" grpId="0"/>
      <p:bldP spid="19" grpId="0"/>
      <p:bldP spid="23" grpId="0"/>
      <p:bldP spid="24" grpId="0"/>
      <p:bldP spid="25" grpId="0"/>
      <p:bldP spid="26" grpId="0"/>
      <p:bldP spid="27" grpId="0"/>
      <p:bldP spid="31" grpId="0" animBg="1"/>
      <p:bldP spid="36" grpId="0" animBg="1"/>
      <p:bldP spid="45" grpId="0"/>
      <p:bldP spid="47" grpId="0"/>
      <p:bldP spid="49" grpId="0" animBg="1"/>
      <p:bldP spid="50" grpId="0" animBg="1"/>
      <p:bldP spid="53" grpId="0"/>
      <p:bldP spid="54" grpId="0"/>
      <p:bldP spid="60" grpId="0"/>
      <p:bldP spid="61" grpId="0"/>
      <p:bldP spid="5" grpId="0"/>
      <p:bldP spid="6" grpId="0"/>
      <p:bldP spid="7" grpId="0"/>
      <p:bldP spid="35" grpId="0"/>
      <p:bldP spid="41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830996"/>
              </p:ext>
            </p:extLst>
          </p:nvPr>
        </p:nvGraphicFramePr>
        <p:xfrm>
          <a:off x="107505" y="1448540"/>
          <a:ext cx="8822216" cy="3780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4935"/>
                <a:gridCol w="2053843"/>
                <a:gridCol w="2053843"/>
                <a:gridCol w="2339595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Уменьшаемое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(целое)</a:t>
                      </a:r>
                      <a:endParaRPr lang="ru-RU" sz="24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Вычитаемое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 ___</a:t>
                      </a:r>
                      <a:endParaRPr lang="ru-RU" sz="2400" dirty="0">
                        <a:solidFill>
                          <a:srgbClr val="FFC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Разность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___</a:t>
                      </a:r>
                      <a:endParaRPr lang="ru-RU" sz="24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81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23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14324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14324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214678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85852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93475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85852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39696" y="1882869"/>
            <a:ext cx="285752" cy="285752"/>
          </a:xfrm>
          <a:prstGeom prst="rect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8638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286380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28638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715140" y="2519950"/>
            <a:ext cx="412292" cy="584775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215206" y="3439485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215206" y="2519950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500958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858148" y="2519950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715140" y="3439485"/>
            <a:ext cx="412292" cy="584775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572396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929586" y="3439485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715140" y="4400869"/>
            <a:ext cx="412292" cy="584775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215206" y="4400869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572396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001024" y="440086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8429652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8429652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429652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Прямоугольник 165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3110580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2571736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21428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Прямоугольник 191"/>
          <p:cNvSpPr/>
          <p:nvPr/>
        </p:nvSpPr>
        <p:spPr>
          <a:xfrm>
            <a:off x="857224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142872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1928794" y="591605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3110580" y="590278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3753522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3753522" y="590278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3783018" y="59160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134676" y="5169966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236032" y="581779"/>
            <a:ext cx="8432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заполнить таблицу. Назови неизвестные числа, составь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31301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848258"/>
              </p:ext>
            </p:extLst>
          </p:nvPr>
        </p:nvGraphicFramePr>
        <p:xfrm>
          <a:off x="107505" y="1448540"/>
          <a:ext cx="8822216" cy="3780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4935"/>
                <a:gridCol w="2053843"/>
                <a:gridCol w="2053843"/>
                <a:gridCol w="2339595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Уменьшаемое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(целое)</a:t>
                      </a:r>
                      <a:endParaRPr lang="ru-RU" sz="24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Вычитаемое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 ___</a:t>
                      </a:r>
                      <a:endParaRPr lang="ru-RU" sz="2400" dirty="0">
                        <a:solidFill>
                          <a:srgbClr val="FFC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Разность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___</a:t>
                      </a:r>
                      <a:endParaRPr lang="ru-RU" sz="24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81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23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14324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14324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214678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85852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85852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85852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39696" y="1882869"/>
            <a:ext cx="285752" cy="285752"/>
          </a:xfrm>
          <a:prstGeom prst="rect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8638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286380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28638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715140" y="4400869"/>
            <a:ext cx="184731" cy="584775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715140" y="3439485"/>
            <a:ext cx="2126804" cy="584775"/>
            <a:chOff x="6715140" y="3115688"/>
            <a:chExt cx="2126804" cy="5847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7215206" y="3115688"/>
              <a:ext cx="3209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6715140" y="3115688"/>
              <a:ext cx="412292" cy="584775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7572396" y="3115688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7929586" y="3115688"/>
              <a:ext cx="4251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8429652" y="3115688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6715140" y="2519950"/>
            <a:ext cx="2126804" cy="584775"/>
            <a:chOff x="6715140" y="2196153"/>
            <a:chExt cx="2126804" cy="584775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6715140" y="2196153"/>
              <a:ext cx="412292" cy="584775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7215206" y="2196153"/>
              <a:ext cx="3209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7500958" y="2196153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7858148" y="2196153"/>
              <a:ext cx="4251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8429652" y="2196153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6757592" y="4400869"/>
            <a:ext cx="2084352" cy="584775"/>
            <a:chOff x="6757592" y="4077072"/>
            <a:chExt cx="2084352" cy="584775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7215206" y="4077072"/>
              <a:ext cx="3209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7572396" y="4077072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8001024" y="4077072"/>
              <a:ext cx="4251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8429652" y="4077072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Прямоугольник 199"/>
            <p:cNvSpPr/>
            <p:nvPr/>
          </p:nvSpPr>
          <p:spPr>
            <a:xfrm>
              <a:off x="6757592" y="4077072"/>
              <a:ext cx="40965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32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</p:grpSp>
      <p:sp>
        <p:nvSpPr>
          <p:cNvPr id="203" name="Прямоугольник 202"/>
          <p:cNvSpPr/>
          <p:nvPr/>
        </p:nvSpPr>
        <p:spPr>
          <a:xfrm>
            <a:off x="8401848" y="2528661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5286380" y="251994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Прямоугольник 204"/>
          <p:cNvSpPr/>
          <p:nvPr/>
        </p:nvSpPr>
        <p:spPr>
          <a:xfrm>
            <a:off x="7552514" y="3439484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3143240" y="3464765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7552514" y="439215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3143240" y="439215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6698042" y="1634948"/>
            <a:ext cx="212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236032" y="581779"/>
            <a:ext cx="8432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заполнить таблицу. Назови неизвестные числа, составь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79512" y="5040995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изменяется уменьшаемое?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179512" y="5473043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 изменяется вычитаемое?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179512" y="5940569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 изменяется разность?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30184" y="4655882"/>
            <a:ext cx="244115" cy="1407986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148248" y="5765430"/>
            <a:ext cx="1407987" cy="17513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Равнобедренный треугольник 61"/>
          <p:cNvSpPr/>
          <p:nvPr/>
        </p:nvSpPr>
        <p:spPr>
          <a:xfrm rot="16200000">
            <a:off x="5750182" y="5528962"/>
            <a:ext cx="244115" cy="140798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453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3" grpId="0"/>
      <p:bldP spid="45" grpId="0"/>
      <p:bldP spid="24" grpId="0"/>
      <p:bldP spid="25" grpId="0"/>
      <p:bldP spid="26" grpId="0"/>
      <p:bldP spid="31" grpId="0"/>
      <p:bldP spid="42" grpId="0"/>
      <p:bldP spid="46" grpId="0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11" grpId="0"/>
      <p:bldP spid="212" grpId="0"/>
      <p:bldP spid="213" grpId="0"/>
      <p:bldP spid="3" grpId="0" animBg="1"/>
      <p:bldP spid="6" grpId="0" animBg="1"/>
      <p:bldP spid="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Овал 178"/>
          <p:cNvSpPr/>
          <p:nvPr/>
        </p:nvSpPr>
        <p:spPr>
          <a:xfrm>
            <a:off x="323486" y="3685316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5" name="Прямая соединительная линия 164"/>
          <p:cNvCxnSpPr/>
          <p:nvPr/>
        </p:nvCxnSpPr>
        <p:spPr>
          <a:xfrm>
            <a:off x="4526061" y="2708920"/>
            <a:ext cx="40597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Группа 36"/>
          <p:cNvGrpSpPr/>
          <p:nvPr/>
        </p:nvGrpSpPr>
        <p:grpSpPr>
          <a:xfrm>
            <a:off x="302356" y="5301208"/>
            <a:ext cx="8683262" cy="1099284"/>
            <a:chOff x="302356" y="5301208"/>
            <a:chExt cx="8683262" cy="1099284"/>
          </a:xfrm>
        </p:grpSpPr>
        <p:sp>
          <p:nvSpPr>
            <p:cNvPr id="2" name="TextBox 1"/>
            <p:cNvSpPr txBox="1"/>
            <p:nvPr/>
          </p:nvSpPr>
          <p:spPr>
            <a:xfrm>
              <a:off x="2396542" y="5354052"/>
              <a:ext cx="41689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 – 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– 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–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–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3020482" y="5355069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3779912" y="5355069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4550988" y="5355069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5195070" y="5355069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2356" y="5355069"/>
              <a:ext cx="12577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  –  4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23486" y="5805264"/>
              <a:ext cx="2538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  – 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– 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447122" y="5877272"/>
              <a:ext cx="2538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  –  1  –  3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425992" y="5355069"/>
              <a:ext cx="2538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  –  3  –  1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8022817" y="5301208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7187354" y="5301208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1903832" y="5805264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1063655" y="5805264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8043947" y="5877272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7208484" y="5877272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8" name="Овал 57"/>
          <p:cNvSpPr/>
          <p:nvPr/>
        </p:nvSpPr>
        <p:spPr>
          <a:xfrm>
            <a:off x="6353582" y="3201347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7337260" y="3686043"/>
            <a:ext cx="187467" cy="172607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311075" y="4035253"/>
            <a:ext cx="171087" cy="157526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Овал 284"/>
          <p:cNvSpPr/>
          <p:nvPr/>
        </p:nvSpPr>
        <p:spPr>
          <a:xfrm>
            <a:off x="4716016" y="3140968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Овал 285"/>
          <p:cNvSpPr/>
          <p:nvPr/>
        </p:nvSpPr>
        <p:spPr>
          <a:xfrm>
            <a:off x="5715008" y="3345363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Овал 286"/>
          <p:cNvSpPr/>
          <p:nvPr/>
        </p:nvSpPr>
        <p:spPr>
          <a:xfrm>
            <a:off x="6701012" y="3789040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Овал 287"/>
          <p:cNvSpPr/>
          <p:nvPr/>
        </p:nvSpPr>
        <p:spPr>
          <a:xfrm>
            <a:off x="4732298" y="3124022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539551" y="3314359"/>
            <a:ext cx="7876437" cy="2495904"/>
            <a:chOff x="539551" y="3314359"/>
            <a:chExt cx="7876437" cy="2495904"/>
          </a:xfrm>
        </p:grpSpPr>
        <p:pic>
          <p:nvPicPr>
            <p:cNvPr id="282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25"/>
            <a:stretch/>
          </p:blipFill>
          <p:spPr bwMode="auto">
            <a:xfrm rot="1655851">
              <a:off x="2060245" y="3742425"/>
              <a:ext cx="731837" cy="1592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3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9742"/>
            <a:stretch/>
          </p:blipFill>
          <p:spPr bwMode="auto">
            <a:xfrm>
              <a:off x="1271388" y="3381910"/>
              <a:ext cx="731837" cy="1447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4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278"/>
            <a:stretch/>
          </p:blipFill>
          <p:spPr bwMode="auto">
            <a:xfrm>
              <a:off x="539551" y="3902866"/>
              <a:ext cx="731837" cy="15396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9" name="Picture 5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188"/>
            <a:stretch/>
          </p:blipFill>
          <p:spPr bwMode="auto">
            <a:xfrm rot="20192532">
              <a:off x="5200889" y="3498523"/>
              <a:ext cx="908050" cy="2311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0" name="Picture 6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68" b="15188"/>
            <a:stretch/>
          </p:blipFill>
          <p:spPr bwMode="auto">
            <a:xfrm rot="1401907">
              <a:off x="6180244" y="3342144"/>
              <a:ext cx="611924" cy="2311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1" name="Picture 7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96"/>
            <a:stretch/>
          </p:blipFill>
          <p:spPr bwMode="auto">
            <a:xfrm rot="1152279">
              <a:off x="7624469" y="3580013"/>
              <a:ext cx="549275" cy="18360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2" name="Picture 8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3"/>
            <a:stretch/>
          </p:blipFill>
          <p:spPr bwMode="auto">
            <a:xfrm rot="477385">
              <a:off x="7113186" y="3314359"/>
              <a:ext cx="554037" cy="18636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1" name="Прямая соединительная линия 80"/>
            <p:cNvCxnSpPr>
              <a:endCxn id="289" idx="1"/>
            </p:cNvCxnSpPr>
            <p:nvPr/>
          </p:nvCxnSpPr>
          <p:spPr>
            <a:xfrm flipH="1">
              <a:off x="5238413" y="3663493"/>
              <a:ext cx="830916" cy="11716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flipH="1">
              <a:off x="6962865" y="3710053"/>
              <a:ext cx="854678" cy="8285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flipH="1">
              <a:off x="6228184" y="3474307"/>
              <a:ext cx="997300" cy="106426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flipH="1">
              <a:off x="7557803" y="3838094"/>
              <a:ext cx="858185" cy="8275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09601" y="2824820"/>
            <a:ext cx="8539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Катя составила несколько числовых выражений. Какие это выражения?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55417" y="2204864"/>
            <a:ext cx="428628" cy="571504"/>
          </a:xfrm>
          <a:prstGeom prst="rect">
            <a:avLst/>
          </a:prstGeom>
          <a:noFill/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2748683" y="2204864"/>
            <a:ext cx="428628" cy="571504"/>
          </a:xfrm>
          <a:prstGeom prst="rect">
            <a:avLst/>
          </a:prstGeom>
          <a:noFill/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747411" y="1268760"/>
            <a:ext cx="428628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350354" y="2204864"/>
            <a:ext cx="428628" cy="571504"/>
          </a:xfrm>
          <a:prstGeom prst="rect">
            <a:avLst/>
          </a:prstGeom>
          <a:noFill/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051720" y="2204864"/>
            <a:ext cx="428628" cy="571504"/>
          </a:xfrm>
          <a:prstGeom prst="rect">
            <a:avLst/>
          </a:prstGeom>
          <a:noFill/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rot="16200000" flipH="1">
            <a:off x="2272617" y="1589912"/>
            <a:ext cx="357191" cy="1011031"/>
          </a:xfrm>
          <a:prstGeom prst="line">
            <a:avLst/>
          </a:prstGeom>
          <a:ln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3543474" y="2183152"/>
            <a:ext cx="428628" cy="571504"/>
          </a:xfrm>
          <a:prstGeom prst="rect">
            <a:avLst/>
          </a:prstGeom>
          <a:noFill/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4620478" y="2209424"/>
            <a:ext cx="428628" cy="571504"/>
          </a:xfrm>
          <a:prstGeom prst="rect">
            <a:avLst/>
          </a:prstGeom>
          <a:noFill/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4067944" y="1196752"/>
            <a:ext cx="428628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" name="Прямая соединительная линия 102"/>
          <p:cNvCxnSpPr/>
          <p:nvPr/>
        </p:nvCxnSpPr>
        <p:spPr>
          <a:xfrm flipH="1">
            <a:off x="3779912" y="1787119"/>
            <a:ext cx="551471" cy="414897"/>
          </a:xfrm>
          <a:prstGeom prst="line">
            <a:avLst/>
          </a:prstGeom>
          <a:ln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16200000" flipH="1">
            <a:off x="4345464" y="1762764"/>
            <a:ext cx="433760" cy="459560"/>
          </a:xfrm>
          <a:prstGeom prst="line">
            <a:avLst/>
          </a:prstGeom>
          <a:ln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Группа 104"/>
          <p:cNvGrpSpPr/>
          <p:nvPr/>
        </p:nvGrpSpPr>
        <p:grpSpPr>
          <a:xfrm>
            <a:off x="7082019" y="1196752"/>
            <a:ext cx="1505632" cy="1584176"/>
            <a:chOff x="7026808" y="1662767"/>
            <a:chExt cx="1505632" cy="1584176"/>
          </a:xfrm>
        </p:grpSpPr>
        <p:sp>
          <p:nvSpPr>
            <p:cNvPr id="106" name="Прямоугольник 105"/>
            <p:cNvSpPr/>
            <p:nvPr/>
          </p:nvSpPr>
          <p:spPr>
            <a:xfrm>
              <a:off x="7026808" y="2649167"/>
              <a:ext cx="428628" cy="571504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8103812" y="2675439"/>
              <a:ext cx="428628" cy="571504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7567098" y="1662767"/>
              <a:ext cx="428628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1" name="Группа 110"/>
            <p:cNvGrpSpPr/>
            <p:nvPr/>
          </p:nvGrpSpPr>
          <p:grpSpPr>
            <a:xfrm>
              <a:off x="7241122" y="2250600"/>
              <a:ext cx="1011031" cy="433759"/>
              <a:chOff x="571472" y="2143116"/>
              <a:chExt cx="785818" cy="357190"/>
            </a:xfrm>
          </p:grpSpPr>
          <p:cxnSp>
            <p:nvCxnSpPr>
              <p:cNvPr id="112" name="Прямая соединительная линия 111"/>
              <p:cNvCxnSpPr/>
              <p:nvPr/>
            </p:nvCxnSpPr>
            <p:spPr>
              <a:xfrm rot="5400000">
                <a:off x="607191" y="2107397"/>
                <a:ext cx="357190" cy="428628"/>
              </a:xfrm>
              <a:prstGeom prst="line">
                <a:avLst/>
              </a:prstGeom>
              <a:ln>
                <a:solidFill>
                  <a:srgbClr val="0070C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/>
              <p:nvPr/>
            </p:nvCxnSpPr>
            <p:spPr>
              <a:xfrm rot="16200000" flipH="1">
                <a:off x="1000100" y="2143116"/>
                <a:ext cx="357190" cy="357190"/>
              </a:xfrm>
              <a:prstGeom prst="line">
                <a:avLst/>
              </a:prstGeom>
              <a:ln>
                <a:solidFill>
                  <a:srgbClr val="0070C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4" name="Группа 113"/>
          <p:cNvGrpSpPr/>
          <p:nvPr/>
        </p:nvGrpSpPr>
        <p:grpSpPr>
          <a:xfrm>
            <a:off x="5318301" y="1196752"/>
            <a:ext cx="1505632" cy="1584176"/>
            <a:chOff x="4572000" y="1772816"/>
            <a:chExt cx="1505632" cy="1584176"/>
          </a:xfrm>
        </p:grpSpPr>
        <p:sp>
          <p:nvSpPr>
            <p:cNvPr id="115" name="Прямоугольник 114"/>
            <p:cNvSpPr/>
            <p:nvPr/>
          </p:nvSpPr>
          <p:spPr>
            <a:xfrm>
              <a:off x="4572000" y="2759216"/>
              <a:ext cx="428628" cy="571504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5649004" y="2785488"/>
              <a:ext cx="428628" cy="571504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7" name="Группа 116"/>
            <p:cNvGrpSpPr/>
            <p:nvPr/>
          </p:nvGrpSpPr>
          <p:grpSpPr>
            <a:xfrm>
              <a:off x="4786314" y="2344320"/>
              <a:ext cx="1011031" cy="433759"/>
              <a:chOff x="571472" y="2143116"/>
              <a:chExt cx="785818" cy="357190"/>
            </a:xfrm>
          </p:grpSpPr>
          <p:cxnSp>
            <p:nvCxnSpPr>
              <p:cNvPr id="119" name="Прямая соединительная линия 118"/>
              <p:cNvCxnSpPr/>
              <p:nvPr/>
            </p:nvCxnSpPr>
            <p:spPr>
              <a:xfrm rot="5400000">
                <a:off x="607191" y="2107397"/>
                <a:ext cx="357190" cy="428628"/>
              </a:xfrm>
              <a:prstGeom prst="line">
                <a:avLst/>
              </a:prstGeom>
              <a:ln>
                <a:solidFill>
                  <a:srgbClr val="0070C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 rot="16200000" flipH="1">
                <a:off x="1000100" y="2143116"/>
                <a:ext cx="357190" cy="357190"/>
              </a:xfrm>
              <a:prstGeom prst="line">
                <a:avLst/>
              </a:prstGeom>
              <a:ln>
                <a:solidFill>
                  <a:srgbClr val="0070C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8" name="Прямоугольник 117"/>
            <p:cNvSpPr/>
            <p:nvPr/>
          </p:nvSpPr>
          <p:spPr>
            <a:xfrm>
              <a:off x="5108714" y="1772816"/>
              <a:ext cx="428628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21" name="Прямая соединительная линия 120"/>
          <p:cNvCxnSpPr/>
          <p:nvPr/>
        </p:nvCxnSpPr>
        <p:spPr>
          <a:xfrm flipH="1">
            <a:off x="943182" y="1916831"/>
            <a:ext cx="995890" cy="334472"/>
          </a:xfrm>
          <a:prstGeom prst="line">
            <a:avLst/>
          </a:prstGeom>
          <a:ln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1935204" y="1923504"/>
            <a:ext cx="232254" cy="353368"/>
          </a:xfrm>
          <a:prstGeom prst="line">
            <a:avLst/>
          </a:prstGeom>
          <a:ln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flipH="1">
            <a:off x="1691680" y="1923504"/>
            <a:ext cx="232254" cy="353368"/>
          </a:xfrm>
          <a:prstGeom prst="line">
            <a:avLst/>
          </a:prstGeom>
          <a:ln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Прямоугольник 123"/>
          <p:cNvSpPr/>
          <p:nvPr/>
        </p:nvSpPr>
        <p:spPr>
          <a:xfrm>
            <a:off x="235517" y="588170"/>
            <a:ext cx="87868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числе 4.  Какое число пропущено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5417" y="2272312"/>
            <a:ext cx="2557586" cy="477784"/>
          </a:xfrm>
          <a:prstGeom prst="rect">
            <a:avLst/>
          </a:prstGeom>
          <a:noFill/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71388" y="2281359"/>
            <a:ext cx="2268993" cy="5525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9" name="Прямая соединительная линия 128"/>
          <p:cNvCxnSpPr/>
          <p:nvPr/>
        </p:nvCxnSpPr>
        <p:spPr>
          <a:xfrm>
            <a:off x="1403648" y="2708920"/>
            <a:ext cx="40597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2077789" y="2708920"/>
            <a:ext cx="40597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2725861" y="2708920"/>
            <a:ext cx="40597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Группа 33"/>
          <p:cNvGrpSpPr/>
          <p:nvPr/>
        </p:nvGrpSpPr>
        <p:grpSpPr>
          <a:xfrm>
            <a:off x="4227314" y="2272312"/>
            <a:ext cx="821791" cy="561555"/>
            <a:chOff x="4227314" y="2272312"/>
            <a:chExt cx="821791" cy="561555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4227314" y="2272312"/>
              <a:ext cx="821791" cy="5615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6" name="Прямая соединительная линия 145"/>
            <p:cNvCxnSpPr/>
            <p:nvPr/>
          </p:nvCxnSpPr>
          <p:spPr>
            <a:xfrm>
              <a:off x="4499992" y="2705120"/>
              <a:ext cx="405979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3" name="Прямая соединительная линия 162"/>
          <p:cNvCxnSpPr/>
          <p:nvPr/>
        </p:nvCxnSpPr>
        <p:spPr>
          <a:xfrm>
            <a:off x="683568" y="2708920"/>
            <a:ext cx="40597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>
            <a:off x="3635896" y="2708920"/>
            <a:ext cx="40597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/>
          <p:nvPr/>
        </p:nvCxnSpPr>
        <p:spPr>
          <a:xfrm>
            <a:off x="5364088" y="2708920"/>
            <a:ext cx="40597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6398269" y="2708920"/>
            <a:ext cx="40597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7" name="Группа 156"/>
          <p:cNvGrpSpPr/>
          <p:nvPr/>
        </p:nvGrpSpPr>
        <p:grpSpPr>
          <a:xfrm>
            <a:off x="6089869" y="2291381"/>
            <a:ext cx="821791" cy="561555"/>
            <a:chOff x="4227314" y="2272312"/>
            <a:chExt cx="821791" cy="561555"/>
          </a:xfrm>
        </p:grpSpPr>
        <p:sp>
          <p:nvSpPr>
            <p:cNvPr id="158" name="Прямоугольник 157"/>
            <p:cNvSpPr/>
            <p:nvPr/>
          </p:nvSpPr>
          <p:spPr>
            <a:xfrm>
              <a:off x="4227314" y="2272312"/>
              <a:ext cx="821791" cy="5615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9" name="Прямая соединительная линия 158"/>
            <p:cNvCxnSpPr/>
            <p:nvPr/>
          </p:nvCxnSpPr>
          <p:spPr>
            <a:xfrm>
              <a:off x="4499992" y="2705120"/>
              <a:ext cx="405979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8" name="Прямая соединительная линия 167"/>
          <p:cNvCxnSpPr/>
          <p:nvPr/>
        </p:nvCxnSpPr>
        <p:spPr>
          <a:xfrm>
            <a:off x="7164288" y="2708920"/>
            <a:ext cx="40597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>
            <a:off x="8172400" y="2708920"/>
            <a:ext cx="40597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0" name="Группа 159"/>
          <p:cNvGrpSpPr/>
          <p:nvPr/>
        </p:nvGrpSpPr>
        <p:grpSpPr>
          <a:xfrm>
            <a:off x="7926673" y="2276872"/>
            <a:ext cx="821791" cy="561555"/>
            <a:chOff x="4227314" y="2272312"/>
            <a:chExt cx="821791" cy="561555"/>
          </a:xfrm>
        </p:grpSpPr>
        <p:sp>
          <p:nvSpPr>
            <p:cNvPr id="161" name="Прямоугольник 160"/>
            <p:cNvSpPr/>
            <p:nvPr/>
          </p:nvSpPr>
          <p:spPr>
            <a:xfrm>
              <a:off x="4227314" y="2272312"/>
              <a:ext cx="821791" cy="5615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2" name="Прямая соединительная линия 161"/>
            <p:cNvCxnSpPr/>
            <p:nvPr/>
          </p:nvCxnSpPr>
          <p:spPr>
            <a:xfrm>
              <a:off x="4499992" y="2705120"/>
              <a:ext cx="405979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0" name="Прямая соединительная линия 169"/>
          <p:cNvCxnSpPr/>
          <p:nvPr/>
        </p:nvCxnSpPr>
        <p:spPr>
          <a:xfrm>
            <a:off x="251520" y="2852936"/>
            <a:ext cx="868332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03575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5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Овал 300"/>
          <p:cNvSpPr/>
          <p:nvPr/>
        </p:nvSpPr>
        <p:spPr>
          <a:xfrm>
            <a:off x="323486" y="1819402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11760" y="3985900"/>
            <a:ext cx="4168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 1 –  1  – 1  –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020482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3779912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4550988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5195070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356" y="3985900"/>
            <a:ext cx="1257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4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3486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2  –  2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47122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1  –  3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25992" y="3985900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3  – 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022817" y="3932039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187354" y="3932039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903832" y="477798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1063655" y="477798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043947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208484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6353582" y="1357255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7337260" y="1841951"/>
            <a:ext cx="187467" cy="172607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311075" y="2191161"/>
            <a:ext cx="171087" cy="157526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Овал 284"/>
          <p:cNvSpPr/>
          <p:nvPr/>
        </p:nvSpPr>
        <p:spPr>
          <a:xfrm>
            <a:off x="4716016" y="1296876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Овал 285"/>
          <p:cNvSpPr/>
          <p:nvPr/>
        </p:nvSpPr>
        <p:spPr>
          <a:xfrm>
            <a:off x="5715008" y="1501271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Овал 286"/>
          <p:cNvSpPr/>
          <p:nvPr/>
        </p:nvSpPr>
        <p:spPr>
          <a:xfrm>
            <a:off x="6701012" y="1944948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Овал 287"/>
          <p:cNvSpPr/>
          <p:nvPr/>
        </p:nvSpPr>
        <p:spPr>
          <a:xfrm>
            <a:off x="4732298" y="1279930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25"/>
          <a:stretch/>
        </p:blipFill>
        <p:spPr bwMode="auto">
          <a:xfrm rot="1655851">
            <a:off x="2060245" y="1898333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42"/>
          <a:stretch/>
        </p:blipFill>
        <p:spPr bwMode="auto">
          <a:xfrm>
            <a:off x="1271388" y="1537818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78"/>
          <a:stretch/>
        </p:blipFill>
        <p:spPr bwMode="auto">
          <a:xfrm>
            <a:off x="539551" y="2058774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88"/>
          <a:stretch/>
        </p:blipFill>
        <p:spPr bwMode="auto">
          <a:xfrm rot="20192532">
            <a:off x="5200889" y="1654431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0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8" b="15188"/>
          <a:stretch/>
        </p:blipFill>
        <p:spPr bwMode="auto">
          <a:xfrm rot="1401907">
            <a:off x="6180244" y="1498052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1" name="Picture 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96"/>
          <a:stretch/>
        </p:blipFill>
        <p:spPr bwMode="auto">
          <a:xfrm rot="1152279">
            <a:off x="7624469" y="1735921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2" name="Picture 8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43"/>
          <a:stretch/>
        </p:blipFill>
        <p:spPr bwMode="auto">
          <a:xfrm rot="477385">
            <a:off x="7113186" y="1470267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1" name="Прямая соединительная линия 80"/>
          <p:cNvCxnSpPr>
            <a:endCxn id="289" idx="1"/>
          </p:cNvCxnSpPr>
          <p:nvPr/>
        </p:nvCxnSpPr>
        <p:spPr>
          <a:xfrm flipH="1">
            <a:off x="5238413" y="1615143"/>
            <a:ext cx="569938" cy="13758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6962865" y="1865961"/>
            <a:ext cx="854678" cy="8285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H="1">
            <a:off x="6069330" y="1856384"/>
            <a:ext cx="1094958" cy="7990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H="1">
            <a:off x="7557803" y="1994002"/>
            <a:ext cx="858185" cy="827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9601" y="548680"/>
            <a:ext cx="8539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Катя составила несколько числовых выражений. Какие это выражения?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Прямоугольник 191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1" name="Прямоугольник 200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2" name="Прямоугольник 201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Прямоугольник 204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Прямоугольник 208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Прямоугольник 210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Прямоугольник 212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Прямоугольник 213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" name="Прямоугольник 214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6" name="Прямоугольник 215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7" name="Прямоугольник 216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8" name="Прямоугольник 217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Прямоугольник 218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0" name="Прямоугольник 219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1" name="Прямоугольник 220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Прямоугольник 221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Прямоугольник 222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Прямоугольник 223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" name="Прямоугольник 224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6" name="Прямоугольник 225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8" name="Прямоугольник 227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9" name="Прямоугольник 228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0" name="Прямоугольник 229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1" name="Прямоугольник 230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2" name="Прямоугольник 231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3" name="Прямоугольник 232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4" name="Прямоугольник 233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" name="Прямоугольник 237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9" name="Прямоугольник 238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1" name="Прямоугольник 240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Прямоугольник 244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Прямоугольник 245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" name="Прямоугольник 246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8" name="Прямоугольник 247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9" name="Прямоугольник 248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0" name="Прямоугольник 249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Прямоугольник 250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2" name="Прямоугольник 251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3" name="Прямоугольник 252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4" name="Прямоугольник 253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5" name="Прямоугольник 254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" name="Прямоугольник 255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7" name="Прямоугольник 256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8" name="Прямоугольник 257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9" name="Прямоугольник 258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0" name="Прямоугольник 259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1" name="Прямоугольник 260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2" name="Прямоугольник 261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Прямоугольник 262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4" name="Прямоугольник 263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5" name="Прямоугольник 264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" name="Прямоугольник 265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7" name="Прямоугольник 266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8" name="Прямоугольник 267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9" name="Прямоугольник 268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0" name="Прямоугольник 269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1" name="Прямоугольник 270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2" name="Прямоугольник 271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3" name="Прямоугольник 272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4" name="Прямоугольник 273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5" name="Прямоугольник 274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Прямоугольник 275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7" name="Прямоугольник 276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8" name="Прямоугольник 277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9" name="Прямоугольник 278"/>
          <p:cNvSpPr/>
          <p:nvPr/>
        </p:nvSpPr>
        <p:spPr>
          <a:xfrm>
            <a:off x="3110580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0" name="Прямоугольник 279"/>
          <p:cNvSpPr/>
          <p:nvPr/>
        </p:nvSpPr>
        <p:spPr>
          <a:xfrm>
            <a:off x="2571736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1" name="Прямоугольник 280"/>
          <p:cNvSpPr/>
          <p:nvPr/>
        </p:nvSpPr>
        <p:spPr>
          <a:xfrm>
            <a:off x="21428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3" name="Прямоугольник 292"/>
          <p:cNvSpPr/>
          <p:nvPr/>
        </p:nvSpPr>
        <p:spPr>
          <a:xfrm>
            <a:off x="857224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" name="Прямоугольник 293"/>
          <p:cNvSpPr/>
          <p:nvPr/>
        </p:nvSpPr>
        <p:spPr>
          <a:xfrm>
            <a:off x="142872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" name="Прямоугольник 294"/>
          <p:cNvSpPr/>
          <p:nvPr/>
        </p:nvSpPr>
        <p:spPr>
          <a:xfrm>
            <a:off x="1928794" y="5674519"/>
            <a:ext cx="44114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" name="Прямоугольник 295"/>
          <p:cNvSpPr/>
          <p:nvPr/>
        </p:nvSpPr>
        <p:spPr>
          <a:xfrm>
            <a:off x="3110580" y="566124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" name="Прямоугольник 296"/>
          <p:cNvSpPr/>
          <p:nvPr/>
        </p:nvSpPr>
        <p:spPr>
          <a:xfrm>
            <a:off x="3753522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8" name="Прямоугольник 297"/>
          <p:cNvSpPr/>
          <p:nvPr/>
        </p:nvSpPr>
        <p:spPr>
          <a:xfrm>
            <a:off x="3753522" y="566124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9" name="Прямоугольник 298"/>
          <p:cNvSpPr/>
          <p:nvPr/>
        </p:nvSpPr>
        <p:spPr>
          <a:xfrm>
            <a:off x="3783018" y="567451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0" name="Прямая соединительная линия 299"/>
          <p:cNvCxnSpPr/>
          <p:nvPr/>
        </p:nvCxnSpPr>
        <p:spPr>
          <a:xfrm>
            <a:off x="200922" y="5517232"/>
            <a:ext cx="868332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TextBox 301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4" name="Прямоугольник 303"/>
          <p:cNvSpPr/>
          <p:nvPr/>
        </p:nvSpPr>
        <p:spPr>
          <a:xfrm>
            <a:off x="4195310" y="5157192"/>
            <a:ext cx="50396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5" name="Прямоугольник 30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3198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Овал 300"/>
          <p:cNvSpPr/>
          <p:nvPr/>
        </p:nvSpPr>
        <p:spPr>
          <a:xfrm>
            <a:off x="323486" y="1819402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11760" y="3985900"/>
            <a:ext cx="4168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 1 –  1  – 1  –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020482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3779912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4550988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5195070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356" y="3985900"/>
            <a:ext cx="1257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4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3486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2  –  2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47122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1  –  3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25992" y="3985900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3  – 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022817" y="3932039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187354" y="3932039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903832" y="477798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1063655" y="477798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043947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208484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6353582" y="1357255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7337260" y="1841951"/>
            <a:ext cx="187467" cy="172607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311075" y="2191161"/>
            <a:ext cx="171087" cy="157526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Овал 284"/>
          <p:cNvSpPr/>
          <p:nvPr/>
        </p:nvSpPr>
        <p:spPr>
          <a:xfrm>
            <a:off x="4716016" y="1296876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Овал 285"/>
          <p:cNvSpPr/>
          <p:nvPr/>
        </p:nvSpPr>
        <p:spPr>
          <a:xfrm>
            <a:off x="5715008" y="1501271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Овал 286"/>
          <p:cNvSpPr/>
          <p:nvPr/>
        </p:nvSpPr>
        <p:spPr>
          <a:xfrm>
            <a:off x="6701012" y="1944948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Овал 287"/>
          <p:cNvSpPr/>
          <p:nvPr/>
        </p:nvSpPr>
        <p:spPr>
          <a:xfrm>
            <a:off x="4732298" y="1279930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25"/>
          <a:stretch/>
        </p:blipFill>
        <p:spPr bwMode="auto">
          <a:xfrm rot="1655851">
            <a:off x="2060245" y="1898333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42"/>
          <a:stretch/>
        </p:blipFill>
        <p:spPr bwMode="auto">
          <a:xfrm>
            <a:off x="1271388" y="1537818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78"/>
          <a:stretch/>
        </p:blipFill>
        <p:spPr bwMode="auto">
          <a:xfrm>
            <a:off x="539551" y="2058774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88"/>
          <a:stretch/>
        </p:blipFill>
        <p:spPr bwMode="auto">
          <a:xfrm rot="20192532">
            <a:off x="5200889" y="1654431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0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8" b="15188"/>
          <a:stretch/>
        </p:blipFill>
        <p:spPr bwMode="auto">
          <a:xfrm rot="1401907">
            <a:off x="6180244" y="1498052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1" name="Picture 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96"/>
          <a:stretch/>
        </p:blipFill>
        <p:spPr bwMode="auto">
          <a:xfrm rot="1152279">
            <a:off x="7624469" y="1735921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2" name="Picture 8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43"/>
          <a:stretch/>
        </p:blipFill>
        <p:spPr bwMode="auto">
          <a:xfrm rot="477385">
            <a:off x="7113186" y="1470267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0" name="Прямая соединительная линия 299"/>
          <p:cNvCxnSpPr/>
          <p:nvPr/>
        </p:nvCxnSpPr>
        <p:spPr>
          <a:xfrm>
            <a:off x="200922" y="5517232"/>
            <a:ext cx="868332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TextBox 301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209601" y="548680"/>
            <a:ext cx="8539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Катя составила несколько числовых выражений. Какие это выражения?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6609954" y="5805264"/>
            <a:ext cx="212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30843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323486" y="1819402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11760" y="3985900"/>
            <a:ext cx="4168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 1 –  1  – 1  –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020482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3779912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4550988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5195070" y="39859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356" y="3985900"/>
            <a:ext cx="1257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4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3486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2  –  2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47122" y="4849996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1  –  3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25992" y="3985900"/>
            <a:ext cx="25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–  3  –  1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022817" y="3932039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187354" y="3932039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903832" y="477798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1063655" y="477798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043947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208484" y="4849996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6353582" y="1357255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7337260" y="1841951"/>
            <a:ext cx="187467" cy="172607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311075" y="2191161"/>
            <a:ext cx="171087" cy="157526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Овал 284"/>
          <p:cNvSpPr/>
          <p:nvPr/>
        </p:nvSpPr>
        <p:spPr>
          <a:xfrm>
            <a:off x="4716016" y="1296876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Овал 285"/>
          <p:cNvSpPr/>
          <p:nvPr/>
        </p:nvSpPr>
        <p:spPr>
          <a:xfrm>
            <a:off x="5715008" y="1501271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Овал 286"/>
          <p:cNvSpPr/>
          <p:nvPr/>
        </p:nvSpPr>
        <p:spPr>
          <a:xfrm>
            <a:off x="6701012" y="1944948"/>
            <a:ext cx="247252" cy="227653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Овал 287"/>
          <p:cNvSpPr/>
          <p:nvPr/>
        </p:nvSpPr>
        <p:spPr>
          <a:xfrm>
            <a:off x="4732298" y="1279930"/>
            <a:ext cx="256372" cy="257888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25"/>
          <a:stretch/>
        </p:blipFill>
        <p:spPr bwMode="auto">
          <a:xfrm rot="1655851">
            <a:off x="2060245" y="1898333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42"/>
          <a:stretch/>
        </p:blipFill>
        <p:spPr bwMode="auto">
          <a:xfrm>
            <a:off x="1271388" y="1537818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78"/>
          <a:stretch/>
        </p:blipFill>
        <p:spPr bwMode="auto">
          <a:xfrm>
            <a:off x="539551" y="2058774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88"/>
          <a:stretch/>
        </p:blipFill>
        <p:spPr bwMode="auto">
          <a:xfrm rot="20192532">
            <a:off x="5200889" y="1654431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2" name="Picture 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43"/>
          <a:stretch/>
        </p:blipFill>
        <p:spPr bwMode="auto">
          <a:xfrm rot="477385">
            <a:off x="7113186" y="1470267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8" b="15188"/>
          <a:stretch/>
        </p:blipFill>
        <p:spPr bwMode="auto">
          <a:xfrm rot="1401907">
            <a:off x="6180244" y="1498052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1" name="Picture 7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96"/>
          <a:stretch/>
        </p:blipFill>
        <p:spPr bwMode="auto">
          <a:xfrm rot="1152279">
            <a:off x="7624469" y="1735921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0" name="Прямая соединительная линия 299"/>
          <p:cNvCxnSpPr/>
          <p:nvPr/>
        </p:nvCxnSpPr>
        <p:spPr>
          <a:xfrm>
            <a:off x="200922" y="5517232"/>
            <a:ext cx="868332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TextBox 300"/>
          <p:cNvSpPr txBox="1"/>
          <p:nvPr/>
        </p:nvSpPr>
        <p:spPr>
          <a:xfrm>
            <a:off x="144956" y="44624"/>
            <a:ext cx="82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43. Уменьшаемое, вычитаемое, разность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209601" y="548680"/>
            <a:ext cx="8539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Катя составила несколько числовых выражений. Какие это выражения?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6609954" y="5805264"/>
            <a:ext cx="212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961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83" grpId="0" animBg="1"/>
      <p:bldP spid="83" grpId="1" animBg="1"/>
      <p:bldP spid="84" grpId="0" animBg="1"/>
      <p:bldP spid="84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2439</TotalTime>
  <Words>1449</Words>
  <Application>Microsoft Office PowerPoint</Application>
  <PresentationFormat>Экран (4:3)</PresentationFormat>
  <Paragraphs>728</Paragraphs>
  <Slides>17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307</cp:revision>
  <dcterms:created xsi:type="dcterms:W3CDTF">2010-10-26T14:31:01Z</dcterms:created>
  <dcterms:modified xsi:type="dcterms:W3CDTF">2016-02-02T18:26:54Z</dcterms:modified>
</cp:coreProperties>
</file>