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haratiya.ru/images/istoki/rus_1.jpg" TargetMode="External"/><Relationship Id="rId3" Type="http://schemas.openxmlformats.org/officeDocument/2006/relationships/hyperlink" Target="http://commons.wikimedia.org/wiki/File:&#1050;&#1088;&#1077;&#1089;&#1090;&#1100;&#1103;&#1085;&#1077;_&#1058;&#1074;&#1077;&#1088;&#1089;&#1082;&#1086;&#1081;_&#1075;&#1091;&#1073;&#1077;&#1088;&#1085;&#1080;&#1080;_1844.jpg?uselang=ru" TargetMode="External"/><Relationship Id="rId7" Type="http://schemas.openxmlformats.org/officeDocument/2006/relationships/hyperlink" Target="http://upload.wikimedia.org/wikipedia/commons/6/65/&#1050;&#1072;&#1088;&#1090;&#1091;&#1079;_&#1097;&#1077;&#1075;&#1086;&#1083;&#1103;.jpg?uselang=ru" TargetMode="External"/><Relationship Id="rId2" Type="http://schemas.openxmlformats.org/officeDocument/2006/relationships/hyperlink" Target="http://www.ikirov.ru/journal/entsiklopediya-potrebitelya-art-chto-takoe-aksessuaryi-dlya-doma-v-russkom-sti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osovorotkamuz.jpg?uselang=ru" TargetMode="External"/><Relationship Id="rId5" Type="http://schemas.openxmlformats.org/officeDocument/2006/relationships/hyperlink" Target="http://family-history.ru/pic/history/kostum/03/sarafan05.jpg" TargetMode="External"/><Relationship Id="rId4" Type="http://schemas.openxmlformats.org/officeDocument/2006/relationships/hyperlink" Target="http://www.liveinternet.ru/users/3317942/post132036282/" TargetMode="External"/><Relationship Id="rId9" Type="http://schemas.openxmlformats.org/officeDocument/2006/relationships/hyperlink" Target="http://www.liveinternet.ru/users/kasatypon/post22689364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7724" y="2474893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Идем в музей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Национальная одежда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9832" y="3780329"/>
            <a:ext cx="134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latin typeface="Calibri" panose="020F0502020204030204" pitchFamily="34" charset="0"/>
              </a:rPr>
              <a:t>9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420" y="548680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Интернет-ресурсы: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35292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 2.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://www.ikirov.ru/journal/entsiklopediya-potrebitelya-art-chto-takoe-aksessuaryi-dlya-doma-v-russkom-stile.html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 </a:t>
            </a:r>
            <a:r>
              <a:rPr lang="ru-RU" sz="2000" dirty="0">
                <a:latin typeface="Calibri" panose="020F0502020204030204" pitchFamily="34" charset="0"/>
              </a:rPr>
              <a:t>3.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3"/>
              </a:rPr>
              <a:t>://commons.wikimedia.org/wiki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/</a:t>
            </a:r>
            <a:r>
              <a:rPr lang="ru-RU" sz="2000" dirty="0" smtClean="0">
                <a:latin typeface="Calibri" panose="020F0502020204030204" pitchFamily="34" charset="0"/>
                <a:hlinkClick r:id="rId3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3"/>
              </a:rPr>
            </a:b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File:</a:t>
            </a:r>
            <a:r>
              <a:rPr lang="ru-RU" sz="2000" dirty="0">
                <a:latin typeface="Calibri" panose="020F0502020204030204" pitchFamily="34" charset="0"/>
                <a:hlinkClick r:id="rId3"/>
              </a:rPr>
              <a:t>Крестьяне_Тверской_губернии_1844.</a:t>
            </a:r>
            <a:r>
              <a:rPr lang="en-US" sz="2000" dirty="0" err="1">
                <a:latin typeface="Calibri" panose="020F0502020204030204" pitchFamily="34" charset="0"/>
                <a:hlinkClick r:id="rId3"/>
              </a:rPr>
              <a:t>jpg?uselang</a:t>
            </a:r>
            <a:r>
              <a:rPr lang="en-US" sz="2000" dirty="0">
                <a:latin typeface="Calibri" panose="020F0502020204030204" pitchFamily="34" charset="0"/>
                <a:hlinkClick r:id="rId3"/>
              </a:rPr>
              <a:t>=</a:t>
            </a:r>
            <a:r>
              <a:rPr lang="en-US" sz="2000" dirty="0" err="1">
                <a:latin typeface="Calibri" panose="020F0502020204030204" pitchFamily="34" charset="0"/>
                <a:hlinkClick r:id="rId3"/>
              </a:rPr>
              <a:t>ru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</a:t>
            </a:r>
            <a:r>
              <a:rPr lang="ru-RU" sz="2000" dirty="0" smtClean="0">
                <a:latin typeface="Calibri" panose="020F0502020204030204" pitchFamily="34" charset="0"/>
              </a:rPr>
              <a:t> 4.</a:t>
            </a:r>
            <a:r>
              <a:rPr lang="ru-RU" sz="2000" dirty="0">
                <a:latin typeface="Calibri" panose="020F0502020204030204" pitchFamily="34" charset="0"/>
              </a:rPr>
              <a:t> – Режим доступа </a:t>
            </a:r>
            <a:r>
              <a:rPr lang="ru-RU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://www.liveinternet.ru/users</a:t>
            </a: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ru-RU" sz="2000" dirty="0" smtClean="0">
                <a:latin typeface="Calibri" panose="020F0502020204030204" pitchFamily="34" charset="0"/>
                <a:hlinkClick r:id="rId4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4"/>
              </a:rPr>
            </a:b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3317942/post132036282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/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 5.</a:t>
            </a:r>
            <a:r>
              <a:rPr lang="ru-RU" sz="2000" dirty="0">
                <a:latin typeface="Calibri" panose="020F0502020204030204" pitchFamily="34" charset="0"/>
              </a:rPr>
              <a:t> – Режим доступа :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hlinkClick r:id="rId5"/>
              </a:rPr>
              <a:t>http://</a:t>
            </a:r>
            <a:r>
              <a:rPr lang="en-US" sz="2000" dirty="0" smtClean="0">
                <a:latin typeface="Calibri" panose="020F0502020204030204" pitchFamily="34" charset="0"/>
                <a:hlinkClick r:id="rId5"/>
              </a:rPr>
              <a:t>family-history.ru/pic/history/</a:t>
            </a:r>
            <a:r>
              <a:rPr lang="ru-RU" sz="2000" dirty="0" smtClean="0">
                <a:latin typeface="Calibri" panose="020F0502020204030204" pitchFamily="34" charset="0"/>
                <a:hlinkClick r:id="rId5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5"/>
              </a:rPr>
            </a:br>
            <a:r>
              <a:rPr lang="en-US" sz="2000" dirty="0" err="1" smtClean="0">
                <a:latin typeface="Calibri" panose="020F0502020204030204" pitchFamily="34" charset="0"/>
                <a:hlinkClick r:id="rId5"/>
              </a:rPr>
              <a:t>kostum</a:t>
            </a:r>
            <a:r>
              <a:rPr lang="en-US" sz="2000" dirty="0" smtClean="0">
                <a:latin typeface="Calibri" panose="020F0502020204030204" pitchFamily="34" charset="0"/>
                <a:hlinkClick r:id="rId5"/>
              </a:rPr>
              <a:t>/03/sarafan05.jpg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</a:t>
            </a:r>
            <a:r>
              <a:rPr lang="ru-RU" sz="2000" dirty="0" smtClean="0">
                <a:latin typeface="Calibri" panose="020F0502020204030204" pitchFamily="34" charset="0"/>
              </a:rPr>
              <a:t> 6</a:t>
            </a:r>
            <a:r>
              <a:rPr lang="ru-RU" sz="2000" dirty="0">
                <a:latin typeface="Calibri" panose="020F0502020204030204" pitchFamily="34" charset="0"/>
              </a:rPr>
              <a:t>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6"/>
              </a:rPr>
              <a:t>://commons.wikimedia.org/wiki</a:t>
            </a:r>
            <a:r>
              <a:rPr lang="en-US" sz="2000" dirty="0" smtClean="0">
                <a:latin typeface="Calibri" panose="020F0502020204030204" pitchFamily="34" charset="0"/>
                <a:hlinkClick r:id="rId6"/>
              </a:rPr>
              <a:t>/</a:t>
            </a:r>
            <a:r>
              <a:rPr lang="ru-RU" sz="2000" dirty="0" smtClean="0">
                <a:latin typeface="Calibri" panose="020F0502020204030204" pitchFamily="34" charset="0"/>
                <a:hlinkClick r:id="rId6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6"/>
              </a:rPr>
            </a:br>
            <a:r>
              <a:rPr lang="en-US" sz="2000" dirty="0" smtClean="0">
                <a:latin typeface="Calibri" panose="020F0502020204030204" pitchFamily="34" charset="0"/>
                <a:hlinkClick r:id="rId6"/>
              </a:rPr>
              <a:t>File:Kosovorotkamuz.jpg?uselang=ru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Calibri" panose="020F0502020204030204" pitchFamily="34" charset="0"/>
              </a:rPr>
              <a:t>Слайд  </a:t>
            </a:r>
            <a:r>
              <a:rPr lang="ru-RU" sz="2000" dirty="0">
                <a:latin typeface="Calibri" panose="020F0502020204030204" pitchFamily="34" charset="0"/>
              </a:rPr>
              <a:t>7.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7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7"/>
              </a:rPr>
              <a:t>://upload.wikimedia.org/wikipedia</a:t>
            </a:r>
            <a:r>
              <a:rPr lang="en-US" sz="2000" dirty="0" smtClean="0">
                <a:latin typeface="Calibri" panose="020F0502020204030204" pitchFamily="34" charset="0"/>
                <a:hlinkClick r:id="rId7"/>
              </a:rPr>
              <a:t>/</a:t>
            </a:r>
            <a:r>
              <a:rPr lang="ru-RU" sz="2000" dirty="0" smtClean="0">
                <a:latin typeface="Calibri" panose="020F0502020204030204" pitchFamily="34" charset="0"/>
                <a:hlinkClick r:id="rId7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7"/>
              </a:rPr>
            </a:br>
            <a:r>
              <a:rPr lang="en-US" sz="2000" dirty="0" smtClean="0">
                <a:latin typeface="Calibri" panose="020F0502020204030204" pitchFamily="34" charset="0"/>
                <a:hlinkClick r:id="rId7"/>
              </a:rPr>
              <a:t>commons/6/65/</a:t>
            </a:r>
            <a:r>
              <a:rPr lang="ru-RU" sz="2000" dirty="0" err="1">
                <a:latin typeface="Calibri" panose="020F0502020204030204" pitchFamily="34" charset="0"/>
                <a:hlinkClick r:id="rId7"/>
              </a:rPr>
              <a:t>Картуз_щеголя</a:t>
            </a:r>
            <a:r>
              <a:rPr lang="ru-RU" sz="2000" dirty="0">
                <a:latin typeface="Calibri" panose="020F0502020204030204" pitchFamily="34" charset="0"/>
                <a:hlinkClick r:id="rId7"/>
              </a:rPr>
              <a:t>.</a:t>
            </a:r>
            <a:r>
              <a:rPr lang="en-US" sz="2000" dirty="0" err="1">
                <a:latin typeface="Calibri" panose="020F0502020204030204" pitchFamily="34" charset="0"/>
                <a:hlinkClick r:id="rId7"/>
              </a:rPr>
              <a:t>jpg?uselang</a:t>
            </a:r>
            <a:r>
              <a:rPr lang="en-US" sz="2000" dirty="0">
                <a:latin typeface="Calibri" panose="020F0502020204030204" pitchFamily="34" charset="0"/>
                <a:hlinkClick r:id="rId7"/>
              </a:rPr>
              <a:t>=</a:t>
            </a:r>
            <a:r>
              <a:rPr lang="en-US" sz="2000" dirty="0" err="1">
                <a:latin typeface="Calibri" panose="020F0502020204030204" pitchFamily="34" charset="0"/>
                <a:hlinkClick r:id="rId7"/>
              </a:rPr>
              <a:t>ru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</a:t>
            </a:r>
            <a:r>
              <a:rPr lang="ru-RU" sz="2000" dirty="0" smtClean="0">
                <a:latin typeface="Calibri" panose="020F0502020204030204" pitchFamily="34" charset="0"/>
              </a:rPr>
              <a:t> 8.</a:t>
            </a:r>
            <a:r>
              <a:rPr lang="ru-RU" sz="2000" dirty="0">
                <a:latin typeface="Calibri" panose="020F0502020204030204" pitchFamily="34" charset="0"/>
              </a:rPr>
              <a:t> – Режим доступа :</a:t>
            </a:r>
            <a:r>
              <a:rPr lang="ru-RU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hlinkClick r:id="rId8"/>
              </a:rPr>
              <a:t>http://www.bharatiya.ru/images/istoki/rus_1.jpg</a:t>
            </a:r>
            <a:endParaRPr lang="ru-RU" sz="20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Calibri" panose="020F0502020204030204" pitchFamily="34" charset="0"/>
              </a:rPr>
              <a:t>Слайд  9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</a:rPr>
              <a:t> – Режим доступа : </a:t>
            </a:r>
            <a:r>
              <a:rPr lang="en-US" sz="2000" dirty="0" smtClean="0">
                <a:latin typeface="Calibri" panose="020F0502020204030204" pitchFamily="34" charset="0"/>
                <a:hlinkClick r:id="rId9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9"/>
              </a:rPr>
              <a:t>://www.liveinternet.ru</a:t>
            </a:r>
            <a:r>
              <a:rPr lang="en-US" sz="2000" dirty="0" smtClean="0">
                <a:latin typeface="Calibri" panose="020F0502020204030204" pitchFamily="34" charset="0"/>
                <a:hlinkClick r:id="rId9"/>
              </a:rPr>
              <a:t>/</a:t>
            </a:r>
            <a:r>
              <a:rPr lang="ru-RU" sz="2000" dirty="0" smtClean="0">
                <a:latin typeface="Calibri" panose="020F0502020204030204" pitchFamily="34" charset="0"/>
                <a:hlinkClick r:id="rId9"/>
              </a:rPr>
              <a:t/>
            </a:r>
            <a:br>
              <a:rPr lang="ru-RU" sz="2000" dirty="0" smtClean="0">
                <a:latin typeface="Calibri" panose="020F0502020204030204" pitchFamily="34" charset="0"/>
                <a:hlinkClick r:id="rId9"/>
              </a:rPr>
            </a:br>
            <a:r>
              <a:rPr lang="en-US" sz="2000" dirty="0" smtClean="0">
                <a:latin typeface="Calibri" panose="020F0502020204030204" pitchFamily="34" charset="0"/>
                <a:hlinkClick r:id="rId9"/>
              </a:rPr>
              <a:t>users/</a:t>
            </a:r>
            <a:r>
              <a:rPr lang="en-US" sz="2000" dirty="0" err="1" smtClean="0">
                <a:latin typeface="Calibri" panose="020F0502020204030204" pitchFamily="34" charset="0"/>
                <a:hlinkClick r:id="rId9"/>
              </a:rPr>
              <a:t>kasatypon</a:t>
            </a:r>
            <a:r>
              <a:rPr lang="en-US" sz="2000" dirty="0" smtClean="0">
                <a:latin typeface="Calibri" panose="020F0502020204030204" pitchFamily="34" charset="0"/>
                <a:hlinkClick r:id="rId9"/>
              </a:rPr>
              <a:t>/post226893643/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kirov.ru/files/1311/blog_entry_107265.jpg"/>
          <p:cNvPicPr>
            <a:picLocks noChangeAspect="1" noChangeArrowheads="1"/>
          </p:cNvPicPr>
          <p:nvPr/>
        </p:nvPicPr>
        <p:blipFill>
          <a:blip r:embed="rId2" cstate="print"/>
          <a:srcRect l="12529" r="8353"/>
          <a:stretch>
            <a:fillRect/>
          </a:stretch>
        </p:blipFill>
        <p:spPr bwMode="auto">
          <a:xfrm>
            <a:off x="4788024" y="3084075"/>
            <a:ext cx="3995936" cy="31532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3076" name="Picture 4" descr="http://thenews.kz/static/news/8/a/8a5hCH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03" y="1700808"/>
            <a:ext cx="4143838" cy="295988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90202" y="620688"/>
            <a:ext cx="8393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Сундук</a:t>
            </a:r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Крестьяне Тверской губернии 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4732"/>
            <a:ext cx="4343339" cy="57606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76055" y="1497851"/>
            <a:ext cx="3024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Русский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народный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костюм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arafany.narod.ru/images/vyatka/image29.jpg"/>
          <p:cNvPicPr>
            <a:picLocks noChangeAspect="1" noChangeArrowheads="1"/>
          </p:cNvPicPr>
          <p:nvPr/>
        </p:nvPicPr>
        <p:blipFill>
          <a:blip r:embed="rId2" cstate="print"/>
          <a:srcRect l="8117" r="9366"/>
          <a:stretch>
            <a:fillRect/>
          </a:stretch>
        </p:blipFill>
        <p:spPr bwMode="auto">
          <a:xfrm>
            <a:off x="395537" y="634732"/>
            <a:ext cx="4449493" cy="57606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20073" y="620688"/>
            <a:ext cx="30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Сарафан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620688"/>
            <a:ext cx="302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Фартук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5537" y="634732"/>
            <a:ext cx="3736186" cy="5760640"/>
            <a:chOff x="395537" y="634732"/>
            <a:chExt cx="3736186" cy="5760640"/>
          </a:xfrm>
        </p:grpSpPr>
        <p:pic>
          <p:nvPicPr>
            <p:cNvPr id="17410" name="Picture 2" descr="http://family-history.ru/pic/history/kostum/03/sarafan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7" y="634732"/>
              <a:ext cx="3736186" cy="5760640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47618" y="741844"/>
              <a:ext cx="1152128" cy="2880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Kosovorotkam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34732"/>
            <a:ext cx="3840427" cy="57606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1" y="1484784"/>
            <a:ext cx="3024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Мужская косоворотка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5/%D0%9A%D0%B0%D1%80%D1%82%D1%83%D0%B7_%D1%89%D0%B5%D0%B3%D0%BE%D0%BB%D1%8F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14" y="3068960"/>
            <a:ext cx="3996444" cy="266429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2" descr="http://s46.radikal.ru/i111/1011/2f/0b3e5e20be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065" y="620688"/>
            <a:ext cx="4170407" cy="475252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2515" y="1242626"/>
            <a:ext cx="4107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Мужской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головной убор. Картуз.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Мурмолка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1099" y="5517232"/>
            <a:ext cx="4768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А. О. Орловский.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Продавец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картинок из Святого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Писания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bharatiya.ru/images/istoki/rus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7" y="634732"/>
            <a:ext cx="3787178" cy="57606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1" y="1386642"/>
            <a:ext cx="3024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Мужская косоворотка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 поясом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усский народный костю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7" y="634732"/>
            <a:ext cx="2910261" cy="576064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1424965"/>
            <a:ext cx="50405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Праздничный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мужской костюм из Архангельской губернии.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Примерно так одевались крестьяне по всей России: рубаха, порты и пояс. 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 голове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грёшневик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широко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распространённый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убор из валяной шерсти. 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рок 9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9</Template>
  <TotalTime>0</TotalTime>
  <Words>61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Урок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2016-02-05T06:08:25Z</dcterms:created>
  <dcterms:modified xsi:type="dcterms:W3CDTF">2016-02-05T06:08:53Z</dcterms:modified>
</cp:coreProperties>
</file>