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75" r:id="rId2"/>
    <p:sldId id="259" r:id="rId3"/>
    <p:sldId id="292" r:id="rId4"/>
    <p:sldId id="277" r:id="rId5"/>
    <p:sldId id="293" r:id="rId6"/>
    <p:sldId id="281" r:id="rId7"/>
    <p:sldId id="283" r:id="rId8"/>
    <p:sldId id="285" r:id="rId9"/>
    <p:sldId id="286" r:id="rId10"/>
    <p:sldId id="284" r:id="rId11"/>
    <p:sldId id="291" r:id="rId12"/>
    <p:sldId id="290" r:id="rId13"/>
    <p:sldId id="27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9CD0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5" d="100"/>
          <a:sy n="45" d="100"/>
        </p:scale>
        <p:origin x="-894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9FFB59-9AE4-4D8F-AFB2-14B583FB00A6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DAB6D8-A8EA-4B32-A6C8-07D841E232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175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AB6D8-A8EA-4B32-A6C8-07D841E23254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444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AB6D8-A8EA-4B32-A6C8-07D841E23254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4449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AB6D8-A8EA-4B32-A6C8-07D841E23254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4449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AB6D8-A8EA-4B32-A6C8-07D841E23254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444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AB6D8-A8EA-4B32-A6C8-07D841E23254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4449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AB6D8-A8EA-4B32-A6C8-07D841E23254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4449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AB6D8-A8EA-4B32-A6C8-07D841E23254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444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28596" y="1785926"/>
            <a:ext cx="1818173" cy="240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500298" y="2479669"/>
            <a:ext cx="111112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857620" y="3122611"/>
            <a:ext cx="753568" cy="1008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142844" y="142852"/>
            <a:ext cx="7429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«Моя математика» 1 класс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858148" y="357166"/>
            <a:ext cx="12171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Урок 13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1406" y="785794"/>
            <a:ext cx="87868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 урока: «Число два. Цифра 2»</a:t>
            </a: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85720" y="4143380"/>
            <a:ext cx="857256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Советы учителю.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Презентация к уроку составлена на основе заданий, расположенных в учебнике. Рекомендую открыть учебник на странице с данным уроком, прочитать задания и просмотреть их в данной презентации в режиме демонстрации.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Некоторые задания можно выполнять интерактивно. Например, продолжить ряд, сравнить или вставить пропущенные числа.</a:t>
            </a:r>
            <a:r>
              <a:rPr kumimoji="0" lang="ru-RU" b="0" i="1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этого презентацию надо перевести в режим редактирования.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1714944"/>
            <a:ext cx="4982718" cy="2550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5057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62247" y="928669"/>
            <a:ext cx="8186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Кате сосчитать воздушные шары.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71432" y="153330"/>
            <a:ext cx="4851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13. Число два. Цифра 2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18" name="Прямоугольник 117"/>
          <p:cNvSpPr/>
          <p:nvPr/>
        </p:nvSpPr>
        <p:spPr>
          <a:xfrm>
            <a:off x="214314" y="4521894"/>
            <a:ext cx="87868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09414" y="1434148"/>
            <a:ext cx="3587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шаров было?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152468" y="1434148"/>
            <a:ext cx="2579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стало?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4" name="Группа 43"/>
          <p:cNvGrpSpPr/>
          <p:nvPr/>
        </p:nvGrpSpPr>
        <p:grpSpPr>
          <a:xfrm rot="18761226" flipH="1">
            <a:off x="1130454" y="2025031"/>
            <a:ext cx="1066957" cy="2151519"/>
            <a:chOff x="2483768" y="260648"/>
            <a:chExt cx="936104" cy="2561819"/>
          </a:xfrm>
        </p:grpSpPr>
        <p:grpSp>
          <p:nvGrpSpPr>
            <p:cNvPr id="46" name="Группа 45"/>
            <p:cNvGrpSpPr/>
            <p:nvPr/>
          </p:nvGrpSpPr>
          <p:grpSpPr>
            <a:xfrm>
              <a:off x="2483768" y="260648"/>
              <a:ext cx="936104" cy="1887125"/>
              <a:chOff x="2483768" y="548680"/>
              <a:chExt cx="936104" cy="1728192"/>
            </a:xfrm>
            <a:solidFill>
              <a:srgbClr val="FFFF00">
                <a:alpha val="78824"/>
              </a:srgbClr>
            </a:solidFill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</p:grpSpPr>
          <p:sp>
            <p:nvSpPr>
              <p:cNvPr id="49" name="Овал 48"/>
              <p:cNvSpPr/>
              <p:nvPr/>
            </p:nvSpPr>
            <p:spPr>
              <a:xfrm>
                <a:off x="2483768" y="548680"/>
                <a:ext cx="936104" cy="144016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  <a:prstDash val="soli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0" name="Равнобедренный треугольник 49"/>
              <p:cNvSpPr/>
              <p:nvPr/>
            </p:nvSpPr>
            <p:spPr>
              <a:xfrm>
                <a:off x="2780744" y="1988840"/>
                <a:ext cx="288032" cy="288032"/>
              </a:xfrm>
              <a:prstGeom prst="triangle">
                <a:avLst/>
              </a:prstGeom>
              <a:grpFill/>
              <a:ln>
                <a:solidFill>
                  <a:schemeClr val="tx1"/>
                </a:solidFill>
                <a:prstDash val="soli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47" name="Полилиния 46"/>
            <p:cNvSpPr/>
            <p:nvPr/>
          </p:nvSpPr>
          <p:spPr>
            <a:xfrm flipH="1">
              <a:off x="2752881" y="1870468"/>
              <a:ext cx="175245" cy="951999"/>
            </a:xfrm>
            <a:custGeom>
              <a:avLst/>
              <a:gdLst>
                <a:gd name="connsiteX0" fmla="*/ 111278 w 253168"/>
                <a:gd name="connsiteY0" fmla="*/ 0 h 1403788"/>
                <a:gd name="connsiteX1" fmla="*/ 32450 w 253168"/>
                <a:gd name="connsiteY1" fmla="*/ 78828 h 1403788"/>
                <a:gd name="connsiteX2" fmla="*/ 919 w 253168"/>
                <a:gd name="connsiteY2" fmla="*/ 126124 h 1403788"/>
                <a:gd name="connsiteX3" fmla="*/ 16685 w 253168"/>
                <a:gd name="connsiteY3" fmla="*/ 331076 h 1403788"/>
                <a:gd name="connsiteX4" fmla="*/ 63981 w 253168"/>
                <a:gd name="connsiteY4" fmla="*/ 425669 h 1403788"/>
                <a:gd name="connsiteX5" fmla="*/ 79747 w 253168"/>
                <a:gd name="connsiteY5" fmla="*/ 472966 h 1403788"/>
                <a:gd name="connsiteX6" fmla="*/ 111278 w 253168"/>
                <a:gd name="connsiteY6" fmla="*/ 520262 h 1403788"/>
                <a:gd name="connsiteX7" fmla="*/ 142809 w 253168"/>
                <a:gd name="connsiteY7" fmla="*/ 614855 h 1403788"/>
                <a:gd name="connsiteX8" fmla="*/ 158575 w 253168"/>
                <a:gd name="connsiteY8" fmla="*/ 662152 h 1403788"/>
                <a:gd name="connsiteX9" fmla="*/ 174340 w 253168"/>
                <a:gd name="connsiteY9" fmla="*/ 709449 h 1403788"/>
                <a:gd name="connsiteX10" fmla="*/ 205871 w 253168"/>
                <a:gd name="connsiteY10" fmla="*/ 756745 h 1403788"/>
                <a:gd name="connsiteX11" fmla="*/ 237402 w 253168"/>
                <a:gd name="connsiteY11" fmla="*/ 898635 h 1403788"/>
                <a:gd name="connsiteX12" fmla="*/ 253168 w 253168"/>
                <a:gd name="connsiteY12" fmla="*/ 945931 h 1403788"/>
                <a:gd name="connsiteX13" fmla="*/ 174340 w 253168"/>
                <a:gd name="connsiteY13" fmla="*/ 1308538 h 1403788"/>
                <a:gd name="connsiteX14" fmla="*/ 95513 w 253168"/>
                <a:gd name="connsiteY14" fmla="*/ 1371600 h 1403788"/>
                <a:gd name="connsiteX15" fmla="*/ 48216 w 253168"/>
                <a:gd name="connsiteY15" fmla="*/ 1387366 h 1403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53168" h="1403788">
                  <a:moveTo>
                    <a:pt x="111278" y="0"/>
                  </a:moveTo>
                  <a:cubicBezTo>
                    <a:pt x="85002" y="26276"/>
                    <a:pt x="56920" y="50862"/>
                    <a:pt x="32450" y="78828"/>
                  </a:cubicBezTo>
                  <a:cubicBezTo>
                    <a:pt x="19973" y="93088"/>
                    <a:pt x="2101" y="107213"/>
                    <a:pt x="919" y="126124"/>
                  </a:cubicBezTo>
                  <a:cubicBezTo>
                    <a:pt x="-3355" y="194510"/>
                    <a:pt x="8186" y="263086"/>
                    <a:pt x="16685" y="331076"/>
                  </a:cubicBezTo>
                  <a:cubicBezTo>
                    <a:pt x="23290" y="383915"/>
                    <a:pt x="40507" y="378722"/>
                    <a:pt x="63981" y="425669"/>
                  </a:cubicBezTo>
                  <a:cubicBezTo>
                    <a:pt x="71413" y="440533"/>
                    <a:pt x="72315" y="458102"/>
                    <a:pt x="79747" y="472966"/>
                  </a:cubicBezTo>
                  <a:cubicBezTo>
                    <a:pt x="88221" y="489913"/>
                    <a:pt x="103583" y="502947"/>
                    <a:pt x="111278" y="520262"/>
                  </a:cubicBezTo>
                  <a:cubicBezTo>
                    <a:pt x="124777" y="550634"/>
                    <a:pt x="132299" y="583324"/>
                    <a:pt x="142809" y="614855"/>
                  </a:cubicBezTo>
                  <a:lnTo>
                    <a:pt x="158575" y="662152"/>
                  </a:lnTo>
                  <a:cubicBezTo>
                    <a:pt x="163830" y="677918"/>
                    <a:pt x="165122" y="695622"/>
                    <a:pt x="174340" y="709449"/>
                  </a:cubicBezTo>
                  <a:lnTo>
                    <a:pt x="205871" y="756745"/>
                  </a:lnTo>
                  <a:cubicBezTo>
                    <a:pt x="216705" y="810915"/>
                    <a:pt x="222562" y="846696"/>
                    <a:pt x="237402" y="898635"/>
                  </a:cubicBezTo>
                  <a:cubicBezTo>
                    <a:pt x="241967" y="914614"/>
                    <a:pt x="247913" y="930166"/>
                    <a:pt x="253168" y="945931"/>
                  </a:cubicBezTo>
                  <a:cubicBezTo>
                    <a:pt x="235177" y="1251777"/>
                    <a:pt x="287044" y="1139482"/>
                    <a:pt x="174340" y="1308538"/>
                  </a:cubicBezTo>
                  <a:cubicBezTo>
                    <a:pt x="133591" y="1369662"/>
                    <a:pt x="160785" y="1349843"/>
                    <a:pt x="95513" y="1371600"/>
                  </a:cubicBezTo>
                  <a:cubicBezTo>
                    <a:pt x="58726" y="1408386"/>
                    <a:pt x="74492" y="1413642"/>
                    <a:pt x="48216" y="1387366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Блок-схема: сохраненные данные 47"/>
            <p:cNvSpPr/>
            <p:nvPr/>
          </p:nvSpPr>
          <p:spPr>
            <a:xfrm rot="16353584">
              <a:off x="2732554" y="521808"/>
              <a:ext cx="182992" cy="247612"/>
            </a:xfrm>
            <a:prstGeom prst="flowChartOnlineStorag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2" name="Группа 51"/>
          <p:cNvGrpSpPr/>
          <p:nvPr/>
        </p:nvGrpSpPr>
        <p:grpSpPr>
          <a:xfrm rot="18914267" flipH="1">
            <a:off x="2543018" y="2212141"/>
            <a:ext cx="728209" cy="1757026"/>
            <a:chOff x="355304" y="3615749"/>
            <a:chExt cx="1207428" cy="2913289"/>
          </a:xfrm>
        </p:grpSpPr>
        <p:grpSp>
          <p:nvGrpSpPr>
            <p:cNvPr id="54" name="Группа 53"/>
            <p:cNvGrpSpPr/>
            <p:nvPr/>
          </p:nvGrpSpPr>
          <p:grpSpPr>
            <a:xfrm>
              <a:off x="355304" y="3615749"/>
              <a:ext cx="1207428" cy="1768407"/>
              <a:chOff x="355304" y="3615749"/>
              <a:chExt cx="1207428" cy="1768407"/>
            </a:xfrm>
            <a:solidFill>
              <a:srgbClr val="FF0000">
                <a:alpha val="80000"/>
              </a:srgbClr>
            </a:solidFill>
          </p:grpSpPr>
          <p:sp>
            <p:nvSpPr>
              <p:cNvPr id="57" name="Равнобедренный треугольник 56"/>
              <p:cNvSpPr/>
              <p:nvPr/>
            </p:nvSpPr>
            <p:spPr>
              <a:xfrm>
                <a:off x="806546" y="5024116"/>
                <a:ext cx="383083" cy="360040"/>
              </a:xfrm>
              <a:prstGeom prst="triangle">
                <a:avLst/>
              </a:prstGeom>
              <a:grpFill/>
              <a:ln w="3175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8" name="Овал 57"/>
              <p:cNvSpPr/>
              <p:nvPr/>
            </p:nvSpPr>
            <p:spPr>
              <a:xfrm>
                <a:off x="355304" y="3615749"/>
                <a:ext cx="1207428" cy="1516773"/>
              </a:xfrm>
              <a:prstGeom prst="ellipse">
                <a:avLst/>
              </a:prstGeom>
              <a:grpFill/>
              <a:ln w="3175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55" name="Полилиния 54"/>
            <p:cNvSpPr/>
            <p:nvPr/>
          </p:nvSpPr>
          <p:spPr>
            <a:xfrm>
              <a:off x="929589" y="5125250"/>
              <a:ext cx="192408" cy="1403788"/>
            </a:xfrm>
            <a:custGeom>
              <a:avLst/>
              <a:gdLst>
                <a:gd name="connsiteX0" fmla="*/ 111278 w 253168"/>
                <a:gd name="connsiteY0" fmla="*/ 0 h 1403788"/>
                <a:gd name="connsiteX1" fmla="*/ 32450 w 253168"/>
                <a:gd name="connsiteY1" fmla="*/ 78828 h 1403788"/>
                <a:gd name="connsiteX2" fmla="*/ 919 w 253168"/>
                <a:gd name="connsiteY2" fmla="*/ 126124 h 1403788"/>
                <a:gd name="connsiteX3" fmla="*/ 16685 w 253168"/>
                <a:gd name="connsiteY3" fmla="*/ 331076 h 1403788"/>
                <a:gd name="connsiteX4" fmla="*/ 63981 w 253168"/>
                <a:gd name="connsiteY4" fmla="*/ 425669 h 1403788"/>
                <a:gd name="connsiteX5" fmla="*/ 79747 w 253168"/>
                <a:gd name="connsiteY5" fmla="*/ 472966 h 1403788"/>
                <a:gd name="connsiteX6" fmla="*/ 111278 w 253168"/>
                <a:gd name="connsiteY6" fmla="*/ 520262 h 1403788"/>
                <a:gd name="connsiteX7" fmla="*/ 142809 w 253168"/>
                <a:gd name="connsiteY7" fmla="*/ 614855 h 1403788"/>
                <a:gd name="connsiteX8" fmla="*/ 158575 w 253168"/>
                <a:gd name="connsiteY8" fmla="*/ 662152 h 1403788"/>
                <a:gd name="connsiteX9" fmla="*/ 174340 w 253168"/>
                <a:gd name="connsiteY9" fmla="*/ 709449 h 1403788"/>
                <a:gd name="connsiteX10" fmla="*/ 205871 w 253168"/>
                <a:gd name="connsiteY10" fmla="*/ 756745 h 1403788"/>
                <a:gd name="connsiteX11" fmla="*/ 237402 w 253168"/>
                <a:gd name="connsiteY11" fmla="*/ 898635 h 1403788"/>
                <a:gd name="connsiteX12" fmla="*/ 253168 w 253168"/>
                <a:gd name="connsiteY12" fmla="*/ 945931 h 1403788"/>
                <a:gd name="connsiteX13" fmla="*/ 174340 w 253168"/>
                <a:gd name="connsiteY13" fmla="*/ 1308538 h 1403788"/>
                <a:gd name="connsiteX14" fmla="*/ 95513 w 253168"/>
                <a:gd name="connsiteY14" fmla="*/ 1371600 h 1403788"/>
                <a:gd name="connsiteX15" fmla="*/ 48216 w 253168"/>
                <a:gd name="connsiteY15" fmla="*/ 1387366 h 1403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53168" h="1403788">
                  <a:moveTo>
                    <a:pt x="111278" y="0"/>
                  </a:moveTo>
                  <a:cubicBezTo>
                    <a:pt x="85002" y="26276"/>
                    <a:pt x="56920" y="50862"/>
                    <a:pt x="32450" y="78828"/>
                  </a:cubicBezTo>
                  <a:cubicBezTo>
                    <a:pt x="19973" y="93088"/>
                    <a:pt x="2101" y="107213"/>
                    <a:pt x="919" y="126124"/>
                  </a:cubicBezTo>
                  <a:cubicBezTo>
                    <a:pt x="-3355" y="194510"/>
                    <a:pt x="8186" y="263086"/>
                    <a:pt x="16685" y="331076"/>
                  </a:cubicBezTo>
                  <a:cubicBezTo>
                    <a:pt x="23290" y="383915"/>
                    <a:pt x="40507" y="378722"/>
                    <a:pt x="63981" y="425669"/>
                  </a:cubicBezTo>
                  <a:cubicBezTo>
                    <a:pt x="71413" y="440533"/>
                    <a:pt x="72315" y="458102"/>
                    <a:pt x="79747" y="472966"/>
                  </a:cubicBezTo>
                  <a:cubicBezTo>
                    <a:pt x="88221" y="489913"/>
                    <a:pt x="103583" y="502947"/>
                    <a:pt x="111278" y="520262"/>
                  </a:cubicBezTo>
                  <a:cubicBezTo>
                    <a:pt x="124777" y="550634"/>
                    <a:pt x="132299" y="583324"/>
                    <a:pt x="142809" y="614855"/>
                  </a:cubicBezTo>
                  <a:lnTo>
                    <a:pt x="158575" y="662152"/>
                  </a:lnTo>
                  <a:cubicBezTo>
                    <a:pt x="163830" y="677918"/>
                    <a:pt x="165122" y="695622"/>
                    <a:pt x="174340" y="709449"/>
                  </a:cubicBezTo>
                  <a:lnTo>
                    <a:pt x="205871" y="756745"/>
                  </a:lnTo>
                  <a:cubicBezTo>
                    <a:pt x="216705" y="810915"/>
                    <a:pt x="222562" y="846696"/>
                    <a:pt x="237402" y="898635"/>
                  </a:cubicBezTo>
                  <a:cubicBezTo>
                    <a:pt x="241967" y="914614"/>
                    <a:pt x="247913" y="930166"/>
                    <a:pt x="253168" y="945931"/>
                  </a:cubicBezTo>
                  <a:cubicBezTo>
                    <a:pt x="235177" y="1251777"/>
                    <a:pt x="287044" y="1139482"/>
                    <a:pt x="174340" y="1308538"/>
                  </a:cubicBezTo>
                  <a:cubicBezTo>
                    <a:pt x="133591" y="1369662"/>
                    <a:pt x="160785" y="1349843"/>
                    <a:pt x="95513" y="1371600"/>
                  </a:cubicBezTo>
                  <a:cubicBezTo>
                    <a:pt x="58726" y="1408386"/>
                    <a:pt x="74492" y="1413642"/>
                    <a:pt x="48216" y="1387366"/>
                  </a:cubicBezTo>
                </a:path>
              </a:pathLst>
            </a:custGeom>
            <a:noFill/>
            <a:ln w="28575">
              <a:solidFill>
                <a:srgbClr val="ED1FD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Блок-схема: сохраненные данные 55"/>
            <p:cNvSpPr/>
            <p:nvPr/>
          </p:nvSpPr>
          <p:spPr>
            <a:xfrm rot="15995710">
              <a:off x="674005" y="3725692"/>
              <a:ext cx="206197" cy="236413"/>
            </a:xfrm>
            <a:prstGeom prst="flowChartOnlineStorage">
              <a:avLst/>
            </a:prstGeom>
            <a:solidFill>
              <a:schemeClr val="bg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9" name="Группа 58"/>
          <p:cNvGrpSpPr/>
          <p:nvPr/>
        </p:nvGrpSpPr>
        <p:grpSpPr>
          <a:xfrm rot="18761226" flipH="1">
            <a:off x="5590593" y="2034582"/>
            <a:ext cx="1066957" cy="2151519"/>
            <a:chOff x="2483768" y="260648"/>
            <a:chExt cx="936104" cy="2561819"/>
          </a:xfrm>
        </p:grpSpPr>
        <p:grpSp>
          <p:nvGrpSpPr>
            <p:cNvPr id="60" name="Группа 59"/>
            <p:cNvGrpSpPr/>
            <p:nvPr/>
          </p:nvGrpSpPr>
          <p:grpSpPr>
            <a:xfrm>
              <a:off x="2483768" y="260648"/>
              <a:ext cx="936104" cy="1887125"/>
              <a:chOff x="2483768" y="548680"/>
              <a:chExt cx="936104" cy="1728192"/>
            </a:xfrm>
            <a:solidFill>
              <a:srgbClr val="FFFF00">
                <a:alpha val="78824"/>
              </a:srgbClr>
            </a:solidFill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</p:grpSpPr>
          <p:sp>
            <p:nvSpPr>
              <p:cNvPr id="63" name="Овал 62"/>
              <p:cNvSpPr/>
              <p:nvPr/>
            </p:nvSpPr>
            <p:spPr>
              <a:xfrm>
                <a:off x="2483768" y="548680"/>
                <a:ext cx="936104" cy="144016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  <a:prstDash val="soli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4" name="Равнобедренный треугольник 63"/>
              <p:cNvSpPr/>
              <p:nvPr/>
            </p:nvSpPr>
            <p:spPr>
              <a:xfrm>
                <a:off x="2780744" y="1988840"/>
                <a:ext cx="288032" cy="288032"/>
              </a:xfrm>
              <a:prstGeom prst="triangle">
                <a:avLst/>
              </a:prstGeom>
              <a:grpFill/>
              <a:ln>
                <a:solidFill>
                  <a:schemeClr val="tx1"/>
                </a:solidFill>
                <a:prstDash val="soli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61" name="Полилиния 60"/>
            <p:cNvSpPr/>
            <p:nvPr/>
          </p:nvSpPr>
          <p:spPr>
            <a:xfrm flipH="1">
              <a:off x="2752881" y="1870468"/>
              <a:ext cx="175245" cy="951999"/>
            </a:xfrm>
            <a:custGeom>
              <a:avLst/>
              <a:gdLst>
                <a:gd name="connsiteX0" fmla="*/ 111278 w 253168"/>
                <a:gd name="connsiteY0" fmla="*/ 0 h 1403788"/>
                <a:gd name="connsiteX1" fmla="*/ 32450 w 253168"/>
                <a:gd name="connsiteY1" fmla="*/ 78828 h 1403788"/>
                <a:gd name="connsiteX2" fmla="*/ 919 w 253168"/>
                <a:gd name="connsiteY2" fmla="*/ 126124 h 1403788"/>
                <a:gd name="connsiteX3" fmla="*/ 16685 w 253168"/>
                <a:gd name="connsiteY3" fmla="*/ 331076 h 1403788"/>
                <a:gd name="connsiteX4" fmla="*/ 63981 w 253168"/>
                <a:gd name="connsiteY4" fmla="*/ 425669 h 1403788"/>
                <a:gd name="connsiteX5" fmla="*/ 79747 w 253168"/>
                <a:gd name="connsiteY5" fmla="*/ 472966 h 1403788"/>
                <a:gd name="connsiteX6" fmla="*/ 111278 w 253168"/>
                <a:gd name="connsiteY6" fmla="*/ 520262 h 1403788"/>
                <a:gd name="connsiteX7" fmla="*/ 142809 w 253168"/>
                <a:gd name="connsiteY7" fmla="*/ 614855 h 1403788"/>
                <a:gd name="connsiteX8" fmla="*/ 158575 w 253168"/>
                <a:gd name="connsiteY8" fmla="*/ 662152 h 1403788"/>
                <a:gd name="connsiteX9" fmla="*/ 174340 w 253168"/>
                <a:gd name="connsiteY9" fmla="*/ 709449 h 1403788"/>
                <a:gd name="connsiteX10" fmla="*/ 205871 w 253168"/>
                <a:gd name="connsiteY10" fmla="*/ 756745 h 1403788"/>
                <a:gd name="connsiteX11" fmla="*/ 237402 w 253168"/>
                <a:gd name="connsiteY11" fmla="*/ 898635 h 1403788"/>
                <a:gd name="connsiteX12" fmla="*/ 253168 w 253168"/>
                <a:gd name="connsiteY12" fmla="*/ 945931 h 1403788"/>
                <a:gd name="connsiteX13" fmla="*/ 174340 w 253168"/>
                <a:gd name="connsiteY13" fmla="*/ 1308538 h 1403788"/>
                <a:gd name="connsiteX14" fmla="*/ 95513 w 253168"/>
                <a:gd name="connsiteY14" fmla="*/ 1371600 h 1403788"/>
                <a:gd name="connsiteX15" fmla="*/ 48216 w 253168"/>
                <a:gd name="connsiteY15" fmla="*/ 1387366 h 1403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53168" h="1403788">
                  <a:moveTo>
                    <a:pt x="111278" y="0"/>
                  </a:moveTo>
                  <a:cubicBezTo>
                    <a:pt x="85002" y="26276"/>
                    <a:pt x="56920" y="50862"/>
                    <a:pt x="32450" y="78828"/>
                  </a:cubicBezTo>
                  <a:cubicBezTo>
                    <a:pt x="19973" y="93088"/>
                    <a:pt x="2101" y="107213"/>
                    <a:pt x="919" y="126124"/>
                  </a:cubicBezTo>
                  <a:cubicBezTo>
                    <a:pt x="-3355" y="194510"/>
                    <a:pt x="8186" y="263086"/>
                    <a:pt x="16685" y="331076"/>
                  </a:cubicBezTo>
                  <a:cubicBezTo>
                    <a:pt x="23290" y="383915"/>
                    <a:pt x="40507" y="378722"/>
                    <a:pt x="63981" y="425669"/>
                  </a:cubicBezTo>
                  <a:cubicBezTo>
                    <a:pt x="71413" y="440533"/>
                    <a:pt x="72315" y="458102"/>
                    <a:pt x="79747" y="472966"/>
                  </a:cubicBezTo>
                  <a:cubicBezTo>
                    <a:pt x="88221" y="489913"/>
                    <a:pt x="103583" y="502947"/>
                    <a:pt x="111278" y="520262"/>
                  </a:cubicBezTo>
                  <a:cubicBezTo>
                    <a:pt x="124777" y="550634"/>
                    <a:pt x="132299" y="583324"/>
                    <a:pt x="142809" y="614855"/>
                  </a:cubicBezTo>
                  <a:lnTo>
                    <a:pt x="158575" y="662152"/>
                  </a:lnTo>
                  <a:cubicBezTo>
                    <a:pt x="163830" y="677918"/>
                    <a:pt x="165122" y="695622"/>
                    <a:pt x="174340" y="709449"/>
                  </a:cubicBezTo>
                  <a:lnTo>
                    <a:pt x="205871" y="756745"/>
                  </a:lnTo>
                  <a:cubicBezTo>
                    <a:pt x="216705" y="810915"/>
                    <a:pt x="222562" y="846696"/>
                    <a:pt x="237402" y="898635"/>
                  </a:cubicBezTo>
                  <a:cubicBezTo>
                    <a:pt x="241967" y="914614"/>
                    <a:pt x="247913" y="930166"/>
                    <a:pt x="253168" y="945931"/>
                  </a:cubicBezTo>
                  <a:cubicBezTo>
                    <a:pt x="235177" y="1251777"/>
                    <a:pt x="287044" y="1139482"/>
                    <a:pt x="174340" y="1308538"/>
                  </a:cubicBezTo>
                  <a:cubicBezTo>
                    <a:pt x="133591" y="1369662"/>
                    <a:pt x="160785" y="1349843"/>
                    <a:pt x="95513" y="1371600"/>
                  </a:cubicBezTo>
                  <a:cubicBezTo>
                    <a:pt x="58726" y="1408386"/>
                    <a:pt x="74492" y="1413642"/>
                    <a:pt x="48216" y="1387366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Блок-схема: сохраненные данные 61"/>
            <p:cNvSpPr/>
            <p:nvPr/>
          </p:nvSpPr>
          <p:spPr>
            <a:xfrm rot="16353584">
              <a:off x="2732554" y="521808"/>
              <a:ext cx="182992" cy="247612"/>
            </a:xfrm>
            <a:prstGeom prst="flowChartOnlineStorag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" name="Равнобедренный треугольник 4"/>
          <p:cNvSpPr/>
          <p:nvPr/>
        </p:nvSpPr>
        <p:spPr>
          <a:xfrm>
            <a:off x="6742212" y="2206258"/>
            <a:ext cx="148865" cy="106793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ирог 5"/>
          <p:cNvSpPr/>
          <p:nvPr/>
        </p:nvSpPr>
        <p:spPr>
          <a:xfrm>
            <a:off x="6532104" y="2828708"/>
            <a:ext cx="420217" cy="434746"/>
          </a:xfrm>
          <a:prstGeom prst="pie">
            <a:avLst>
              <a:gd name="adj1" fmla="val 13535501"/>
              <a:gd name="adj2" fmla="val 16200000"/>
            </a:avLst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6891077" y="2652977"/>
            <a:ext cx="214126" cy="107836"/>
          </a:xfrm>
          <a:prstGeom prst="hexag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6630513" y="2220039"/>
            <a:ext cx="1149193" cy="1163711"/>
            <a:chOff x="7465674" y="3819848"/>
            <a:chExt cx="1149193" cy="1163711"/>
          </a:xfrm>
        </p:grpSpPr>
        <p:sp>
          <p:nvSpPr>
            <p:cNvPr id="8" name="Пятно 2 7"/>
            <p:cNvSpPr/>
            <p:nvPr/>
          </p:nvSpPr>
          <p:spPr>
            <a:xfrm>
              <a:off x="7465674" y="3819848"/>
              <a:ext cx="1149193" cy="1163711"/>
            </a:xfrm>
            <a:prstGeom prst="irregularSeal2">
              <a:avLst/>
            </a:prstGeom>
            <a:solidFill>
              <a:srgbClr val="FF0000"/>
            </a:solidFill>
            <a:ln w="3175">
              <a:solidFill>
                <a:srgbClr val="FFFF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" name="32-конечная звезда 2"/>
            <p:cNvSpPr/>
            <p:nvPr/>
          </p:nvSpPr>
          <p:spPr>
            <a:xfrm>
              <a:off x="7559383" y="3961004"/>
              <a:ext cx="881398" cy="881398"/>
            </a:xfrm>
            <a:prstGeom prst="star32">
              <a:avLst>
                <a:gd name="adj" fmla="val 10062"/>
              </a:avLst>
            </a:prstGeom>
            <a:solidFill>
              <a:srgbClr val="FF0000"/>
            </a:solidFill>
            <a:ln w="31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5" name="Равнобедренный треугольник 74"/>
          <p:cNvSpPr/>
          <p:nvPr/>
        </p:nvSpPr>
        <p:spPr>
          <a:xfrm>
            <a:off x="7539300" y="2725008"/>
            <a:ext cx="172484" cy="213586"/>
          </a:xfrm>
          <a:prstGeom prst="triangle">
            <a:avLst/>
          </a:prstGeom>
          <a:solidFill>
            <a:srgbClr val="FF0000"/>
          </a:solidFill>
          <a:ln>
            <a:solidFill>
              <a:srgbClr val="FFFF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Пирог 75"/>
          <p:cNvSpPr/>
          <p:nvPr/>
        </p:nvSpPr>
        <p:spPr>
          <a:xfrm>
            <a:off x="6828838" y="3023490"/>
            <a:ext cx="420217" cy="434746"/>
          </a:xfrm>
          <a:prstGeom prst="pie">
            <a:avLst>
              <a:gd name="adj1" fmla="val 13535501"/>
              <a:gd name="adj2" fmla="val 16200000"/>
            </a:avLst>
          </a:prstGeom>
          <a:solidFill>
            <a:srgbClr val="FF0000"/>
          </a:solidFill>
          <a:ln>
            <a:solidFill>
              <a:srgbClr val="FFFF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7" name="Шестиугольник 76"/>
          <p:cNvSpPr/>
          <p:nvPr/>
        </p:nvSpPr>
        <p:spPr>
          <a:xfrm>
            <a:off x="7604720" y="2465452"/>
            <a:ext cx="214126" cy="107836"/>
          </a:xfrm>
          <a:prstGeom prst="hexagon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Равнобедренный треугольник 78"/>
          <p:cNvSpPr/>
          <p:nvPr/>
        </p:nvSpPr>
        <p:spPr>
          <a:xfrm>
            <a:off x="7015423" y="2060848"/>
            <a:ext cx="148865" cy="106793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Равнобедренный треугольник 83"/>
          <p:cNvSpPr/>
          <p:nvPr/>
        </p:nvSpPr>
        <p:spPr>
          <a:xfrm>
            <a:off x="7691700" y="2877408"/>
            <a:ext cx="172484" cy="213586"/>
          </a:xfrm>
          <a:prstGeom prst="triangle">
            <a:avLst/>
          </a:prstGeom>
          <a:solidFill>
            <a:srgbClr val="FF0000"/>
          </a:solidFill>
          <a:ln>
            <a:solidFill>
              <a:srgbClr val="FFFF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Равнобедренный треугольник 84"/>
          <p:cNvSpPr/>
          <p:nvPr/>
        </p:nvSpPr>
        <p:spPr>
          <a:xfrm>
            <a:off x="6458029" y="2147609"/>
            <a:ext cx="172484" cy="213586"/>
          </a:xfrm>
          <a:prstGeom prst="triangle">
            <a:avLst/>
          </a:prstGeom>
          <a:solidFill>
            <a:srgbClr val="FF0000"/>
          </a:solidFill>
          <a:ln>
            <a:solidFill>
              <a:srgbClr val="FFFF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4255638" y="1664980"/>
            <a:ext cx="0" cy="29881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755576" y="5445224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671468" y="5434017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438238" y="3901167"/>
            <a:ext cx="4000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Что изменилось?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989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07504" y="1448679"/>
            <a:ext cx="2664296" cy="2125477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TextBox 106"/>
          <p:cNvSpPr txBox="1"/>
          <p:nvPr/>
        </p:nvSpPr>
        <p:spPr>
          <a:xfrm>
            <a:off x="209180" y="553409"/>
            <a:ext cx="8186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фигур на рисунках Кати, Пети и Вовы? На какие фигуры их можно разбить?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71432" y="153330"/>
            <a:ext cx="4851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13. Число два. Цифра 2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86" name="TextBox 85"/>
          <p:cNvSpPr txBox="1"/>
          <p:nvPr/>
        </p:nvSpPr>
        <p:spPr>
          <a:xfrm>
            <a:off x="7516920" y="5745450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8432812" y="5734243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6643702" y="4802282"/>
            <a:ext cx="642942" cy="642942"/>
          </a:xfrm>
          <a:prstGeom prst="rect">
            <a:avLst/>
          </a:prstGeom>
          <a:noFill/>
          <a:ln w="19050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7786710" y="4802282"/>
            <a:ext cx="642942" cy="642942"/>
          </a:xfrm>
          <a:prstGeom prst="rect">
            <a:avLst/>
          </a:prstGeom>
          <a:noFill/>
          <a:ln w="19050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500562" y="4802282"/>
            <a:ext cx="642942" cy="642942"/>
          </a:xfrm>
          <a:prstGeom prst="rect">
            <a:avLst/>
          </a:prstGeom>
          <a:noFill/>
          <a:ln w="19050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3357554" y="4802282"/>
            <a:ext cx="642942" cy="642942"/>
          </a:xfrm>
          <a:prstGeom prst="rect">
            <a:avLst/>
          </a:prstGeom>
          <a:noFill/>
          <a:ln w="19050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1571604" y="4802282"/>
            <a:ext cx="642942" cy="642942"/>
          </a:xfrm>
          <a:prstGeom prst="rect">
            <a:avLst/>
          </a:prstGeom>
          <a:noFill/>
          <a:ln w="19050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428596" y="4802282"/>
            <a:ext cx="642942" cy="642942"/>
          </a:xfrm>
          <a:prstGeom prst="rect">
            <a:avLst/>
          </a:prstGeom>
          <a:noFill/>
          <a:ln w="19050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Равнобедренный треугольник 66"/>
          <p:cNvSpPr/>
          <p:nvPr/>
        </p:nvSpPr>
        <p:spPr>
          <a:xfrm>
            <a:off x="285720" y="1789346"/>
            <a:ext cx="714380" cy="642942"/>
          </a:xfrm>
          <a:prstGeom prst="triangle">
            <a:avLst/>
          </a:prstGeom>
          <a:solidFill>
            <a:srgbClr val="FF000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Равнобедренный треугольник 67"/>
          <p:cNvSpPr/>
          <p:nvPr/>
        </p:nvSpPr>
        <p:spPr>
          <a:xfrm>
            <a:off x="1357290" y="2360850"/>
            <a:ext cx="714380" cy="642942"/>
          </a:xfrm>
          <a:prstGeom prst="triangle">
            <a:avLst/>
          </a:prstGeom>
          <a:solidFill>
            <a:srgbClr val="FFFF0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/>
          <p:cNvSpPr/>
          <p:nvPr/>
        </p:nvSpPr>
        <p:spPr>
          <a:xfrm>
            <a:off x="1000100" y="3873588"/>
            <a:ext cx="642942" cy="642942"/>
          </a:xfrm>
          <a:prstGeom prst="rect">
            <a:avLst/>
          </a:prstGeom>
          <a:noFill/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1571604" y="4802282"/>
            <a:ext cx="642942" cy="642942"/>
          </a:xfrm>
          <a:prstGeom prst="rect">
            <a:avLst/>
          </a:prstGeom>
          <a:noFill/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428596" y="4802282"/>
            <a:ext cx="642942" cy="642942"/>
          </a:xfrm>
          <a:prstGeom prst="rect">
            <a:avLst/>
          </a:prstGeom>
          <a:noFill/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4" name="Прямая соединительная линия 73"/>
          <p:cNvCxnSpPr>
            <a:endCxn id="73" idx="0"/>
          </p:cNvCxnSpPr>
          <p:nvPr/>
        </p:nvCxnSpPr>
        <p:spPr>
          <a:xfrm flipH="1">
            <a:off x="750067" y="4516530"/>
            <a:ext cx="392911" cy="28575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>
            <a:endCxn id="72" idx="0"/>
          </p:cNvCxnSpPr>
          <p:nvPr/>
        </p:nvCxnSpPr>
        <p:spPr>
          <a:xfrm>
            <a:off x="1500166" y="4516530"/>
            <a:ext cx="392909" cy="28575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Равнобедренный треугольник 79"/>
          <p:cNvSpPr/>
          <p:nvPr/>
        </p:nvSpPr>
        <p:spPr>
          <a:xfrm>
            <a:off x="3214678" y="1879587"/>
            <a:ext cx="857256" cy="857256"/>
          </a:xfrm>
          <a:prstGeom prst="triangle">
            <a:avLst/>
          </a:prstGeom>
          <a:solidFill>
            <a:srgbClr val="FF6699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внобедренный треугольник 80"/>
          <p:cNvSpPr/>
          <p:nvPr/>
        </p:nvSpPr>
        <p:spPr>
          <a:xfrm>
            <a:off x="4500562" y="2451091"/>
            <a:ext cx="642942" cy="500066"/>
          </a:xfrm>
          <a:prstGeom prst="triangle">
            <a:avLst/>
          </a:prstGeom>
          <a:solidFill>
            <a:srgbClr val="FF6699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Прямоугольник 82"/>
          <p:cNvSpPr/>
          <p:nvPr/>
        </p:nvSpPr>
        <p:spPr>
          <a:xfrm>
            <a:off x="3929058" y="3873588"/>
            <a:ext cx="642942" cy="642942"/>
          </a:xfrm>
          <a:prstGeom prst="rect">
            <a:avLst/>
          </a:prstGeom>
          <a:noFill/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4500562" y="4802282"/>
            <a:ext cx="642942" cy="642942"/>
          </a:xfrm>
          <a:prstGeom prst="rect">
            <a:avLst/>
          </a:prstGeom>
          <a:noFill/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3357554" y="4802282"/>
            <a:ext cx="642942" cy="642942"/>
          </a:xfrm>
          <a:prstGeom prst="rect">
            <a:avLst/>
          </a:prstGeom>
          <a:noFill/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0" name="Прямая соединительная линия 89"/>
          <p:cNvCxnSpPr>
            <a:endCxn id="89" idx="0"/>
          </p:cNvCxnSpPr>
          <p:nvPr/>
        </p:nvCxnSpPr>
        <p:spPr>
          <a:xfrm flipH="1">
            <a:off x="3679025" y="4516530"/>
            <a:ext cx="392911" cy="28575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>
            <a:endCxn id="88" idx="0"/>
          </p:cNvCxnSpPr>
          <p:nvPr/>
        </p:nvCxnSpPr>
        <p:spPr>
          <a:xfrm>
            <a:off x="4429124" y="4516530"/>
            <a:ext cx="392909" cy="28575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Прямоугольник 91"/>
          <p:cNvSpPr/>
          <p:nvPr/>
        </p:nvSpPr>
        <p:spPr>
          <a:xfrm>
            <a:off x="6429388" y="1859644"/>
            <a:ext cx="785818" cy="78581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Овал 92"/>
          <p:cNvSpPr/>
          <p:nvPr/>
        </p:nvSpPr>
        <p:spPr>
          <a:xfrm>
            <a:off x="7358082" y="2716900"/>
            <a:ext cx="785818" cy="857256"/>
          </a:xfrm>
          <a:prstGeom prst="ellipse">
            <a:avLst/>
          </a:prstGeom>
          <a:solidFill>
            <a:srgbClr val="92D05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Прямоугольник 94"/>
          <p:cNvSpPr/>
          <p:nvPr/>
        </p:nvSpPr>
        <p:spPr>
          <a:xfrm>
            <a:off x="7215206" y="3873588"/>
            <a:ext cx="642942" cy="642942"/>
          </a:xfrm>
          <a:prstGeom prst="rect">
            <a:avLst/>
          </a:prstGeom>
          <a:noFill/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7786710" y="4802282"/>
            <a:ext cx="642942" cy="642942"/>
          </a:xfrm>
          <a:prstGeom prst="rect">
            <a:avLst/>
          </a:prstGeom>
          <a:noFill/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6643702" y="4802282"/>
            <a:ext cx="642942" cy="642942"/>
          </a:xfrm>
          <a:prstGeom prst="rect">
            <a:avLst/>
          </a:prstGeom>
          <a:noFill/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8" name="Прямая соединительная линия 97"/>
          <p:cNvCxnSpPr>
            <a:endCxn id="97" idx="0"/>
          </p:cNvCxnSpPr>
          <p:nvPr/>
        </p:nvCxnSpPr>
        <p:spPr>
          <a:xfrm flipH="1">
            <a:off x="6965173" y="4516530"/>
            <a:ext cx="250033" cy="28575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>
            <a:endCxn id="96" idx="0"/>
          </p:cNvCxnSpPr>
          <p:nvPr/>
        </p:nvCxnSpPr>
        <p:spPr>
          <a:xfrm>
            <a:off x="7786710" y="4516530"/>
            <a:ext cx="321471" cy="28575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Овал 46"/>
          <p:cNvSpPr/>
          <p:nvPr/>
        </p:nvSpPr>
        <p:spPr>
          <a:xfrm>
            <a:off x="3131840" y="1510535"/>
            <a:ext cx="2664296" cy="2297616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вал 47"/>
          <p:cNvSpPr/>
          <p:nvPr/>
        </p:nvSpPr>
        <p:spPr>
          <a:xfrm>
            <a:off x="6012160" y="1601079"/>
            <a:ext cx="2664296" cy="2125477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TextBox 48"/>
          <p:cNvSpPr txBox="1"/>
          <p:nvPr/>
        </p:nvSpPr>
        <p:spPr>
          <a:xfrm>
            <a:off x="7516920" y="5744463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8432812" y="5733256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516920" y="5744463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432812" y="5733256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516920" y="5744463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8432812" y="5733256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516920" y="5744463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8432812" y="5733256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516920" y="5744463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8432812" y="5733256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252263" y="5805264"/>
            <a:ext cx="67385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1" name="Группа 60"/>
          <p:cNvGrpSpPr/>
          <p:nvPr/>
        </p:nvGrpSpPr>
        <p:grpSpPr>
          <a:xfrm>
            <a:off x="35496" y="5373216"/>
            <a:ext cx="6192688" cy="461665"/>
            <a:chOff x="2483768" y="5445224"/>
            <a:chExt cx="6192688" cy="461665"/>
          </a:xfrm>
        </p:grpSpPr>
        <p:sp>
          <p:nvSpPr>
            <p:cNvPr id="63" name="TextBox 62"/>
            <p:cNvSpPr txBox="1"/>
            <p:nvPr/>
          </p:nvSpPr>
          <p:spPr>
            <a:xfrm>
              <a:off x="2483768" y="5445224"/>
              <a:ext cx="61926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 Сколько фигур в каждой группе?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Овал 63"/>
            <p:cNvSpPr/>
            <p:nvPr/>
          </p:nvSpPr>
          <p:spPr>
            <a:xfrm>
              <a:off x="2658376" y="5620772"/>
              <a:ext cx="113424" cy="1134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35523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07504" y="1448679"/>
            <a:ext cx="2664296" cy="2125477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TextBox 106"/>
          <p:cNvSpPr txBox="1"/>
          <p:nvPr/>
        </p:nvSpPr>
        <p:spPr>
          <a:xfrm>
            <a:off x="209180" y="553409"/>
            <a:ext cx="8186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фигур на рисунках Кати, Пети и Вовы? На какие группы их можно разбить?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71432" y="153330"/>
            <a:ext cx="4851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13. Число два. Цифра 2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86" name="TextBox 85"/>
          <p:cNvSpPr txBox="1"/>
          <p:nvPr/>
        </p:nvSpPr>
        <p:spPr>
          <a:xfrm>
            <a:off x="7444912" y="5745450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8360804" y="5734243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6643702" y="4802282"/>
            <a:ext cx="642942" cy="642942"/>
          </a:xfrm>
          <a:prstGeom prst="rect">
            <a:avLst/>
          </a:prstGeom>
          <a:noFill/>
          <a:ln w="19050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7786710" y="4802282"/>
            <a:ext cx="642942" cy="642942"/>
          </a:xfrm>
          <a:prstGeom prst="rect">
            <a:avLst/>
          </a:prstGeom>
          <a:noFill/>
          <a:ln w="19050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500562" y="4802282"/>
            <a:ext cx="642942" cy="642942"/>
          </a:xfrm>
          <a:prstGeom prst="rect">
            <a:avLst/>
          </a:prstGeom>
          <a:noFill/>
          <a:ln w="19050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3357554" y="4802282"/>
            <a:ext cx="642942" cy="642942"/>
          </a:xfrm>
          <a:prstGeom prst="rect">
            <a:avLst/>
          </a:prstGeom>
          <a:noFill/>
          <a:ln w="19050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1571604" y="4802282"/>
            <a:ext cx="642942" cy="642942"/>
          </a:xfrm>
          <a:prstGeom prst="rect">
            <a:avLst/>
          </a:prstGeom>
          <a:noFill/>
          <a:ln w="19050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428596" y="4802282"/>
            <a:ext cx="642942" cy="642942"/>
          </a:xfrm>
          <a:prstGeom prst="rect">
            <a:avLst/>
          </a:prstGeom>
          <a:noFill/>
          <a:ln w="19050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Равнобедренный треугольник 66"/>
          <p:cNvSpPr/>
          <p:nvPr/>
        </p:nvSpPr>
        <p:spPr>
          <a:xfrm>
            <a:off x="285720" y="1789346"/>
            <a:ext cx="714380" cy="642942"/>
          </a:xfrm>
          <a:prstGeom prst="triangle">
            <a:avLst/>
          </a:prstGeom>
          <a:solidFill>
            <a:srgbClr val="FF000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Равнобедренный треугольник 67"/>
          <p:cNvSpPr/>
          <p:nvPr/>
        </p:nvSpPr>
        <p:spPr>
          <a:xfrm>
            <a:off x="1357290" y="2360850"/>
            <a:ext cx="714380" cy="642942"/>
          </a:xfrm>
          <a:prstGeom prst="triangle">
            <a:avLst/>
          </a:prstGeom>
          <a:solidFill>
            <a:srgbClr val="FFFF0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/>
          <p:cNvSpPr/>
          <p:nvPr/>
        </p:nvSpPr>
        <p:spPr>
          <a:xfrm>
            <a:off x="1000100" y="3873588"/>
            <a:ext cx="642942" cy="642942"/>
          </a:xfrm>
          <a:prstGeom prst="rect">
            <a:avLst/>
          </a:prstGeom>
          <a:noFill/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1571604" y="4802282"/>
            <a:ext cx="642942" cy="642942"/>
          </a:xfrm>
          <a:prstGeom prst="rect">
            <a:avLst/>
          </a:prstGeom>
          <a:noFill/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428596" y="4802282"/>
            <a:ext cx="642942" cy="642942"/>
          </a:xfrm>
          <a:prstGeom prst="rect">
            <a:avLst/>
          </a:prstGeom>
          <a:noFill/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4" name="Прямая соединительная линия 73"/>
          <p:cNvCxnSpPr>
            <a:endCxn id="73" idx="0"/>
          </p:cNvCxnSpPr>
          <p:nvPr/>
        </p:nvCxnSpPr>
        <p:spPr>
          <a:xfrm flipH="1">
            <a:off x="750067" y="4516530"/>
            <a:ext cx="392911" cy="28575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>
            <a:endCxn id="72" idx="0"/>
          </p:cNvCxnSpPr>
          <p:nvPr/>
        </p:nvCxnSpPr>
        <p:spPr>
          <a:xfrm>
            <a:off x="1500166" y="4516530"/>
            <a:ext cx="392909" cy="28575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Равнобедренный треугольник 79"/>
          <p:cNvSpPr/>
          <p:nvPr/>
        </p:nvSpPr>
        <p:spPr>
          <a:xfrm>
            <a:off x="3214678" y="1879587"/>
            <a:ext cx="857256" cy="857256"/>
          </a:xfrm>
          <a:prstGeom prst="triangle">
            <a:avLst/>
          </a:prstGeom>
          <a:solidFill>
            <a:srgbClr val="FF6699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внобедренный треугольник 80"/>
          <p:cNvSpPr/>
          <p:nvPr/>
        </p:nvSpPr>
        <p:spPr>
          <a:xfrm>
            <a:off x="4500562" y="2451091"/>
            <a:ext cx="642942" cy="500066"/>
          </a:xfrm>
          <a:prstGeom prst="triangle">
            <a:avLst/>
          </a:prstGeom>
          <a:solidFill>
            <a:srgbClr val="FF6699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Прямоугольник 82"/>
          <p:cNvSpPr/>
          <p:nvPr/>
        </p:nvSpPr>
        <p:spPr>
          <a:xfrm>
            <a:off x="3929058" y="3873588"/>
            <a:ext cx="642942" cy="642942"/>
          </a:xfrm>
          <a:prstGeom prst="rect">
            <a:avLst/>
          </a:prstGeom>
          <a:noFill/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4500562" y="4802282"/>
            <a:ext cx="642942" cy="642942"/>
          </a:xfrm>
          <a:prstGeom prst="rect">
            <a:avLst/>
          </a:prstGeom>
          <a:noFill/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3357554" y="4802282"/>
            <a:ext cx="642942" cy="642942"/>
          </a:xfrm>
          <a:prstGeom prst="rect">
            <a:avLst/>
          </a:prstGeom>
          <a:noFill/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0" name="Прямая соединительная линия 89"/>
          <p:cNvCxnSpPr>
            <a:endCxn id="89" idx="0"/>
          </p:cNvCxnSpPr>
          <p:nvPr/>
        </p:nvCxnSpPr>
        <p:spPr>
          <a:xfrm flipH="1">
            <a:off x="3679025" y="4516530"/>
            <a:ext cx="392911" cy="28575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>
            <a:endCxn id="88" idx="0"/>
          </p:cNvCxnSpPr>
          <p:nvPr/>
        </p:nvCxnSpPr>
        <p:spPr>
          <a:xfrm>
            <a:off x="4429124" y="4516530"/>
            <a:ext cx="392909" cy="28575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Прямоугольник 91"/>
          <p:cNvSpPr/>
          <p:nvPr/>
        </p:nvSpPr>
        <p:spPr>
          <a:xfrm>
            <a:off x="6429388" y="1859644"/>
            <a:ext cx="785818" cy="78581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Овал 92"/>
          <p:cNvSpPr/>
          <p:nvPr/>
        </p:nvSpPr>
        <p:spPr>
          <a:xfrm>
            <a:off x="7358082" y="2716900"/>
            <a:ext cx="785818" cy="857256"/>
          </a:xfrm>
          <a:prstGeom prst="ellipse">
            <a:avLst/>
          </a:prstGeom>
          <a:solidFill>
            <a:srgbClr val="92D05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Прямоугольник 94"/>
          <p:cNvSpPr/>
          <p:nvPr/>
        </p:nvSpPr>
        <p:spPr>
          <a:xfrm>
            <a:off x="7215206" y="3873588"/>
            <a:ext cx="642942" cy="642942"/>
          </a:xfrm>
          <a:prstGeom prst="rect">
            <a:avLst/>
          </a:prstGeom>
          <a:noFill/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7786710" y="4802282"/>
            <a:ext cx="642942" cy="642942"/>
          </a:xfrm>
          <a:prstGeom prst="rect">
            <a:avLst/>
          </a:prstGeom>
          <a:noFill/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6643702" y="4802282"/>
            <a:ext cx="642942" cy="642942"/>
          </a:xfrm>
          <a:prstGeom prst="rect">
            <a:avLst/>
          </a:prstGeom>
          <a:noFill/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8" name="Прямая соединительная линия 97"/>
          <p:cNvCxnSpPr>
            <a:endCxn id="97" idx="0"/>
          </p:cNvCxnSpPr>
          <p:nvPr/>
        </p:nvCxnSpPr>
        <p:spPr>
          <a:xfrm flipH="1">
            <a:off x="6965173" y="4516530"/>
            <a:ext cx="321471" cy="28575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>
            <a:endCxn id="96" idx="0"/>
          </p:cNvCxnSpPr>
          <p:nvPr/>
        </p:nvCxnSpPr>
        <p:spPr>
          <a:xfrm>
            <a:off x="7786710" y="4516530"/>
            <a:ext cx="321471" cy="28575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олилиния 5"/>
          <p:cNvSpPr/>
          <p:nvPr/>
        </p:nvSpPr>
        <p:spPr>
          <a:xfrm>
            <a:off x="551661" y="1510534"/>
            <a:ext cx="1144960" cy="1774449"/>
          </a:xfrm>
          <a:custGeom>
            <a:avLst/>
            <a:gdLst>
              <a:gd name="connsiteX0" fmla="*/ 0 w 1182635"/>
              <a:gd name="connsiteY0" fmla="*/ 1970690 h 1970690"/>
              <a:gd name="connsiteX1" fmla="*/ 31531 w 1182635"/>
              <a:gd name="connsiteY1" fmla="*/ 1781504 h 1970690"/>
              <a:gd name="connsiteX2" fmla="*/ 47296 w 1182635"/>
              <a:gd name="connsiteY2" fmla="*/ 1718441 h 1970690"/>
              <a:gd name="connsiteX3" fmla="*/ 78827 w 1182635"/>
              <a:gd name="connsiteY3" fmla="*/ 1671145 h 1970690"/>
              <a:gd name="connsiteX4" fmla="*/ 220717 w 1182635"/>
              <a:gd name="connsiteY4" fmla="*/ 1560786 h 1970690"/>
              <a:gd name="connsiteX5" fmla="*/ 315310 w 1182635"/>
              <a:gd name="connsiteY5" fmla="*/ 1529255 h 1970690"/>
              <a:gd name="connsiteX6" fmla="*/ 409903 w 1182635"/>
              <a:gd name="connsiteY6" fmla="*/ 1450428 h 1970690"/>
              <a:gd name="connsiteX7" fmla="*/ 457200 w 1182635"/>
              <a:gd name="connsiteY7" fmla="*/ 1418897 h 1970690"/>
              <a:gd name="connsiteX8" fmla="*/ 551793 w 1182635"/>
              <a:gd name="connsiteY8" fmla="*/ 1340069 h 1970690"/>
              <a:gd name="connsiteX9" fmla="*/ 599089 w 1182635"/>
              <a:gd name="connsiteY9" fmla="*/ 1277007 h 1970690"/>
              <a:gd name="connsiteX10" fmla="*/ 646386 w 1182635"/>
              <a:gd name="connsiteY10" fmla="*/ 1245476 h 1970690"/>
              <a:gd name="connsiteX11" fmla="*/ 693683 w 1182635"/>
              <a:gd name="connsiteY11" fmla="*/ 1166648 h 1970690"/>
              <a:gd name="connsiteX12" fmla="*/ 804041 w 1182635"/>
              <a:gd name="connsiteY12" fmla="*/ 1056290 h 1970690"/>
              <a:gd name="connsiteX13" fmla="*/ 835572 w 1182635"/>
              <a:gd name="connsiteY13" fmla="*/ 993228 h 1970690"/>
              <a:gd name="connsiteX14" fmla="*/ 882869 w 1182635"/>
              <a:gd name="connsiteY14" fmla="*/ 945931 h 1970690"/>
              <a:gd name="connsiteX15" fmla="*/ 914400 w 1182635"/>
              <a:gd name="connsiteY15" fmla="*/ 882869 h 1970690"/>
              <a:gd name="connsiteX16" fmla="*/ 977462 w 1182635"/>
              <a:gd name="connsiteY16" fmla="*/ 788276 h 1970690"/>
              <a:gd name="connsiteX17" fmla="*/ 1008993 w 1182635"/>
              <a:gd name="connsiteY17" fmla="*/ 693683 h 1970690"/>
              <a:gd name="connsiteX18" fmla="*/ 1072055 w 1182635"/>
              <a:gd name="connsiteY18" fmla="*/ 583324 h 1970690"/>
              <a:gd name="connsiteX19" fmla="*/ 1103586 w 1182635"/>
              <a:gd name="connsiteY19" fmla="*/ 425669 h 1970690"/>
              <a:gd name="connsiteX20" fmla="*/ 1119352 w 1182635"/>
              <a:gd name="connsiteY20" fmla="*/ 378373 h 1970690"/>
              <a:gd name="connsiteX21" fmla="*/ 1150883 w 1182635"/>
              <a:gd name="connsiteY21" fmla="*/ 252248 h 1970690"/>
              <a:gd name="connsiteX22" fmla="*/ 1166648 w 1182635"/>
              <a:gd name="connsiteY22" fmla="*/ 78828 h 1970690"/>
              <a:gd name="connsiteX23" fmla="*/ 1182414 w 1182635"/>
              <a:gd name="connsiteY23" fmla="*/ 0 h 1970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2635" h="1970690">
                <a:moveTo>
                  <a:pt x="0" y="1970690"/>
                </a:moveTo>
                <a:cubicBezTo>
                  <a:pt x="13164" y="1878542"/>
                  <a:pt x="13086" y="1864509"/>
                  <a:pt x="31531" y="1781504"/>
                </a:cubicBezTo>
                <a:cubicBezTo>
                  <a:pt x="36231" y="1760352"/>
                  <a:pt x="38761" y="1738357"/>
                  <a:pt x="47296" y="1718441"/>
                </a:cubicBezTo>
                <a:cubicBezTo>
                  <a:pt x="54760" y="1701025"/>
                  <a:pt x="66697" y="1685701"/>
                  <a:pt x="78827" y="1671145"/>
                </a:cubicBezTo>
                <a:cubicBezTo>
                  <a:pt x="110219" y="1633475"/>
                  <a:pt x="180151" y="1574308"/>
                  <a:pt x="220717" y="1560786"/>
                </a:cubicBezTo>
                <a:cubicBezTo>
                  <a:pt x="252248" y="1550276"/>
                  <a:pt x="284938" y="1542754"/>
                  <a:pt x="315310" y="1529255"/>
                </a:cubicBezTo>
                <a:cubicBezTo>
                  <a:pt x="365638" y="1506887"/>
                  <a:pt x="367471" y="1485788"/>
                  <a:pt x="409903" y="1450428"/>
                </a:cubicBezTo>
                <a:cubicBezTo>
                  <a:pt x="424459" y="1438298"/>
                  <a:pt x="442644" y="1431027"/>
                  <a:pt x="457200" y="1418897"/>
                </a:cubicBezTo>
                <a:cubicBezTo>
                  <a:pt x="578589" y="1317739"/>
                  <a:pt x="434363" y="1418355"/>
                  <a:pt x="551793" y="1340069"/>
                </a:cubicBezTo>
                <a:cubicBezTo>
                  <a:pt x="567558" y="1319048"/>
                  <a:pt x="580509" y="1295587"/>
                  <a:pt x="599089" y="1277007"/>
                </a:cubicBezTo>
                <a:cubicBezTo>
                  <a:pt x="612487" y="1263609"/>
                  <a:pt x="634055" y="1259862"/>
                  <a:pt x="646386" y="1245476"/>
                </a:cubicBezTo>
                <a:cubicBezTo>
                  <a:pt x="666328" y="1222210"/>
                  <a:pt x="674066" y="1190188"/>
                  <a:pt x="693683" y="1166648"/>
                </a:cubicBezTo>
                <a:cubicBezTo>
                  <a:pt x="726987" y="1126683"/>
                  <a:pt x="780775" y="1102821"/>
                  <a:pt x="804041" y="1056290"/>
                </a:cubicBezTo>
                <a:cubicBezTo>
                  <a:pt x="814551" y="1035269"/>
                  <a:pt x="821912" y="1012352"/>
                  <a:pt x="835572" y="993228"/>
                </a:cubicBezTo>
                <a:cubicBezTo>
                  <a:pt x="848531" y="975085"/>
                  <a:pt x="869910" y="964074"/>
                  <a:pt x="882869" y="945931"/>
                </a:cubicBezTo>
                <a:cubicBezTo>
                  <a:pt x="896529" y="926807"/>
                  <a:pt x="902308" y="903022"/>
                  <a:pt x="914400" y="882869"/>
                </a:cubicBezTo>
                <a:cubicBezTo>
                  <a:pt x="933897" y="850374"/>
                  <a:pt x="977462" y="788276"/>
                  <a:pt x="977462" y="788276"/>
                </a:cubicBezTo>
                <a:cubicBezTo>
                  <a:pt x="987972" y="756745"/>
                  <a:pt x="990557" y="721338"/>
                  <a:pt x="1008993" y="693683"/>
                </a:cubicBezTo>
                <a:cubicBezTo>
                  <a:pt x="1053560" y="626831"/>
                  <a:pt x="1032050" y="663334"/>
                  <a:pt x="1072055" y="583324"/>
                </a:cubicBezTo>
                <a:cubicBezTo>
                  <a:pt x="1082565" y="530772"/>
                  <a:pt x="1086638" y="476511"/>
                  <a:pt x="1103586" y="425669"/>
                </a:cubicBezTo>
                <a:cubicBezTo>
                  <a:pt x="1108841" y="409904"/>
                  <a:pt x="1114979" y="394406"/>
                  <a:pt x="1119352" y="378373"/>
                </a:cubicBezTo>
                <a:cubicBezTo>
                  <a:pt x="1130754" y="336564"/>
                  <a:pt x="1150883" y="252248"/>
                  <a:pt x="1150883" y="252248"/>
                </a:cubicBezTo>
                <a:cubicBezTo>
                  <a:pt x="1156138" y="194441"/>
                  <a:pt x="1158439" y="136290"/>
                  <a:pt x="1166648" y="78828"/>
                </a:cubicBezTo>
                <a:cubicBezTo>
                  <a:pt x="1185738" y="-54800"/>
                  <a:pt x="1182414" y="96443"/>
                  <a:pt x="1182414" y="0"/>
                </a:cubicBezTo>
              </a:path>
            </a:pathLst>
          </a:custGeom>
          <a:noFill/>
          <a:ln w="571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олилиния 43"/>
          <p:cNvSpPr/>
          <p:nvPr/>
        </p:nvSpPr>
        <p:spPr>
          <a:xfrm rot="9026609">
            <a:off x="3837805" y="1673998"/>
            <a:ext cx="1182635" cy="1970690"/>
          </a:xfrm>
          <a:custGeom>
            <a:avLst/>
            <a:gdLst>
              <a:gd name="connsiteX0" fmla="*/ 0 w 1182635"/>
              <a:gd name="connsiteY0" fmla="*/ 1970690 h 1970690"/>
              <a:gd name="connsiteX1" fmla="*/ 31531 w 1182635"/>
              <a:gd name="connsiteY1" fmla="*/ 1781504 h 1970690"/>
              <a:gd name="connsiteX2" fmla="*/ 47296 w 1182635"/>
              <a:gd name="connsiteY2" fmla="*/ 1718441 h 1970690"/>
              <a:gd name="connsiteX3" fmla="*/ 78827 w 1182635"/>
              <a:gd name="connsiteY3" fmla="*/ 1671145 h 1970690"/>
              <a:gd name="connsiteX4" fmla="*/ 220717 w 1182635"/>
              <a:gd name="connsiteY4" fmla="*/ 1560786 h 1970690"/>
              <a:gd name="connsiteX5" fmla="*/ 315310 w 1182635"/>
              <a:gd name="connsiteY5" fmla="*/ 1529255 h 1970690"/>
              <a:gd name="connsiteX6" fmla="*/ 409903 w 1182635"/>
              <a:gd name="connsiteY6" fmla="*/ 1450428 h 1970690"/>
              <a:gd name="connsiteX7" fmla="*/ 457200 w 1182635"/>
              <a:gd name="connsiteY7" fmla="*/ 1418897 h 1970690"/>
              <a:gd name="connsiteX8" fmla="*/ 551793 w 1182635"/>
              <a:gd name="connsiteY8" fmla="*/ 1340069 h 1970690"/>
              <a:gd name="connsiteX9" fmla="*/ 599089 w 1182635"/>
              <a:gd name="connsiteY9" fmla="*/ 1277007 h 1970690"/>
              <a:gd name="connsiteX10" fmla="*/ 646386 w 1182635"/>
              <a:gd name="connsiteY10" fmla="*/ 1245476 h 1970690"/>
              <a:gd name="connsiteX11" fmla="*/ 693683 w 1182635"/>
              <a:gd name="connsiteY11" fmla="*/ 1166648 h 1970690"/>
              <a:gd name="connsiteX12" fmla="*/ 804041 w 1182635"/>
              <a:gd name="connsiteY12" fmla="*/ 1056290 h 1970690"/>
              <a:gd name="connsiteX13" fmla="*/ 835572 w 1182635"/>
              <a:gd name="connsiteY13" fmla="*/ 993228 h 1970690"/>
              <a:gd name="connsiteX14" fmla="*/ 882869 w 1182635"/>
              <a:gd name="connsiteY14" fmla="*/ 945931 h 1970690"/>
              <a:gd name="connsiteX15" fmla="*/ 914400 w 1182635"/>
              <a:gd name="connsiteY15" fmla="*/ 882869 h 1970690"/>
              <a:gd name="connsiteX16" fmla="*/ 977462 w 1182635"/>
              <a:gd name="connsiteY16" fmla="*/ 788276 h 1970690"/>
              <a:gd name="connsiteX17" fmla="*/ 1008993 w 1182635"/>
              <a:gd name="connsiteY17" fmla="*/ 693683 h 1970690"/>
              <a:gd name="connsiteX18" fmla="*/ 1072055 w 1182635"/>
              <a:gd name="connsiteY18" fmla="*/ 583324 h 1970690"/>
              <a:gd name="connsiteX19" fmla="*/ 1103586 w 1182635"/>
              <a:gd name="connsiteY19" fmla="*/ 425669 h 1970690"/>
              <a:gd name="connsiteX20" fmla="*/ 1119352 w 1182635"/>
              <a:gd name="connsiteY20" fmla="*/ 378373 h 1970690"/>
              <a:gd name="connsiteX21" fmla="*/ 1150883 w 1182635"/>
              <a:gd name="connsiteY21" fmla="*/ 252248 h 1970690"/>
              <a:gd name="connsiteX22" fmla="*/ 1166648 w 1182635"/>
              <a:gd name="connsiteY22" fmla="*/ 78828 h 1970690"/>
              <a:gd name="connsiteX23" fmla="*/ 1182414 w 1182635"/>
              <a:gd name="connsiteY23" fmla="*/ 0 h 1970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2635" h="1970690">
                <a:moveTo>
                  <a:pt x="0" y="1970690"/>
                </a:moveTo>
                <a:cubicBezTo>
                  <a:pt x="13164" y="1878542"/>
                  <a:pt x="13086" y="1864509"/>
                  <a:pt x="31531" y="1781504"/>
                </a:cubicBezTo>
                <a:cubicBezTo>
                  <a:pt x="36231" y="1760352"/>
                  <a:pt x="38761" y="1738357"/>
                  <a:pt x="47296" y="1718441"/>
                </a:cubicBezTo>
                <a:cubicBezTo>
                  <a:pt x="54760" y="1701025"/>
                  <a:pt x="66697" y="1685701"/>
                  <a:pt x="78827" y="1671145"/>
                </a:cubicBezTo>
                <a:cubicBezTo>
                  <a:pt x="110219" y="1633475"/>
                  <a:pt x="180151" y="1574308"/>
                  <a:pt x="220717" y="1560786"/>
                </a:cubicBezTo>
                <a:cubicBezTo>
                  <a:pt x="252248" y="1550276"/>
                  <a:pt x="284938" y="1542754"/>
                  <a:pt x="315310" y="1529255"/>
                </a:cubicBezTo>
                <a:cubicBezTo>
                  <a:pt x="365638" y="1506887"/>
                  <a:pt x="367471" y="1485788"/>
                  <a:pt x="409903" y="1450428"/>
                </a:cubicBezTo>
                <a:cubicBezTo>
                  <a:pt x="424459" y="1438298"/>
                  <a:pt x="442644" y="1431027"/>
                  <a:pt x="457200" y="1418897"/>
                </a:cubicBezTo>
                <a:cubicBezTo>
                  <a:pt x="578589" y="1317739"/>
                  <a:pt x="434363" y="1418355"/>
                  <a:pt x="551793" y="1340069"/>
                </a:cubicBezTo>
                <a:cubicBezTo>
                  <a:pt x="567558" y="1319048"/>
                  <a:pt x="580509" y="1295587"/>
                  <a:pt x="599089" y="1277007"/>
                </a:cubicBezTo>
                <a:cubicBezTo>
                  <a:pt x="612487" y="1263609"/>
                  <a:pt x="634055" y="1259862"/>
                  <a:pt x="646386" y="1245476"/>
                </a:cubicBezTo>
                <a:cubicBezTo>
                  <a:pt x="666328" y="1222210"/>
                  <a:pt x="674066" y="1190188"/>
                  <a:pt x="693683" y="1166648"/>
                </a:cubicBezTo>
                <a:cubicBezTo>
                  <a:pt x="726987" y="1126683"/>
                  <a:pt x="780775" y="1102821"/>
                  <a:pt x="804041" y="1056290"/>
                </a:cubicBezTo>
                <a:cubicBezTo>
                  <a:pt x="814551" y="1035269"/>
                  <a:pt x="821912" y="1012352"/>
                  <a:pt x="835572" y="993228"/>
                </a:cubicBezTo>
                <a:cubicBezTo>
                  <a:pt x="848531" y="975085"/>
                  <a:pt x="869910" y="964074"/>
                  <a:pt x="882869" y="945931"/>
                </a:cubicBezTo>
                <a:cubicBezTo>
                  <a:pt x="896529" y="926807"/>
                  <a:pt x="902308" y="903022"/>
                  <a:pt x="914400" y="882869"/>
                </a:cubicBezTo>
                <a:cubicBezTo>
                  <a:pt x="933897" y="850374"/>
                  <a:pt x="977462" y="788276"/>
                  <a:pt x="977462" y="788276"/>
                </a:cubicBezTo>
                <a:cubicBezTo>
                  <a:pt x="987972" y="756745"/>
                  <a:pt x="990557" y="721338"/>
                  <a:pt x="1008993" y="693683"/>
                </a:cubicBezTo>
                <a:cubicBezTo>
                  <a:pt x="1053560" y="626831"/>
                  <a:pt x="1032050" y="663334"/>
                  <a:pt x="1072055" y="583324"/>
                </a:cubicBezTo>
                <a:cubicBezTo>
                  <a:pt x="1082565" y="530772"/>
                  <a:pt x="1086638" y="476511"/>
                  <a:pt x="1103586" y="425669"/>
                </a:cubicBezTo>
                <a:cubicBezTo>
                  <a:pt x="1108841" y="409904"/>
                  <a:pt x="1114979" y="394406"/>
                  <a:pt x="1119352" y="378373"/>
                </a:cubicBezTo>
                <a:cubicBezTo>
                  <a:pt x="1130754" y="336564"/>
                  <a:pt x="1150883" y="252248"/>
                  <a:pt x="1150883" y="252248"/>
                </a:cubicBezTo>
                <a:cubicBezTo>
                  <a:pt x="1156138" y="194441"/>
                  <a:pt x="1158439" y="136290"/>
                  <a:pt x="1166648" y="78828"/>
                </a:cubicBezTo>
                <a:cubicBezTo>
                  <a:pt x="1185738" y="-54800"/>
                  <a:pt x="1182414" y="96443"/>
                  <a:pt x="1182414" y="0"/>
                </a:cubicBezTo>
              </a:path>
            </a:pathLst>
          </a:custGeom>
          <a:noFill/>
          <a:ln w="571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олилиния 45"/>
          <p:cNvSpPr/>
          <p:nvPr/>
        </p:nvSpPr>
        <p:spPr>
          <a:xfrm rot="10554579">
            <a:off x="6897494" y="1831338"/>
            <a:ext cx="1243646" cy="1853223"/>
          </a:xfrm>
          <a:custGeom>
            <a:avLst/>
            <a:gdLst>
              <a:gd name="connsiteX0" fmla="*/ 0 w 1182635"/>
              <a:gd name="connsiteY0" fmla="*/ 1970690 h 1970690"/>
              <a:gd name="connsiteX1" fmla="*/ 31531 w 1182635"/>
              <a:gd name="connsiteY1" fmla="*/ 1781504 h 1970690"/>
              <a:gd name="connsiteX2" fmla="*/ 47296 w 1182635"/>
              <a:gd name="connsiteY2" fmla="*/ 1718441 h 1970690"/>
              <a:gd name="connsiteX3" fmla="*/ 78827 w 1182635"/>
              <a:gd name="connsiteY3" fmla="*/ 1671145 h 1970690"/>
              <a:gd name="connsiteX4" fmla="*/ 220717 w 1182635"/>
              <a:gd name="connsiteY4" fmla="*/ 1560786 h 1970690"/>
              <a:gd name="connsiteX5" fmla="*/ 315310 w 1182635"/>
              <a:gd name="connsiteY5" fmla="*/ 1529255 h 1970690"/>
              <a:gd name="connsiteX6" fmla="*/ 409903 w 1182635"/>
              <a:gd name="connsiteY6" fmla="*/ 1450428 h 1970690"/>
              <a:gd name="connsiteX7" fmla="*/ 457200 w 1182635"/>
              <a:gd name="connsiteY7" fmla="*/ 1418897 h 1970690"/>
              <a:gd name="connsiteX8" fmla="*/ 551793 w 1182635"/>
              <a:gd name="connsiteY8" fmla="*/ 1340069 h 1970690"/>
              <a:gd name="connsiteX9" fmla="*/ 599089 w 1182635"/>
              <a:gd name="connsiteY9" fmla="*/ 1277007 h 1970690"/>
              <a:gd name="connsiteX10" fmla="*/ 646386 w 1182635"/>
              <a:gd name="connsiteY10" fmla="*/ 1245476 h 1970690"/>
              <a:gd name="connsiteX11" fmla="*/ 693683 w 1182635"/>
              <a:gd name="connsiteY11" fmla="*/ 1166648 h 1970690"/>
              <a:gd name="connsiteX12" fmla="*/ 804041 w 1182635"/>
              <a:gd name="connsiteY12" fmla="*/ 1056290 h 1970690"/>
              <a:gd name="connsiteX13" fmla="*/ 835572 w 1182635"/>
              <a:gd name="connsiteY13" fmla="*/ 993228 h 1970690"/>
              <a:gd name="connsiteX14" fmla="*/ 882869 w 1182635"/>
              <a:gd name="connsiteY14" fmla="*/ 945931 h 1970690"/>
              <a:gd name="connsiteX15" fmla="*/ 914400 w 1182635"/>
              <a:gd name="connsiteY15" fmla="*/ 882869 h 1970690"/>
              <a:gd name="connsiteX16" fmla="*/ 977462 w 1182635"/>
              <a:gd name="connsiteY16" fmla="*/ 788276 h 1970690"/>
              <a:gd name="connsiteX17" fmla="*/ 1008993 w 1182635"/>
              <a:gd name="connsiteY17" fmla="*/ 693683 h 1970690"/>
              <a:gd name="connsiteX18" fmla="*/ 1072055 w 1182635"/>
              <a:gd name="connsiteY18" fmla="*/ 583324 h 1970690"/>
              <a:gd name="connsiteX19" fmla="*/ 1103586 w 1182635"/>
              <a:gd name="connsiteY19" fmla="*/ 425669 h 1970690"/>
              <a:gd name="connsiteX20" fmla="*/ 1119352 w 1182635"/>
              <a:gd name="connsiteY20" fmla="*/ 378373 h 1970690"/>
              <a:gd name="connsiteX21" fmla="*/ 1150883 w 1182635"/>
              <a:gd name="connsiteY21" fmla="*/ 252248 h 1970690"/>
              <a:gd name="connsiteX22" fmla="*/ 1166648 w 1182635"/>
              <a:gd name="connsiteY22" fmla="*/ 78828 h 1970690"/>
              <a:gd name="connsiteX23" fmla="*/ 1182414 w 1182635"/>
              <a:gd name="connsiteY23" fmla="*/ 0 h 1970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2635" h="1970690">
                <a:moveTo>
                  <a:pt x="0" y="1970690"/>
                </a:moveTo>
                <a:cubicBezTo>
                  <a:pt x="13164" y="1878542"/>
                  <a:pt x="13086" y="1864509"/>
                  <a:pt x="31531" y="1781504"/>
                </a:cubicBezTo>
                <a:cubicBezTo>
                  <a:pt x="36231" y="1760352"/>
                  <a:pt x="38761" y="1738357"/>
                  <a:pt x="47296" y="1718441"/>
                </a:cubicBezTo>
                <a:cubicBezTo>
                  <a:pt x="54760" y="1701025"/>
                  <a:pt x="66697" y="1685701"/>
                  <a:pt x="78827" y="1671145"/>
                </a:cubicBezTo>
                <a:cubicBezTo>
                  <a:pt x="110219" y="1633475"/>
                  <a:pt x="180151" y="1574308"/>
                  <a:pt x="220717" y="1560786"/>
                </a:cubicBezTo>
                <a:cubicBezTo>
                  <a:pt x="252248" y="1550276"/>
                  <a:pt x="284938" y="1542754"/>
                  <a:pt x="315310" y="1529255"/>
                </a:cubicBezTo>
                <a:cubicBezTo>
                  <a:pt x="365638" y="1506887"/>
                  <a:pt x="367471" y="1485788"/>
                  <a:pt x="409903" y="1450428"/>
                </a:cubicBezTo>
                <a:cubicBezTo>
                  <a:pt x="424459" y="1438298"/>
                  <a:pt x="442644" y="1431027"/>
                  <a:pt x="457200" y="1418897"/>
                </a:cubicBezTo>
                <a:cubicBezTo>
                  <a:pt x="578589" y="1317739"/>
                  <a:pt x="434363" y="1418355"/>
                  <a:pt x="551793" y="1340069"/>
                </a:cubicBezTo>
                <a:cubicBezTo>
                  <a:pt x="567558" y="1319048"/>
                  <a:pt x="580509" y="1295587"/>
                  <a:pt x="599089" y="1277007"/>
                </a:cubicBezTo>
                <a:cubicBezTo>
                  <a:pt x="612487" y="1263609"/>
                  <a:pt x="634055" y="1259862"/>
                  <a:pt x="646386" y="1245476"/>
                </a:cubicBezTo>
                <a:cubicBezTo>
                  <a:pt x="666328" y="1222210"/>
                  <a:pt x="674066" y="1190188"/>
                  <a:pt x="693683" y="1166648"/>
                </a:cubicBezTo>
                <a:cubicBezTo>
                  <a:pt x="726987" y="1126683"/>
                  <a:pt x="780775" y="1102821"/>
                  <a:pt x="804041" y="1056290"/>
                </a:cubicBezTo>
                <a:cubicBezTo>
                  <a:pt x="814551" y="1035269"/>
                  <a:pt x="821912" y="1012352"/>
                  <a:pt x="835572" y="993228"/>
                </a:cubicBezTo>
                <a:cubicBezTo>
                  <a:pt x="848531" y="975085"/>
                  <a:pt x="869910" y="964074"/>
                  <a:pt x="882869" y="945931"/>
                </a:cubicBezTo>
                <a:cubicBezTo>
                  <a:pt x="896529" y="926807"/>
                  <a:pt x="902308" y="903022"/>
                  <a:pt x="914400" y="882869"/>
                </a:cubicBezTo>
                <a:cubicBezTo>
                  <a:pt x="933897" y="850374"/>
                  <a:pt x="977462" y="788276"/>
                  <a:pt x="977462" y="788276"/>
                </a:cubicBezTo>
                <a:cubicBezTo>
                  <a:pt x="987972" y="756745"/>
                  <a:pt x="990557" y="721338"/>
                  <a:pt x="1008993" y="693683"/>
                </a:cubicBezTo>
                <a:cubicBezTo>
                  <a:pt x="1053560" y="626831"/>
                  <a:pt x="1032050" y="663334"/>
                  <a:pt x="1072055" y="583324"/>
                </a:cubicBezTo>
                <a:cubicBezTo>
                  <a:pt x="1082565" y="530772"/>
                  <a:pt x="1086638" y="476511"/>
                  <a:pt x="1103586" y="425669"/>
                </a:cubicBezTo>
                <a:cubicBezTo>
                  <a:pt x="1108841" y="409904"/>
                  <a:pt x="1114979" y="394406"/>
                  <a:pt x="1119352" y="378373"/>
                </a:cubicBezTo>
                <a:cubicBezTo>
                  <a:pt x="1130754" y="336564"/>
                  <a:pt x="1150883" y="252248"/>
                  <a:pt x="1150883" y="252248"/>
                </a:cubicBezTo>
                <a:cubicBezTo>
                  <a:pt x="1156138" y="194441"/>
                  <a:pt x="1158439" y="136290"/>
                  <a:pt x="1166648" y="78828"/>
                </a:cubicBezTo>
                <a:cubicBezTo>
                  <a:pt x="1185738" y="-54800"/>
                  <a:pt x="1182414" y="96443"/>
                  <a:pt x="1182414" y="0"/>
                </a:cubicBezTo>
              </a:path>
            </a:pathLst>
          </a:custGeom>
          <a:noFill/>
          <a:ln w="571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3131840" y="1510535"/>
            <a:ext cx="2664296" cy="2297616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вал 47"/>
          <p:cNvSpPr/>
          <p:nvPr/>
        </p:nvSpPr>
        <p:spPr>
          <a:xfrm>
            <a:off x="6012160" y="1601079"/>
            <a:ext cx="2664296" cy="2125477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TextBox 48"/>
          <p:cNvSpPr txBox="1"/>
          <p:nvPr/>
        </p:nvSpPr>
        <p:spPr>
          <a:xfrm>
            <a:off x="7444912" y="5744463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8360804" y="5733256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444912" y="5744463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360804" y="5733256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444912" y="5744463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8360804" y="5733256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444912" y="5744463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8360804" y="5733256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444912" y="5744463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8360804" y="5733256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07036" y="934793"/>
            <a:ext cx="22014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8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171432" y="5775647"/>
            <a:ext cx="6192688" cy="461665"/>
            <a:chOff x="2483768" y="5445224"/>
            <a:chExt cx="6192688" cy="461665"/>
          </a:xfrm>
        </p:grpSpPr>
        <p:sp>
          <p:nvSpPr>
            <p:cNvPr id="3" name="TextBox 2"/>
            <p:cNvSpPr txBox="1"/>
            <p:nvPr/>
          </p:nvSpPr>
          <p:spPr>
            <a:xfrm>
              <a:off x="2483768" y="5445224"/>
              <a:ext cx="61926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 Сколько фигур в каждой группе?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" name="Овал 3"/>
            <p:cNvSpPr/>
            <p:nvPr/>
          </p:nvSpPr>
          <p:spPr>
            <a:xfrm>
              <a:off x="2658376" y="5620772"/>
              <a:ext cx="113424" cy="1134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176160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3" grpId="0" animBg="1"/>
      <p:bldP spid="88" grpId="0" animBg="1"/>
      <p:bldP spid="89" grpId="0" animBg="1"/>
      <p:bldP spid="96" grpId="0" animBg="1"/>
      <p:bldP spid="97" grpId="0" animBg="1"/>
      <p:bldP spid="6" grpId="0" animBg="1"/>
      <p:bldP spid="44" grpId="0" animBg="1"/>
      <p:bldP spid="46" grpId="0" animBg="1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071670" y="2357431"/>
            <a:ext cx="4357718" cy="120032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ru-RU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Спасибо!</a:t>
            </a:r>
            <a:endParaRPr lang="ru-RU" sz="7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51741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1432" y="153330"/>
            <a:ext cx="4851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13. Число два. Цифра 2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14314" y="3857628"/>
            <a:ext cx="8786842" cy="7143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02" name="Группа 101"/>
          <p:cNvGrpSpPr/>
          <p:nvPr/>
        </p:nvGrpSpPr>
        <p:grpSpPr>
          <a:xfrm>
            <a:off x="428596" y="2571744"/>
            <a:ext cx="2357454" cy="1071570"/>
            <a:chOff x="428596" y="2428868"/>
            <a:chExt cx="2286016" cy="1214446"/>
          </a:xfrm>
        </p:grpSpPr>
        <p:grpSp>
          <p:nvGrpSpPr>
            <p:cNvPr id="15" name="Группа 95"/>
            <p:cNvGrpSpPr/>
            <p:nvPr/>
          </p:nvGrpSpPr>
          <p:grpSpPr>
            <a:xfrm>
              <a:off x="428596" y="2428868"/>
              <a:ext cx="1571636" cy="1214446"/>
              <a:chOff x="1928794" y="2143116"/>
              <a:chExt cx="1571636" cy="1214446"/>
            </a:xfrm>
          </p:grpSpPr>
          <p:sp>
            <p:nvSpPr>
              <p:cNvPr id="93" name="Прямоугольник 92"/>
              <p:cNvSpPr/>
              <p:nvPr/>
            </p:nvSpPr>
            <p:spPr>
              <a:xfrm>
                <a:off x="1928794" y="2143116"/>
                <a:ext cx="1571636" cy="857256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4" name="Овал 93"/>
              <p:cNvSpPr/>
              <p:nvPr/>
            </p:nvSpPr>
            <p:spPr>
              <a:xfrm>
                <a:off x="2071670" y="3000372"/>
                <a:ext cx="428628" cy="357190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5" name="Овал 94"/>
              <p:cNvSpPr/>
              <p:nvPr/>
            </p:nvSpPr>
            <p:spPr>
              <a:xfrm>
                <a:off x="2786050" y="3000372"/>
                <a:ext cx="428628" cy="357190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96" name="Прямая соединительная линия 95"/>
            <p:cNvCxnSpPr/>
            <p:nvPr/>
          </p:nvCxnSpPr>
          <p:spPr>
            <a:xfrm>
              <a:off x="2000232" y="3143248"/>
              <a:ext cx="71438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Прямая соединительная линия 98"/>
            <p:cNvCxnSpPr/>
            <p:nvPr/>
          </p:nvCxnSpPr>
          <p:spPr>
            <a:xfrm rot="5400000">
              <a:off x="2143108" y="3143248"/>
              <a:ext cx="14287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Прямая соединительная линия 100"/>
            <p:cNvCxnSpPr/>
            <p:nvPr/>
          </p:nvCxnSpPr>
          <p:spPr>
            <a:xfrm rot="5400000">
              <a:off x="2428860" y="3143248"/>
              <a:ext cx="14287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3" name="TextBox 102"/>
          <p:cNvSpPr txBox="1"/>
          <p:nvPr/>
        </p:nvSpPr>
        <p:spPr>
          <a:xfrm>
            <a:off x="214282" y="653787"/>
            <a:ext cx="8501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Петя собрал игрушечный поезд из вагонов. Помоги ему ответить на вопросы: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289954" y="1555094"/>
            <a:ext cx="4000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вагонов было?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pic>
        <p:nvPicPr>
          <p:cNvPr id="11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55" y="5589240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801" y="5589240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6251" y="5589240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4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1763" y="5589240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5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3909" y="5589240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6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247" y="5589240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7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3769" y="5589240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8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455" y="5589240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9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1905" y="5589240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0" name="Picture 1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6109" y="5589240"/>
            <a:ext cx="66992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" name="Rectangle 1"/>
          <p:cNvSpPr>
            <a:spLocks noChangeArrowheads="1"/>
          </p:cNvSpPr>
          <p:nvPr/>
        </p:nvSpPr>
        <p:spPr bwMode="auto">
          <a:xfrm>
            <a:off x="319952" y="4359587"/>
            <a:ext cx="857252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выполнять интерактивно.  Во</a:t>
            </a:r>
            <a:r>
              <a:rPr kumimoji="0" lang="ru-RU" b="0" i="1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время демонстрации навести курсор на  нужную фигуру до появления ладошки. Кликнуть.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4.07407E-6 L 0.2717 -0.4053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76" y="-20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</p:childTnLst>
        </p:cTn>
      </p:par>
    </p:tnLst>
    <p:bldLst>
      <p:bldP spid="10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1432" y="153330"/>
            <a:ext cx="4851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13. Число два. Цифра 2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14314" y="3857628"/>
            <a:ext cx="8786842" cy="7143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02" name="Группа 101"/>
          <p:cNvGrpSpPr/>
          <p:nvPr/>
        </p:nvGrpSpPr>
        <p:grpSpPr>
          <a:xfrm>
            <a:off x="428596" y="2571744"/>
            <a:ext cx="2357454" cy="1071570"/>
            <a:chOff x="428596" y="2428868"/>
            <a:chExt cx="2286016" cy="1214446"/>
          </a:xfrm>
        </p:grpSpPr>
        <p:grpSp>
          <p:nvGrpSpPr>
            <p:cNvPr id="15" name="Группа 95"/>
            <p:cNvGrpSpPr/>
            <p:nvPr/>
          </p:nvGrpSpPr>
          <p:grpSpPr>
            <a:xfrm>
              <a:off x="428596" y="2428868"/>
              <a:ext cx="1571636" cy="1214446"/>
              <a:chOff x="1928794" y="2143116"/>
              <a:chExt cx="1571636" cy="1214446"/>
            </a:xfrm>
          </p:grpSpPr>
          <p:sp>
            <p:nvSpPr>
              <p:cNvPr id="93" name="Прямоугольник 92"/>
              <p:cNvSpPr/>
              <p:nvPr/>
            </p:nvSpPr>
            <p:spPr>
              <a:xfrm>
                <a:off x="1928794" y="2143116"/>
                <a:ext cx="1571636" cy="857256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4" name="Овал 93"/>
              <p:cNvSpPr/>
              <p:nvPr/>
            </p:nvSpPr>
            <p:spPr>
              <a:xfrm>
                <a:off x="2071670" y="3000372"/>
                <a:ext cx="428628" cy="357190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5" name="Овал 94"/>
              <p:cNvSpPr/>
              <p:nvPr/>
            </p:nvSpPr>
            <p:spPr>
              <a:xfrm>
                <a:off x="2786050" y="3000372"/>
                <a:ext cx="428628" cy="357190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96" name="Прямая соединительная линия 95"/>
            <p:cNvCxnSpPr/>
            <p:nvPr/>
          </p:nvCxnSpPr>
          <p:spPr>
            <a:xfrm>
              <a:off x="2000232" y="3143248"/>
              <a:ext cx="71438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Прямая соединительная линия 98"/>
            <p:cNvCxnSpPr/>
            <p:nvPr/>
          </p:nvCxnSpPr>
          <p:spPr>
            <a:xfrm rot="5400000">
              <a:off x="2143108" y="3143248"/>
              <a:ext cx="14287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Прямая соединительная линия 100"/>
            <p:cNvCxnSpPr/>
            <p:nvPr/>
          </p:nvCxnSpPr>
          <p:spPr>
            <a:xfrm rot="5400000">
              <a:off x="2428860" y="3143248"/>
              <a:ext cx="14287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3" name="TextBox 102"/>
          <p:cNvSpPr txBox="1"/>
          <p:nvPr/>
        </p:nvSpPr>
        <p:spPr>
          <a:xfrm>
            <a:off x="214282" y="653787"/>
            <a:ext cx="8501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Петя собрал игрушечный поезд из вагонов. Помоги ему ответить на вопросы: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392411" y="1620517"/>
            <a:ext cx="3911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стало?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5" name="Группа 95"/>
          <p:cNvGrpSpPr/>
          <p:nvPr/>
        </p:nvGrpSpPr>
        <p:grpSpPr>
          <a:xfrm>
            <a:off x="2786050" y="2834383"/>
            <a:ext cx="736704" cy="642942"/>
            <a:chOff x="1928794" y="2143116"/>
            <a:chExt cx="1571636" cy="1214446"/>
          </a:xfrm>
        </p:grpSpPr>
        <p:sp>
          <p:nvSpPr>
            <p:cNvPr id="119" name="Прямоугольник 118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Овал 120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4" name="Прямоугольник 11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33" name="Rectangle 1"/>
          <p:cNvSpPr>
            <a:spLocks noChangeArrowheads="1"/>
          </p:cNvSpPr>
          <p:nvPr/>
        </p:nvSpPr>
        <p:spPr bwMode="auto">
          <a:xfrm>
            <a:off x="319952" y="4359587"/>
            <a:ext cx="857252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выполнять интерактивно.  Во</a:t>
            </a:r>
            <a:r>
              <a:rPr kumimoji="0" lang="ru-RU" b="0" i="1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время демонстрации навести курсор на  «лишнюю» фигуру до появления ладошки. Кликнуть.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801" y="5589240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6251" y="5589240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1763" y="5589240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3909" y="5589240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247" y="5589240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3769" y="5589240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455" y="5589240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1905" y="5589240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Picture 1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6109" y="5589240"/>
            <a:ext cx="66992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0154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11111E-6 L -0.08177 -0.42685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97" y="-21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  <p:bldLst>
      <p:bldP spid="10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1432" y="153330"/>
            <a:ext cx="4851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13. Число два. Цифра 2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14314" y="3857628"/>
            <a:ext cx="8786842" cy="7143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02" name="Группа 101"/>
          <p:cNvGrpSpPr/>
          <p:nvPr/>
        </p:nvGrpSpPr>
        <p:grpSpPr>
          <a:xfrm>
            <a:off x="428596" y="2643182"/>
            <a:ext cx="2357454" cy="1071570"/>
            <a:chOff x="428596" y="2428868"/>
            <a:chExt cx="2286016" cy="1214446"/>
          </a:xfrm>
        </p:grpSpPr>
        <p:grpSp>
          <p:nvGrpSpPr>
            <p:cNvPr id="15" name="Группа 95"/>
            <p:cNvGrpSpPr/>
            <p:nvPr/>
          </p:nvGrpSpPr>
          <p:grpSpPr>
            <a:xfrm>
              <a:off x="428596" y="2428868"/>
              <a:ext cx="1571636" cy="1214446"/>
              <a:chOff x="1928794" y="2143116"/>
              <a:chExt cx="1571636" cy="1214446"/>
            </a:xfrm>
          </p:grpSpPr>
          <p:sp>
            <p:nvSpPr>
              <p:cNvPr id="93" name="Прямоугольник 92"/>
              <p:cNvSpPr/>
              <p:nvPr/>
            </p:nvSpPr>
            <p:spPr>
              <a:xfrm>
                <a:off x="1928794" y="2143116"/>
                <a:ext cx="1571636" cy="857256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4" name="Овал 93"/>
              <p:cNvSpPr/>
              <p:nvPr/>
            </p:nvSpPr>
            <p:spPr>
              <a:xfrm>
                <a:off x="2071670" y="3000372"/>
                <a:ext cx="428628" cy="357190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5" name="Овал 94"/>
              <p:cNvSpPr/>
              <p:nvPr/>
            </p:nvSpPr>
            <p:spPr>
              <a:xfrm>
                <a:off x="2786050" y="3000372"/>
                <a:ext cx="428628" cy="357190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96" name="Прямая соединительная линия 95"/>
            <p:cNvCxnSpPr/>
            <p:nvPr/>
          </p:nvCxnSpPr>
          <p:spPr>
            <a:xfrm>
              <a:off x="2000232" y="3143248"/>
              <a:ext cx="71438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Прямая соединительная линия 98"/>
            <p:cNvCxnSpPr/>
            <p:nvPr/>
          </p:nvCxnSpPr>
          <p:spPr>
            <a:xfrm rot="5400000">
              <a:off x="2143108" y="3143248"/>
              <a:ext cx="14287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Прямая соединительная линия 100"/>
            <p:cNvCxnSpPr/>
            <p:nvPr/>
          </p:nvCxnSpPr>
          <p:spPr>
            <a:xfrm rot="5400000">
              <a:off x="2428860" y="3143248"/>
              <a:ext cx="14287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3" name="TextBox 102"/>
          <p:cNvSpPr txBox="1"/>
          <p:nvPr/>
        </p:nvSpPr>
        <p:spPr>
          <a:xfrm>
            <a:off x="214282" y="653787"/>
            <a:ext cx="8501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Петя собрал игрушечный поезд из вагонов. Помоги ему ответить на вопросы: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289954" y="1588419"/>
            <a:ext cx="4000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вагонов было?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4505892" y="1588419"/>
            <a:ext cx="3911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стало?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6" name="Группа 105"/>
          <p:cNvGrpSpPr/>
          <p:nvPr/>
        </p:nvGrpSpPr>
        <p:grpSpPr>
          <a:xfrm>
            <a:off x="4286248" y="2643182"/>
            <a:ext cx="2143140" cy="1071570"/>
            <a:chOff x="428596" y="2428868"/>
            <a:chExt cx="2286016" cy="1214446"/>
          </a:xfrm>
        </p:grpSpPr>
        <p:grpSp>
          <p:nvGrpSpPr>
            <p:cNvPr id="107" name="Группа 95"/>
            <p:cNvGrpSpPr/>
            <p:nvPr/>
          </p:nvGrpSpPr>
          <p:grpSpPr>
            <a:xfrm>
              <a:off x="428596" y="2428868"/>
              <a:ext cx="1571636" cy="1214446"/>
              <a:chOff x="1928794" y="2143116"/>
              <a:chExt cx="1571636" cy="1214446"/>
            </a:xfrm>
          </p:grpSpPr>
          <p:sp>
            <p:nvSpPr>
              <p:cNvPr id="111" name="Прямоугольник 110"/>
              <p:cNvSpPr/>
              <p:nvPr/>
            </p:nvSpPr>
            <p:spPr>
              <a:xfrm>
                <a:off x="1928794" y="2143116"/>
                <a:ext cx="1571636" cy="857256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2" name="Овал 111"/>
              <p:cNvSpPr/>
              <p:nvPr/>
            </p:nvSpPr>
            <p:spPr>
              <a:xfrm>
                <a:off x="2071670" y="3000372"/>
                <a:ext cx="428628" cy="357190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3" name="Овал 112"/>
              <p:cNvSpPr/>
              <p:nvPr/>
            </p:nvSpPr>
            <p:spPr>
              <a:xfrm>
                <a:off x="2786050" y="3000372"/>
                <a:ext cx="428628" cy="357190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108" name="Прямая соединительная линия 107"/>
            <p:cNvCxnSpPr/>
            <p:nvPr/>
          </p:nvCxnSpPr>
          <p:spPr>
            <a:xfrm>
              <a:off x="2000232" y="3143248"/>
              <a:ext cx="71438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Прямая соединительная линия 108"/>
            <p:cNvCxnSpPr/>
            <p:nvPr/>
          </p:nvCxnSpPr>
          <p:spPr>
            <a:xfrm rot="5400000">
              <a:off x="2143108" y="3143248"/>
              <a:ext cx="14287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Прямая соединительная линия 109"/>
            <p:cNvCxnSpPr/>
            <p:nvPr/>
          </p:nvCxnSpPr>
          <p:spPr>
            <a:xfrm rot="5400000">
              <a:off x="2428860" y="3143248"/>
              <a:ext cx="14287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5" name="Группа 95"/>
          <p:cNvGrpSpPr/>
          <p:nvPr/>
        </p:nvGrpSpPr>
        <p:grpSpPr>
          <a:xfrm>
            <a:off x="6429388" y="2928934"/>
            <a:ext cx="736704" cy="642942"/>
            <a:chOff x="1928794" y="2143116"/>
            <a:chExt cx="1571636" cy="1214446"/>
          </a:xfrm>
        </p:grpSpPr>
        <p:sp>
          <p:nvSpPr>
            <p:cNvPr id="119" name="Прямоугольник 118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Овал 120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4" name="Прямоугольник 11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pic>
        <p:nvPicPr>
          <p:cNvPr id="11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050" y="2643182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7796" y="2638420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6251" y="5589240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4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1763" y="5589240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5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3909" y="5589240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6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247" y="5589240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7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3769" y="5589240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8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455" y="5589240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9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1905" y="5589240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0" name="Picture 1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6109" y="5589240"/>
            <a:ext cx="66992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" name="TextBox 40"/>
          <p:cNvSpPr txBox="1"/>
          <p:nvPr/>
        </p:nvSpPr>
        <p:spPr>
          <a:xfrm>
            <a:off x="438238" y="4070717"/>
            <a:ext cx="4000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Что изменилось?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387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62247" y="928669"/>
            <a:ext cx="8186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Назови количество предметов на каждом рисунке.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5"/>
          <p:cNvGrpSpPr/>
          <p:nvPr/>
        </p:nvGrpSpPr>
        <p:grpSpPr>
          <a:xfrm>
            <a:off x="214282" y="1583205"/>
            <a:ext cx="1500198" cy="571504"/>
            <a:chOff x="214282" y="1978012"/>
            <a:chExt cx="1500198" cy="571504"/>
          </a:xfrm>
        </p:grpSpPr>
        <p:sp>
          <p:nvSpPr>
            <p:cNvPr id="114" name="Прямоугольник 113"/>
            <p:cNvSpPr/>
            <p:nvPr/>
          </p:nvSpPr>
          <p:spPr>
            <a:xfrm>
              <a:off x="214282" y="1978012"/>
              <a:ext cx="1500198" cy="571504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500034" y="2064268"/>
              <a:ext cx="428628" cy="428628"/>
            </a:xfrm>
            <a:prstGeom prst="ellipse">
              <a:avLst/>
            </a:prstGeom>
            <a:solidFill>
              <a:srgbClr val="FF6699"/>
            </a:solidFill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1142976" y="2064268"/>
              <a:ext cx="428628" cy="428628"/>
            </a:xfrm>
            <a:prstGeom prst="ellipse">
              <a:avLst/>
            </a:prstGeom>
            <a:solidFill>
              <a:srgbClr val="00B0F0"/>
            </a:solidFill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160"/>
          <p:cNvGrpSpPr/>
          <p:nvPr/>
        </p:nvGrpSpPr>
        <p:grpSpPr>
          <a:xfrm>
            <a:off x="3195771" y="1583205"/>
            <a:ext cx="1500198" cy="571504"/>
            <a:chOff x="3571868" y="1928802"/>
            <a:chExt cx="1500198" cy="571504"/>
          </a:xfrm>
        </p:grpSpPr>
        <p:sp>
          <p:nvSpPr>
            <p:cNvPr id="124" name="Прямоугольник 123"/>
            <p:cNvSpPr/>
            <p:nvPr/>
          </p:nvSpPr>
          <p:spPr>
            <a:xfrm>
              <a:off x="3571868" y="1928802"/>
              <a:ext cx="1500198" cy="571504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5-конечная звезда 137"/>
            <p:cNvSpPr/>
            <p:nvPr/>
          </p:nvSpPr>
          <p:spPr>
            <a:xfrm>
              <a:off x="3857620" y="2000240"/>
              <a:ext cx="428628" cy="472968"/>
            </a:xfrm>
            <a:prstGeom prst="star5">
              <a:avLst/>
            </a:prstGeom>
            <a:solidFill>
              <a:srgbClr val="FFC000"/>
            </a:solidFill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9" name="5-конечная звезда 138"/>
            <p:cNvSpPr/>
            <p:nvPr/>
          </p:nvSpPr>
          <p:spPr>
            <a:xfrm>
              <a:off x="4429124" y="2000240"/>
              <a:ext cx="428628" cy="472968"/>
            </a:xfrm>
            <a:prstGeom prst="star5">
              <a:avLst/>
            </a:prstGeom>
            <a:solidFill>
              <a:srgbClr val="FFC000"/>
            </a:solidFill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53" name="TextBox 152"/>
          <p:cNvSpPr txBox="1"/>
          <p:nvPr/>
        </p:nvSpPr>
        <p:spPr>
          <a:xfrm>
            <a:off x="500034" y="2314113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два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3643306" y="2314113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две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6643702" y="2314113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два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2163437" y="2314113"/>
            <a:ext cx="464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8212109" y="2314113"/>
            <a:ext cx="464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5115765" y="2314113"/>
            <a:ext cx="464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71432" y="153330"/>
            <a:ext cx="4851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13. Число два. Цифра 2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163" y="1486872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1652" y="1484784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4578" y="1484784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Группа 6"/>
          <p:cNvGrpSpPr/>
          <p:nvPr/>
        </p:nvGrpSpPr>
        <p:grpSpPr>
          <a:xfrm>
            <a:off x="6177260" y="1543555"/>
            <a:ext cx="1571636" cy="650803"/>
            <a:chOff x="5072066" y="5597891"/>
            <a:chExt cx="1571636" cy="650803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5072066" y="5597891"/>
              <a:ext cx="1571636" cy="65080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" name="Группа 44"/>
            <p:cNvGrpSpPr/>
            <p:nvPr/>
          </p:nvGrpSpPr>
          <p:grpSpPr>
            <a:xfrm rot="4210504" flipH="1">
              <a:off x="5960688" y="5719947"/>
              <a:ext cx="577736" cy="426845"/>
              <a:chOff x="229992" y="3412599"/>
              <a:chExt cx="3141016" cy="2320657"/>
            </a:xfrm>
          </p:grpSpPr>
          <p:grpSp>
            <p:nvGrpSpPr>
              <p:cNvPr id="7" name="Группа 45"/>
              <p:cNvGrpSpPr/>
              <p:nvPr/>
            </p:nvGrpSpPr>
            <p:grpSpPr>
              <a:xfrm>
                <a:off x="229992" y="3537690"/>
                <a:ext cx="3141016" cy="2195566"/>
                <a:chOff x="229992" y="3537690"/>
                <a:chExt cx="3141016" cy="2195566"/>
              </a:xfrm>
            </p:grpSpPr>
            <p:grpSp>
              <p:nvGrpSpPr>
                <p:cNvPr id="8" name="Группа 47"/>
                <p:cNvGrpSpPr/>
                <p:nvPr/>
              </p:nvGrpSpPr>
              <p:grpSpPr>
                <a:xfrm>
                  <a:off x="229992" y="3537690"/>
                  <a:ext cx="3141016" cy="2195566"/>
                  <a:chOff x="1201214" y="3537690"/>
                  <a:chExt cx="2169794" cy="1516683"/>
                </a:xfrm>
              </p:grpSpPr>
              <p:grpSp>
                <p:nvGrpSpPr>
                  <p:cNvPr id="9" name="Группа 49"/>
                  <p:cNvGrpSpPr/>
                  <p:nvPr/>
                </p:nvGrpSpPr>
                <p:grpSpPr>
                  <a:xfrm>
                    <a:off x="1201214" y="3537690"/>
                    <a:ext cx="2169794" cy="1516683"/>
                    <a:chOff x="3995936" y="2789704"/>
                    <a:chExt cx="2169794" cy="1516683"/>
                  </a:xfrm>
                </p:grpSpPr>
                <p:sp>
                  <p:nvSpPr>
                    <p:cNvPr id="52" name="Месяц 51"/>
                    <p:cNvSpPr/>
                    <p:nvPr/>
                  </p:nvSpPr>
                  <p:spPr>
                    <a:xfrm rot="5132867">
                      <a:off x="5553662" y="2537676"/>
                      <a:ext cx="360040" cy="864096"/>
                    </a:xfrm>
                    <a:prstGeom prst="moon">
                      <a:avLst>
                        <a:gd name="adj" fmla="val 73989"/>
                      </a:avLst>
                    </a:prstGeom>
                    <a:gradFill flip="none" rotWithShape="1">
                      <a:gsLst>
                        <a:gs pos="0">
                          <a:srgbClr val="3ABF11">
                            <a:shade val="30000"/>
                            <a:satMod val="115000"/>
                          </a:srgbClr>
                        </a:gs>
                        <a:gs pos="50000">
                          <a:srgbClr val="3ABF11">
                            <a:shade val="67500"/>
                            <a:satMod val="115000"/>
                          </a:srgbClr>
                        </a:gs>
                        <a:gs pos="100000">
                          <a:srgbClr val="3ABF11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  <a:ln w="3175"/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53" name="Выгнутая вверх стрелка 52"/>
                    <p:cNvSpPr/>
                    <p:nvPr/>
                  </p:nvSpPr>
                  <p:spPr>
                    <a:xfrm rot="9266117">
                      <a:off x="4491279" y="2845407"/>
                      <a:ext cx="1111120" cy="513281"/>
                    </a:xfrm>
                    <a:prstGeom prst="curvedDownArrow">
                      <a:avLst>
                        <a:gd name="adj1" fmla="val 25000"/>
                        <a:gd name="adj2" fmla="val 0"/>
                        <a:gd name="adj3" fmla="val 0"/>
                      </a:avLst>
                    </a:prstGeom>
                    <a:solidFill>
                      <a:schemeClr val="accent6">
                        <a:lumMod val="50000"/>
                      </a:schemeClr>
                    </a:solidFill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54" name="Капля 53"/>
                    <p:cNvSpPr/>
                    <p:nvPr/>
                  </p:nvSpPr>
                  <p:spPr>
                    <a:xfrm>
                      <a:off x="3995936" y="2852936"/>
                      <a:ext cx="1503570" cy="1453451"/>
                    </a:xfrm>
                    <a:prstGeom prst="teardrop">
                      <a:avLst>
                        <a:gd name="adj" fmla="val 52814"/>
                      </a:avLst>
                    </a:prstGeom>
                    <a:solidFill>
                      <a:srgbClr val="FFC000"/>
                    </a:solidFill>
                    <a:ln/>
                  </p:spPr>
                  <p:style>
                    <a:lnRef idx="0">
                      <a:schemeClr val="accent2"/>
                    </a:lnRef>
                    <a:fillRef idx="3">
                      <a:schemeClr val="accent2"/>
                    </a:fillRef>
                    <a:effectRef idx="3">
                      <a:schemeClr val="accent2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sp>
                <p:nvSpPr>
                  <p:cNvPr id="51" name="16-конечная звезда 50"/>
                  <p:cNvSpPr/>
                  <p:nvPr/>
                </p:nvSpPr>
                <p:spPr>
                  <a:xfrm>
                    <a:off x="1407436" y="4725144"/>
                    <a:ext cx="173079" cy="166309"/>
                  </a:xfrm>
                  <a:prstGeom prst="star16">
                    <a:avLst>
                      <a:gd name="adj" fmla="val 13690"/>
                    </a:avLst>
                  </a:prstGeom>
                  <a:ln/>
                </p:spPr>
                <p:style>
                  <a:lnRef idx="0">
                    <a:schemeClr val="dk1"/>
                  </a:lnRef>
                  <a:fillRef idx="3">
                    <a:schemeClr val="dk1"/>
                  </a:fillRef>
                  <a:effectRef idx="3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sp>
              <p:nvSpPr>
                <p:cNvPr id="49" name="Блок-схема: сохраненные данные 48"/>
                <p:cNvSpPr/>
                <p:nvPr/>
              </p:nvSpPr>
              <p:spPr>
                <a:xfrm rot="20223007">
                  <a:off x="888351" y="3827118"/>
                  <a:ext cx="552189" cy="477614"/>
                </a:xfrm>
                <a:prstGeom prst="flowChartOnlineStorage">
                  <a:avLst/>
                </a:prstGeom>
                <a:solidFill>
                  <a:srgbClr val="F2F2F2"/>
                </a:solidFill>
                <a:ln>
                  <a:noFill/>
                </a:ln>
                <a:effectLst>
                  <a:softEdge rad="635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47" name="Месяц 46"/>
              <p:cNvSpPr/>
              <p:nvPr/>
            </p:nvSpPr>
            <p:spPr>
              <a:xfrm rot="6006673">
                <a:off x="1530055" y="3092691"/>
                <a:ext cx="457012" cy="1096828"/>
              </a:xfrm>
              <a:prstGeom prst="moon">
                <a:avLst>
                  <a:gd name="adj" fmla="val 73989"/>
                </a:avLst>
              </a:prstGeom>
              <a:gradFill flip="none" rotWithShape="1">
                <a:gsLst>
                  <a:gs pos="0">
                    <a:srgbClr val="3ABF11">
                      <a:shade val="30000"/>
                      <a:satMod val="115000"/>
                    </a:srgbClr>
                  </a:gs>
                  <a:gs pos="50000">
                    <a:srgbClr val="3ABF11">
                      <a:shade val="67500"/>
                      <a:satMod val="115000"/>
                    </a:srgbClr>
                  </a:gs>
                  <a:gs pos="100000">
                    <a:srgbClr val="3ABF11">
                      <a:shade val="100000"/>
                      <a:satMod val="115000"/>
                    </a:srgb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3175"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0" name="Группа 54"/>
            <p:cNvGrpSpPr/>
            <p:nvPr/>
          </p:nvGrpSpPr>
          <p:grpSpPr>
            <a:xfrm rot="4657698" flipH="1">
              <a:off x="5412329" y="5746080"/>
              <a:ext cx="577736" cy="426845"/>
              <a:chOff x="229992" y="3412599"/>
              <a:chExt cx="3141016" cy="2320657"/>
            </a:xfrm>
          </p:grpSpPr>
          <p:grpSp>
            <p:nvGrpSpPr>
              <p:cNvPr id="11" name="Группа 55"/>
              <p:cNvGrpSpPr/>
              <p:nvPr/>
            </p:nvGrpSpPr>
            <p:grpSpPr>
              <a:xfrm>
                <a:off x="229992" y="3537690"/>
                <a:ext cx="3141016" cy="2195566"/>
                <a:chOff x="229992" y="3537690"/>
                <a:chExt cx="3141016" cy="2195566"/>
              </a:xfrm>
            </p:grpSpPr>
            <p:grpSp>
              <p:nvGrpSpPr>
                <p:cNvPr id="12" name="Группа 57"/>
                <p:cNvGrpSpPr/>
                <p:nvPr/>
              </p:nvGrpSpPr>
              <p:grpSpPr>
                <a:xfrm>
                  <a:off x="229992" y="3537690"/>
                  <a:ext cx="3141016" cy="2195566"/>
                  <a:chOff x="1201214" y="3537690"/>
                  <a:chExt cx="2169794" cy="1516683"/>
                </a:xfrm>
              </p:grpSpPr>
              <p:grpSp>
                <p:nvGrpSpPr>
                  <p:cNvPr id="13" name="Группа 59"/>
                  <p:cNvGrpSpPr/>
                  <p:nvPr/>
                </p:nvGrpSpPr>
                <p:grpSpPr>
                  <a:xfrm>
                    <a:off x="1201214" y="3537690"/>
                    <a:ext cx="2169794" cy="1516683"/>
                    <a:chOff x="3995936" y="2789704"/>
                    <a:chExt cx="2169794" cy="1516683"/>
                  </a:xfrm>
                </p:grpSpPr>
                <p:sp>
                  <p:nvSpPr>
                    <p:cNvPr id="62" name="Месяц 61"/>
                    <p:cNvSpPr/>
                    <p:nvPr/>
                  </p:nvSpPr>
                  <p:spPr>
                    <a:xfrm rot="5132867">
                      <a:off x="5553662" y="2537676"/>
                      <a:ext cx="360040" cy="864096"/>
                    </a:xfrm>
                    <a:prstGeom prst="moon">
                      <a:avLst>
                        <a:gd name="adj" fmla="val 73989"/>
                      </a:avLst>
                    </a:prstGeom>
                    <a:gradFill flip="none" rotWithShape="1">
                      <a:gsLst>
                        <a:gs pos="0">
                          <a:srgbClr val="3ABF11">
                            <a:shade val="30000"/>
                            <a:satMod val="115000"/>
                          </a:srgbClr>
                        </a:gs>
                        <a:gs pos="50000">
                          <a:srgbClr val="3ABF11">
                            <a:shade val="67500"/>
                            <a:satMod val="115000"/>
                          </a:srgbClr>
                        </a:gs>
                        <a:gs pos="100000">
                          <a:srgbClr val="3ABF11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  <a:ln w="3175"/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63" name="Выгнутая вверх стрелка 62"/>
                    <p:cNvSpPr/>
                    <p:nvPr/>
                  </p:nvSpPr>
                  <p:spPr>
                    <a:xfrm rot="9266117">
                      <a:off x="4491279" y="2845407"/>
                      <a:ext cx="1111120" cy="513281"/>
                    </a:xfrm>
                    <a:prstGeom prst="curvedDownArrow">
                      <a:avLst>
                        <a:gd name="adj1" fmla="val 25000"/>
                        <a:gd name="adj2" fmla="val 0"/>
                        <a:gd name="adj3" fmla="val 0"/>
                      </a:avLst>
                    </a:prstGeom>
                    <a:solidFill>
                      <a:schemeClr val="accent6">
                        <a:lumMod val="50000"/>
                      </a:schemeClr>
                    </a:solidFill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64" name="Капля 63"/>
                    <p:cNvSpPr/>
                    <p:nvPr/>
                  </p:nvSpPr>
                  <p:spPr>
                    <a:xfrm>
                      <a:off x="3995936" y="2852936"/>
                      <a:ext cx="1503570" cy="1453451"/>
                    </a:xfrm>
                    <a:prstGeom prst="teardrop">
                      <a:avLst>
                        <a:gd name="adj" fmla="val 52814"/>
                      </a:avLst>
                    </a:prstGeom>
                    <a:gradFill flip="none" rotWithShape="1">
                      <a:gsLst>
                        <a:gs pos="0">
                          <a:srgbClr val="FF2F2F">
                            <a:shade val="30000"/>
                            <a:satMod val="115000"/>
                          </a:srgbClr>
                        </a:gs>
                        <a:gs pos="50000">
                          <a:srgbClr val="FF2F2F">
                            <a:shade val="67500"/>
                            <a:satMod val="115000"/>
                          </a:srgbClr>
                        </a:gs>
                        <a:gs pos="100000">
                          <a:srgbClr val="FF2F2F">
                            <a:shade val="100000"/>
                            <a:satMod val="115000"/>
                          </a:srgbClr>
                        </a:gs>
                      </a:gsLst>
                      <a:lin ang="13500000" scaled="1"/>
                      <a:tileRect/>
                    </a:gradFill>
                    <a:ln/>
                  </p:spPr>
                  <p:style>
                    <a:lnRef idx="0">
                      <a:schemeClr val="accent2"/>
                    </a:lnRef>
                    <a:fillRef idx="3">
                      <a:schemeClr val="accent2"/>
                    </a:fillRef>
                    <a:effectRef idx="3">
                      <a:schemeClr val="accent2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sp>
                <p:nvSpPr>
                  <p:cNvPr id="61" name="16-конечная звезда 60"/>
                  <p:cNvSpPr/>
                  <p:nvPr/>
                </p:nvSpPr>
                <p:spPr>
                  <a:xfrm>
                    <a:off x="1407436" y="4725144"/>
                    <a:ext cx="173079" cy="166309"/>
                  </a:xfrm>
                  <a:prstGeom prst="star16">
                    <a:avLst>
                      <a:gd name="adj" fmla="val 13690"/>
                    </a:avLst>
                  </a:prstGeom>
                  <a:ln/>
                </p:spPr>
                <p:style>
                  <a:lnRef idx="0">
                    <a:schemeClr val="dk1"/>
                  </a:lnRef>
                  <a:fillRef idx="3">
                    <a:schemeClr val="dk1"/>
                  </a:fillRef>
                  <a:effectRef idx="3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sp>
              <p:nvSpPr>
                <p:cNvPr id="59" name="Блок-схема: сохраненные данные 58"/>
                <p:cNvSpPr/>
                <p:nvPr/>
              </p:nvSpPr>
              <p:spPr>
                <a:xfrm rot="20223007">
                  <a:off x="888351" y="3827118"/>
                  <a:ext cx="552189" cy="477614"/>
                </a:xfrm>
                <a:prstGeom prst="flowChartOnlineStorage">
                  <a:avLst/>
                </a:prstGeom>
                <a:solidFill>
                  <a:srgbClr val="F2F2F2"/>
                </a:solidFill>
                <a:ln>
                  <a:noFill/>
                </a:ln>
                <a:effectLst>
                  <a:softEdge rad="635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57" name="Месяц 56"/>
              <p:cNvSpPr/>
              <p:nvPr/>
            </p:nvSpPr>
            <p:spPr>
              <a:xfrm rot="6006673">
                <a:off x="1530055" y="3092691"/>
                <a:ext cx="457012" cy="1096828"/>
              </a:xfrm>
              <a:prstGeom prst="moon">
                <a:avLst>
                  <a:gd name="adj" fmla="val 73989"/>
                </a:avLst>
              </a:prstGeom>
              <a:gradFill flip="none" rotWithShape="1">
                <a:gsLst>
                  <a:gs pos="0">
                    <a:srgbClr val="3ABF11">
                      <a:shade val="30000"/>
                      <a:satMod val="115000"/>
                    </a:srgbClr>
                  </a:gs>
                  <a:gs pos="50000">
                    <a:srgbClr val="3ABF11">
                      <a:shade val="67500"/>
                      <a:satMod val="115000"/>
                    </a:srgbClr>
                  </a:gs>
                  <a:gs pos="100000">
                    <a:srgbClr val="3ABF11">
                      <a:shade val="100000"/>
                      <a:satMod val="115000"/>
                    </a:srgb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3175"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71" name="TextBox 70"/>
          <p:cNvSpPr txBox="1"/>
          <p:nvPr/>
        </p:nvSpPr>
        <p:spPr>
          <a:xfrm>
            <a:off x="302767" y="2852936"/>
            <a:ext cx="7752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Число два записывают знаком - 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цифрой 2.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7" name="Прямая соединительная линия 96"/>
          <p:cNvCxnSpPr>
            <a:stCxn id="99" idx="0"/>
          </p:cNvCxnSpPr>
          <p:nvPr/>
        </p:nvCxnSpPr>
        <p:spPr>
          <a:xfrm flipH="1">
            <a:off x="4533266" y="3545655"/>
            <a:ext cx="3505" cy="2682617"/>
          </a:xfrm>
          <a:prstGeom prst="line">
            <a:avLst/>
          </a:prstGeom>
          <a:ln w="12700"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>
            <a:stCxn id="99" idx="1"/>
            <a:endCxn id="99" idx="3"/>
          </p:cNvCxnSpPr>
          <p:nvPr/>
        </p:nvCxnSpPr>
        <p:spPr>
          <a:xfrm>
            <a:off x="3195771" y="4886964"/>
            <a:ext cx="2682000" cy="0"/>
          </a:xfrm>
          <a:prstGeom prst="line">
            <a:avLst/>
          </a:prstGeom>
          <a:ln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Прямоугольник 98"/>
          <p:cNvSpPr/>
          <p:nvPr/>
        </p:nvSpPr>
        <p:spPr>
          <a:xfrm>
            <a:off x="3195771" y="3545655"/>
            <a:ext cx="2682000" cy="2682617"/>
          </a:xfrm>
          <a:prstGeom prst="rect">
            <a:avLst/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32-конечная звезда 99"/>
          <p:cNvSpPr/>
          <p:nvPr/>
        </p:nvSpPr>
        <p:spPr>
          <a:xfrm>
            <a:off x="4483943" y="4112589"/>
            <a:ext cx="232832" cy="193041"/>
          </a:xfrm>
          <a:prstGeom prst="star32">
            <a:avLst>
              <a:gd name="adj" fmla="val 26255"/>
            </a:avLst>
          </a:prstGeom>
          <a:solidFill>
            <a:srgbClr val="FFFF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Дуга 100"/>
          <p:cNvSpPr/>
          <p:nvPr/>
        </p:nvSpPr>
        <p:spPr>
          <a:xfrm rot="21391130">
            <a:off x="4621964" y="3581421"/>
            <a:ext cx="1228597" cy="1216853"/>
          </a:xfrm>
          <a:prstGeom prst="arc">
            <a:avLst>
              <a:gd name="adj1" fmla="val 10835815"/>
              <a:gd name="adj2" fmla="val 16248968"/>
            </a:avLst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cxnSp>
        <p:nvCxnSpPr>
          <p:cNvPr id="102" name="Прямая соединительная линия 101"/>
          <p:cNvCxnSpPr/>
          <p:nvPr/>
        </p:nvCxnSpPr>
        <p:spPr>
          <a:xfrm flipH="1">
            <a:off x="4531645" y="4521289"/>
            <a:ext cx="1220096" cy="1706983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Дуга 102"/>
          <p:cNvSpPr/>
          <p:nvPr/>
        </p:nvSpPr>
        <p:spPr>
          <a:xfrm rot="10063873">
            <a:off x="4751572" y="4961285"/>
            <a:ext cx="1132406" cy="1268505"/>
          </a:xfrm>
          <a:prstGeom prst="arc">
            <a:avLst>
              <a:gd name="adj1" fmla="val 14465667"/>
              <a:gd name="adj2" fmla="val 17799957"/>
            </a:avLst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04" name="Дуга 103"/>
          <p:cNvSpPr/>
          <p:nvPr/>
        </p:nvSpPr>
        <p:spPr>
          <a:xfrm rot="19823663">
            <a:off x="4438662" y="6108814"/>
            <a:ext cx="883489" cy="833796"/>
          </a:xfrm>
          <a:prstGeom prst="arc">
            <a:avLst>
              <a:gd name="adj1" fmla="val 15294395"/>
              <a:gd name="adj2" fmla="val 20452655"/>
            </a:avLst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cxnSp>
        <p:nvCxnSpPr>
          <p:cNvPr id="106" name="Прямая соединительная линия 105"/>
          <p:cNvCxnSpPr/>
          <p:nvPr/>
        </p:nvCxnSpPr>
        <p:spPr>
          <a:xfrm flipV="1">
            <a:off x="5723435" y="5930295"/>
            <a:ext cx="144709" cy="133856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Дуга 54"/>
          <p:cNvSpPr/>
          <p:nvPr/>
        </p:nvSpPr>
        <p:spPr>
          <a:xfrm rot="21391130">
            <a:off x="4621964" y="3581421"/>
            <a:ext cx="1228597" cy="1216853"/>
          </a:xfrm>
          <a:prstGeom prst="arc">
            <a:avLst>
              <a:gd name="adj1" fmla="val 16109361"/>
              <a:gd name="adj2" fmla="val 2178558"/>
            </a:avLst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500"/>
                            </p:stCondLst>
                            <p:childTnLst>
                              <p:par>
                                <p:cTn id="7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500"/>
                            </p:stCondLst>
                            <p:childTnLst>
                              <p:par>
                                <p:cTn id="7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65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85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500"/>
                            </p:stCondLst>
                            <p:childTnLst>
                              <p:par>
                                <p:cTn id="9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" grpId="0"/>
      <p:bldP spid="156" grpId="0"/>
      <p:bldP spid="157" grpId="0"/>
      <p:bldP spid="158" grpId="0"/>
      <p:bldP spid="159" grpId="0"/>
      <p:bldP spid="160" grpId="0"/>
      <p:bldP spid="71" grpId="0"/>
      <p:bldP spid="99" grpId="0" animBg="1"/>
      <p:bldP spid="100" grpId="0" animBg="1"/>
      <p:bldP spid="101" grpId="0" animBg="1"/>
      <p:bldP spid="103" grpId="0" animBg="1"/>
      <p:bldP spid="104" grpId="0" animBg="1"/>
      <p:bldP spid="5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62247" y="928669"/>
            <a:ext cx="8186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Сравни число фигур на рисунке Кати, Пети и Вовы.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71432" y="153330"/>
            <a:ext cx="4851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13. Число два. Цифра 2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" name="Овал 1"/>
          <p:cNvSpPr/>
          <p:nvPr/>
        </p:nvSpPr>
        <p:spPr>
          <a:xfrm>
            <a:off x="395536" y="1939341"/>
            <a:ext cx="432048" cy="392771"/>
          </a:xfrm>
          <a:prstGeom prst="ellipse">
            <a:avLst/>
          </a:prstGeom>
          <a:solidFill>
            <a:srgbClr val="FF000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Овал 68"/>
          <p:cNvSpPr/>
          <p:nvPr/>
        </p:nvSpPr>
        <p:spPr>
          <a:xfrm>
            <a:off x="1115616" y="2748197"/>
            <a:ext cx="432048" cy="392771"/>
          </a:xfrm>
          <a:prstGeom prst="ellipse">
            <a:avLst/>
          </a:prstGeom>
          <a:solidFill>
            <a:srgbClr val="0070C0"/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Овал 79"/>
          <p:cNvSpPr/>
          <p:nvPr/>
        </p:nvSpPr>
        <p:spPr>
          <a:xfrm>
            <a:off x="412304" y="2748197"/>
            <a:ext cx="432048" cy="392771"/>
          </a:xfrm>
          <a:prstGeom prst="ellipse">
            <a:avLst/>
          </a:prstGeom>
          <a:solidFill>
            <a:srgbClr val="0070C0"/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12304" y="2420888"/>
            <a:ext cx="146480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>
            <a:off x="412304" y="3356992"/>
            <a:ext cx="14954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Равнобедренный треугольник 21"/>
          <p:cNvSpPr/>
          <p:nvPr/>
        </p:nvSpPr>
        <p:spPr>
          <a:xfrm>
            <a:off x="3635896" y="1939341"/>
            <a:ext cx="360040" cy="392771"/>
          </a:xfrm>
          <a:prstGeom prst="triangle">
            <a:avLst/>
          </a:prstGeom>
          <a:solidFill>
            <a:srgbClr val="FF000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Равнобедренный треугольник 81"/>
          <p:cNvSpPr/>
          <p:nvPr/>
        </p:nvSpPr>
        <p:spPr>
          <a:xfrm>
            <a:off x="4151784" y="1939341"/>
            <a:ext cx="360040" cy="392771"/>
          </a:xfrm>
          <a:prstGeom prst="triangle">
            <a:avLst/>
          </a:prstGeom>
          <a:solidFill>
            <a:srgbClr val="FF000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Равнобедренный треугольник 82"/>
          <p:cNvSpPr/>
          <p:nvPr/>
        </p:nvSpPr>
        <p:spPr>
          <a:xfrm>
            <a:off x="3880030" y="2615184"/>
            <a:ext cx="543508" cy="592918"/>
          </a:xfrm>
          <a:prstGeom prst="triangle">
            <a:avLst/>
          </a:prstGeom>
          <a:solidFill>
            <a:srgbClr val="0070C0"/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>
            <a:off x="3436640" y="2420888"/>
            <a:ext cx="146480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3436640" y="3356992"/>
            <a:ext cx="14954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Равнобедренный треугольник 90"/>
          <p:cNvSpPr/>
          <p:nvPr/>
        </p:nvSpPr>
        <p:spPr>
          <a:xfrm>
            <a:off x="6588224" y="1916832"/>
            <a:ext cx="360040" cy="392771"/>
          </a:xfrm>
          <a:prstGeom prst="triangle">
            <a:avLst/>
          </a:prstGeom>
          <a:solidFill>
            <a:srgbClr val="FFFF00"/>
          </a:soli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Равнобедренный треугольник 91"/>
          <p:cNvSpPr/>
          <p:nvPr/>
        </p:nvSpPr>
        <p:spPr>
          <a:xfrm>
            <a:off x="7164288" y="1916832"/>
            <a:ext cx="360040" cy="392771"/>
          </a:xfrm>
          <a:prstGeom prst="triangle">
            <a:avLst/>
          </a:prstGeom>
          <a:solidFill>
            <a:srgbClr val="FFFF00"/>
          </a:soli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3" name="Прямая соединительная линия 92"/>
          <p:cNvCxnSpPr/>
          <p:nvPr/>
        </p:nvCxnSpPr>
        <p:spPr>
          <a:xfrm>
            <a:off x="6316960" y="3334483"/>
            <a:ext cx="14954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Овал 22"/>
          <p:cNvSpPr/>
          <p:nvPr/>
        </p:nvSpPr>
        <p:spPr>
          <a:xfrm>
            <a:off x="6516216" y="2655316"/>
            <a:ext cx="578532" cy="578532"/>
          </a:xfrm>
          <a:prstGeom prst="ellipse">
            <a:avLst/>
          </a:prstGeom>
          <a:solidFill>
            <a:srgbClr val="FF000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Овал 93"/>
          <p:cNvSpPr/>
          <p:nvPr/>
        </p:nvSpPr>
        <p:spPr>
          <a:xfrm>
            <a:off x="7164288" y="2634444"/>
            <a:ext cx="578532" cy="578532"/>
          </a:xfrm>
          <a:prstGeom prst="ellipse">
            <a:avLst/>
          </a:prstGeom>
          <a:solidFill>
            <a:srgbClr val="FF000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5" name="Прямая соединительная линия 94"/>
          <p:cNvCxnSpPr/>
          <p:nvPr/>
        </p:nvCxnSpPr>
        <p:spPr>
          <a:xfrm>
            <a:off x="6300192" y="2420888"/>
            <a:ext cx="146480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175475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476045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93642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411809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2029976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2648143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266310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3884476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4901448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6050642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6625239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7199836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7774433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8349029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55948" y="3645024"/>
            <a:ext cx="747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К.</a:t>
            </a:r>
            <a:endParaRPr lang="ru-RU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3896308" y="3645024"/>
            <a:ext cx="747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П.</a:t>
            </a:r>
            <a:endParaRPr lang="ru-RU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6876256" y="3645024"/>
            <a:ext cx="747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В.</a:t>
            </a:r>
            <a:endParaRPr lang="ru-RU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214314" y="4521894"/>
            <a:ext cx="73755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62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62247" y="928669"/>
            <a:ext cx="8186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Сравни число фигур на рисунке Кати, Пети и Вовы.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71432" y="153330"/>
            <a:ext cx="4851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13. Число два. Цифра 2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" name="Овал 1"/>
          <p:cNvSpPr/>
          <p:nvPr/>
        </p:nvSpPr>
        <p:spPr>
          <a:xfrm>
            <a:off x="395536" y="1939341"/>
            <a:ext cx="432048" cy="392771"/>
          </a:xfrm>
          <a:prstGeom prst="ellipse">
            <a:avLst/>
          </a:prstGeom>
          <a:solidFill>
            <a:srgbClr val="FF000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Овал 68"/>
          <p:cNvSpPr/>
          <p:nvPr/>
        </p:nvSpPr>
        <p:spPr>
          <a:xfrm>
            <a:off x="1115616" y="2748197"/>
            <a:ext cx="432048" cy="392771"/>
          </a:xfrm>
          <a:prstGeom prst="ellipse">
            <a:avLst/>
          </a:prstGeom>
          <a:solidFill>
            <a:srgbClr val="0070C0"/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Овал 79"/>
          <p:cNvSpPr/>
          <p:nvPr/>
        </p:nvSpPr>
        <p:spPr>
          <a:xfrm>
            <a:off x="412304" y="2748197"/>
            <a:ext cx="432048" cy="392771"/>
          </a:xfrm>
          <a:prstGeom prst="ellipse">
            <a:avLst/>
          </a:prstGeom>
          <a:solidFill>
            <a:srgbClr val="0070C0"/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12304" y="2420888"/>
            <a:ext cx="146480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>
            <a:off x="412304" y="3356992"/>
            <a:ext cx="14954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Равнобедренный треугольник 21"/>
          <p:cNvSpPr/>
          <p:nvPr/>
        </p:nvSpPr>
        <p:spPr>
          <a:xfrm>
            <a:off x="3635896" y="1939341"/>
            <a:ext cx="360040" cy="392771"/>
          </a:xfrm>
          <a:prstGeom prst="triangle">
            <a:avLst/>
          </a:prstGeom>
          <a:solidFill>
            <a:srgbClr val="FF000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Равнобедренный треугольник 81"/>
          <p:cNvSpPr/>
          <p:nvPr/>
        </p:nvSpPr>
        <p:spPr>
          <a:xfrm>
            <a:off x="4151784" y="1939341"/>
            <a:ext cx="360040" cy="392771"/>
          </a:xfrm>
          <a:prstGeom prst="triangle">
            <a:avLst/>
          </a:prstGeom>
          <a:solidFill>
            <a:srgbClr val="FF000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Равнобедренный треугольник 82"/>
          <p:cNvSpPr/>
          <p:nvPr/>
        </p:nvSpPr>
        <p:spPr>
          <a:xfrm>
            <a:off x="3880030" y="2615184"/>
            <a:ext cx="543508" cy="592918"/>
          </a:xfrm>
          <a:prstGeom prst="triangle">
            <a:avLst/>
          </a:prstGeom>
          <a:solidFill>
            <a:srgbClr val="0070C0"/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>
            <a:off x="3436640" y="2420888"/>
            <a:ext cx="146480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3436640" y="3356992"/>
            <a:ext cx="14954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Равнобедренный треугольник 90"/>
          <p:cNvSpPr/>
          <p:nvPr/>
        </p:nvSpPr>
        <p:spPr>
          <a:xfrm>
            <a:off x="6588224" y="1916832"/>
            <a:ext cx="360040" cy="392771"/>
          </a:xfrm>
          <a:prstGeom prst="triangle">
            <a:avLst/>
          </a:prstGeom>
          <a:solidFill>
            <a:srgbClr val="FFFF00"/>
          </a:soli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Равнобедренный треугольник 91"/>
          <p:cNvSpPr/>
          <p:nvPr/>
        </p:nvSpPr>
        <p:spPr>
          <a:xfrm>
            <a:off x="7164288" y="1916832"/>
            <a:ext cx="360040" cy="392771"/>
          </a:xfrm>
          <a:prstGeom prst="triangle">
            <a:avLst/>
          </a:prstGeom>
          <a:solidFill>
            <a:srgbClr val="FFFF00"/>
          </a:soli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3" name="Прямая соединительная линия 92"/>
          <p:cNvCxnSpPr/>
          <p:nvPr/>
        </p:nvCxnSpPr>
        <p:spPr>
          <a:xfrm>
            <a:off x="6316960" y="3334483"/>
            <a:ext cx="14954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Овал 22"/>
          <p:cNvSpPr/>
          <p:nvPr/>
        </p:nvSpPr>
        <p:spPr>
          <a:xfrm>
            <a:off x="6516216" y="2655316"/>
            <a:ext cx="578532" cy="578532"/>
          </a:xfrm>
          <a:prstGeom prst="ellipse">
            <a:avLst/>
          </a:prstGeom>
          <a:solidFill>
            <a:srgbClr val="FF000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Овал 93"/>
          <p:cNvSpPr/>
          <p:nvPr/>
        </p:nvSpPr>
        <p:spPr>
          <a:xfrm>
            <a:off x="7164288" y="2634444"/>
            <a:ext cx="578532" cy="578532"/>
          </a:xfrm>
          <a:prstGeom prst="ellipse">
            <a:avLst/>
          </a:prstGeom>
          <a:solidFill>
            <a:srgbClr val="FF000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5" name="Прямая соединительная линия 94"/>
          <p:cNvCxnSpPr/>
          <p:nvPr/>
        </p:nvCxnSpPr>
        <p:spPr>
          <a:xfrm>
            <a:off x="6300192" y="2420888"/>
            <a:ext cx="146480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175475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476045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93642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411809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2029976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2648143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266310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3884476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4901448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6050642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6625239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7199836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7774433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8349029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55948" y="3645024"/>
            <a:ext cx="747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К.</a:t>
            </a:r>
            <a:endParaRPr lang="ru-RU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3896308" y="3645024"/>
            <a:ext cx="747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П.</a:t>
            </a:r>
            <a:endParaRPr lang="ru-RU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6876256" y="3645024"/>
            <a:ext cx="747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В.</a:t>
            </a:r>
            <a:endParaRPr lang="ru-RU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698166" y="467842"/>
            <a:ext cx="2482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8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405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33333E-6 L 0.19513 -0.57662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57" y="-28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85185E-6 L -0.33281 -0.45231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49" y="-2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3.33333E-6 L 0.45052 -0.42963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17" y="-21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33333E-6 L -0.05695 -0.56597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47" y="-283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33333E-6 L 0.21893 -0.55555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38" y="-27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3.33333E-6 L 0.15608 -0.44004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95" y="-2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101" grpId="0" animBg="1"/>
      <p:bldP spid="102" grpId="0" animBg="1"/>
      <p:bldP spid="109" grpId="0" animBg="1"/>
      <p:bldP spid="110" grpId="0" animBg="1"/>
      <p:bldP spid="111" grpId="0" animBg="1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62247" y="928669"/>
            <a:ext cx="8186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Кате сосчитать воздушные шары.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71432" y="153330"/>
            <a:ext cx="4851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13. Число два. Цифра 2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08" name="TextBox 107"/>
          <p:cNvSpPr txBox="1"/>
          <p:nvPr/>
        </p:nvSpPr>
        <p:spPr>
          <a:xfrm>
            <a:off x="755576" y="5445224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1671468" y="5434017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09414" y="1434148"/>
            <a:ext cx="3587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шаров было?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9" name="Группа 68"/>
          <p:cNvGrpSpPr/>
          <p:nvPr/>
        </p:nvGrpSpPr>
        <p:grpSpPr>
          <a:xfrm rot="18761226" flipH="1">
            <a:off x="1130454" y="2025031"/>
            <a:ext cx="1066957" cy="2151519"/>
            <a:chOff x="2483768" y="260648"/>
            <a:chExt cx="936104" cy="2561819"/>
          </a:xfrm>
        </p:grpSpPr>
        <p:grpSp>
          <p:nvGrpSpPr>
            <p:cNvPr id="72" name="Группа 71"/>
            <p:cNvGrpSpPr/>
            <p:nvPr/>
          </p:nvGrpSpPr>
          <p:grpSpPr>
            <a:xfrm>
              <a:off x="2483768" y="260648"/>
              <a:ext cx="936104" cy="1887125"/>
              <a:chOff x="2483768" y="548680"/>
              <a:chExt cx="936104" cy="1728192"/>
            </a:xfrm>
            <a:solidFill>
              <a:srgbClr val="FFFF00">
                <a:alpha val="78824"/>
              </a:srgbClr>
            </a:solidFill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</p:grpSpPr>
          <p:sp>
            <p:nvSpPr>
              <p:cNvPr id="78" name="Овал 77"/>
              <p:cNvSpPr/>
              <p:nvPr/>
            </p:nvSpPr>
            <p:spPr>
              <a:xfrm>
                <a:off x="2483768" y="548680"/>
                <a:ext cx="936104" cy="144016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  <a:prstDash val="soli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0" name="Равнобедренный треугольник 79"/>
              <p:cNvSpPr/>
              <p:nvPr/>
            </p:nvSpPr>
            <p:spPr>
              <a:xfrm>
                <a:off x="2780744" y="1988840"/>
                <a:ext cx="288032" cy="288032"/>
              </a:xfrm>
              <a:prstGeom prst="triangle">
                <a:avLst/>
              </a:prstGeom>
              <a:grpFill/>
              <a:ln>
                <a:solidFill>
                  <a:schemeClr val="tx1"/>
                </a:solidFill>
                <a:prstDash val="soli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73" name="Полилиния 72"/>
            <p:cNvSpPr/>
            <p:nvPr/>
          </p:nvSpPr>
          <p:spPr>
            <a:xfrm flipH="1">
              <a:off x="2752881" y="1870468"/>
              <a:ext cx="175245" cy="951999"/>
            </a:xfrm>
            <a:custGeom>
              <a:avLst/>
              <a:gdLst>
                <a:gd name="connsiteX0" fmla="*/ 111278 w 253168"/>
                <a:gd name="connsiteY0" fmla="*/ 0 h 1403788"/>
                <a:gd name="connsiteX1" fmla="*/ 32450 w 253168"/>
                <a:gd name="connsiteY1" fmla="*/ 78828 h 1403788"/>
                <a:gd name="connsiteX2" fmla="*/ 919 w 253168"/>
                <a:gd name="connsiteY2" fmla="*/ 126124 h 1403788"/>
                <a:gd name="connsiteX3" fmla="*/ 16685 w 253168"/>
                <a:gd name="connsiteY3" fmla="*/ 331076 h 1403788"/>
                <a:gd name="connsiteX4" fmla="*/ 63981 w 253168"/>
                <a:gd name="connsiteY4" fmla="*/ 425669 h 1403788"/>
                <a:gd name="connsiteX5" fmla="*/ 79747 w 253168"/>
                <a:gd name="connsiteY5" fmla="*/ 472966 h 1403788"/>
                <a:gd name="connsiteX6" fmla="*/ 111278 w 253168"/>
                <a:gd name="connsiteY6" fmla="*/ 520262 h 1403788"/>
                <a:gd name="connsiteX7" fmla="*/ 142809 w 253168"/>
                <a:gd name="connsiteY7" fmla="*/ 614855 h 1403788"/>
                <a:gd name="connsiteX8" fmla="*/ 158575 w 253168"/>
                <a:gd name="connsiteY8" fmla="*/ 662152 h 1403788"/>
                <a:gd name="connsiteX9" fmla="*/ 174340 w 253168"/>
                <a:gd name="connsiteY9" fmla="*/ 709449 h 1403788"/>
                <a:gd name="connsiteX10" fmla="*/ 205871 w 253168"/>
                <a:gd name="connsiteY10" fmla="*/ 756745 h 1403788"/>
                <a:gd name="connsiteX11" fmla="*/ 237402 w 253168"/>
                <a:gd name="connsiteY11" fmla="*/ 898635 h 1403788"/>
                <a:gd name="connsiteX12" fmla="*/ 253168 w 253168"/>
                <a:gd name="connsiteY12" fmla="*/ 945931 h 1403788"/>
                <a:gd name="connsiteX13" fmla="*/ 174340 w 253168"/>
                <a:gd name="connsiteY13" fmla="*/ 1308538 h 1403788"/>
                <a:gd name="connsiteX14" fmla="*/ 95513 w 253168"/>
                <a:gd name="connsiteY14" fmla="*/ 1371600 h 1403788"/>
                <a:gd name="connsiteX15" fmla="*/ 48216 w 253168"/>
                <a:gd name="connsiteY15" fmla="*/ 1387366 h 1403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53168" h="1403788">
                  <a:moveTo>
                    <a:pt x="111278" y="0"/>
                  </a:moveTo>
                  <a:cubicBezTo>
                    <a:pt x="85002" y="26276"/>
                    <a:pt x="56920" y="50862"/>
                    <a:pt x="32450" y="78828"/>
                  </a:cubicBezTo>
                  <a:cubicBezTo>
                    <a:pt x="19973" y="93088"/>
                    <a:pt x="2101" y="107213"/>
                    <a:pt x="919" y="126124"/>
                  </a:cubicBezTo>
                  <a:cubicBezTo>
                    <a:pt x="-3355" y="194510"/>
                    <a:pt x="8186" y="263086"/>
                    <a:pt x="16685" y="331076"/>
                  </a:cubicBezTo>
                  <a:cubicBezTo>
                    <a:pt x="23290" y="383915"/>
                    <a:pt x="40507" y="378722"/>
                    <a:pt x="63981" y="425669"/>
                  </a:cubicBezTo>
                  <a:cubicBezTo>
                    <a:pt x="71413" y="440533"/>
                    <a:pt x="72315" y="458102"/>
                    <a:pt x="79747" y="472966"/>
                  </a:cubicBezTo>
                  <a:cubicBezTo>
                    <a:pt x="88221" y="489913"/>
                    <a:pt x="103583" y="502947"/>
                    <a:pt x="111278" y="520262"/>
                  </a:cubicBezTo>
                  <a:cubicBezTo>
                    <a:pt x="124777" y="550634"/>
                    <a:pt x="132299" y="583324"/>
                    <a:pt x="142809" y="614855"/>
                  </a:cubicBezTo>
                  <a:lnTo>
                    <a:pt x="158575" y="662152"/>
                  </a:lnTo>
                  <a:cubicBezTo>
                    <a:pt x="163830" y="677918"/>
                    <a:pt x="165122" y="695622"/>
                    <a:pt x="174340" y="709449"/>
                  </a:cubicBezTo>
                  <a:lnTo>
                    <a:pt x="205871" y="756745"/>
                  </a:lnTo>
                  <a:cubicBezTo>
                    <a:pt x="216705" y="810915"/>
                    <a:pt x="222562" y="846696"/>
                    <a:pt x="237402" y="898635"/>
                  </a:cubicBezTo>
                  <a:cubicBezTo>
                    <a:pt x="241967" y="914614"/>
                    <a:pt x="247913" y="930166"/>
                    <a:pt x="253168" y="945931"/>
                  </a:cubicBezTo>
                  <a:cubicBezTo>
                    <a:pt x="235177" y="1251777"/>
                    <a:pt x="287044" y="1139482"/>
                    <a:pt x="174340" y="1308538"/>
                  </a:cubicBezTo>
                  <a:cubicBezTo>
                    <a:pt x="133591" y="1369662"/>
                    <a:pt x="160785" y="1349843"/>
                    <a:pt x="95513" y="1371600"/>
                  </a:cubicBezTo>
                  <a:cubicBezTo>
                    <a:pt x="58726" y="1408386"/>
                    <a:pt x="74492" y="1413642"/>
                    <a:pt x="48216" y="1387366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Блок-схема: сохраненные данные 73"/>
            <p:cNvSpPr/>
            <p:nvPr/>
          </p:nvSpPr>
          <p:spPr>
            <a:xfrm rot="16353584">
              <a:off x="2732554" y="521808"/>
              <a:ext cx="182992" cy="247612"/>
            </a:xfrm>
            <a:prstGeom prst="flowChartOnlineStorag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1" name="Группа 80"/>
          <p:cNvGrpSpPr/>
          <p:nvPr/>
        </p:nvGrpSpPr>
        <p:grpSpPr>
          <a:xfrm rot="18914267" flipH="1">
            <a:off x="2543018" y="2212141"/>
            <a:ext cx="728209" cy="1757026"/>
            <a:chOff x="355304" y="3615749"/>
            <a:chExt cx="1207428" cy="2913289"/>
          </a:xfrm>
        </p:grpSpPr>
        <p:grpSp>
          <p:nvGrpSpPr>
            <p:cNvPr id="82" name="Группа 81"/>
            <p:cNvGrpSpPr/>
            <p:nvPr/>
          </p:nvGrpSpPr>
          <p:grpSpPr>
            <a:xfrm>
              <a:off x="355304" y="3615749"/>
              <a:ext cx="1207428" cy="1768407"/>
              <a:chOff x="355304" y="3615749"/>
              <a:chExt cx="1207428" cy="1768407"/>
            </a:xfrm>
            <a:solidFill>
              <a:srgbClr val="FF0000">
                <a:alpha val="80000"/>
              </a:srgbClr>
            </a:solidFill>
          </p:grpSpPr>
          <p:sp>
            <p:nvSpPr>
              <p:cNvPr id="87" name="Равнобедренный треугольник 86"/>
              <p:cNvSpPr/>
              <p:nvPr/>
            </p:nvSpPr>
            <p:spPr>
              <a:xfrm>
                <a:off x="806546" y="5024116"/>
                <a:ext cx="383083" cy="360040"/>
              </a:xfrm>
              <a:prstGeom prst="triangle">
                <a:avLst/>
              </a:prstGeom>
              <a:grpFill/>
              <a:ln w="3175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8" name="Овал 87"/>
              <p:cNvSpPr/>
              <p:nvPr/>
            </p:nvSpPr>
            <p:spPr>
              <a:xfrm>
                <a:off x="355304" y="3615749"/>
                <a:ext cx="1207428" cy="1516773"/>
              </a:xfrm>
              <a:prstGeom prst="ellipse">
                <a:avLst/>
              </a:prstGeom>
              <a:grpFill/>
              <a:ln w="3175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83" name="Полилиния 82"/>
            <p:cNvSpPr/>
            <p:nvPr/>
          </p:nvSpPr>
          <p:spPr>
            <a:xfrm>
              <a:off x="929589" y="5125250"/>
              <a:ext cx="192408" cy="1403788"/>
            </a:xfrm>
            <a:custGeom>
              <a:avLst/>
              <a:gdLst>
                <a:gd name="connsiteX0" fmla="*/ 111278 w 253168"/>
                <a:gd name="connsiteY0" fmla="*/ 0 h 1403788"/>
                <a:gd name="connsiteX1" fmla="*/ 32450 w 253168"/>
                <a:gd name="connsiteY1" fmla="*/ 78828 h 1403788"/>
                <a:gd name="connsiteX2" fmla="*/ 919 w 253168"/>
                <a:gd name="connsiteY2" fmla="*/ 126124 h 1403788"/>
                <a:gd name="connsiteX3" fmla="*/ 16685 w 253168"/>
                <a:gd name="connsiteY3" fmla="*/ 331076 h 1403788"/>
                <a:gd name="connsiteX4" fmla="*/ 63981 w 253168"/>
                <a:gd name="connsiteY4" fmla="*/ 425669 h 1403788"/>
                <a:gd name="connsiteX5" fmla="*/ 79747 w 253168"/>
                <a:gd name="connsiteY5" fmla="*/ 472966 h 1403788"/>
                <a:gd name="connsiteX6" fmla="*/ 111278 w 253168"/>
                <a:gd name="connsiteY6" fmla="*/ 520262 h 1403788"/>
                <a:gd name="connsiteX7" fmla="*/ 142809 w 253168"/>
                <a:gd name="connsiteY7" fmla="*/ 614855 h 1403788"/>
                <a:gd name="connsiteX8" fmla="*/ 158575 w 253168"/>
                <a:gd name="connsiteY8" fmla="*/ 662152 h 1403788"/>
                <a:gd name="connsiteX9" fmla="*/ 174340 w 253168"/>
                <a:gd name="connsiteY9" fmla="*/ 709449 h 1403788"/>
                <a:gd name="connsiteX10" fmla="*/ 205871 w 253168"/>
                <a:gd name="connsiteY10" fmla="*/ 756745 h 1403788"/>
                <a:gd name="connsiteX11" fmla="*/ 237402 w 253168"/>
                <a:gd name="connsiteY11" fmla="*/ 898635 h 1403788"/>
                <a:gd name="connsiteX12" fmla="*/ 253168 w 253168"/>
                <a:gd name="connsiteY12" fmla="*/ 945931 h 1403788"/>
                <a:gd name="connsiteX13" fmla="*/ 174340 w 253168"/>
                <a:gd name="connsiteY13" fmla="*/ 1308538 h 1403788"/>
                <a:gd name="connsiteX14" fmla="*/ 95513 w 253168"/>
                <a:gd name="connsiteY14" fmla="*/ 1371600 h 1403788"/>
                <a:gd name="connsiteX15" fmla="*/ 48216 w 253168"/>
                <a:gd name="connsiteY15" fmla="*/ 1387366 h 1403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53168" h="1403788">
                  <a:moveTo>
                    <a:pt x="111278" y="0"/>
                  </a:moveTo>
                  <a:cubicBezTo>
                    <a:pt x="85002" y="26276"/>
                    <a:pt x="56920" y="50862"/>
                    <a:pt x="32450" y="78828"/>
                  </a:cubicBezTo>
                  <a:cubicBezTo>
                    <a:pt x="19973" y="93088"/>
                    <a:pt x="2101" y="107213"/>
                    <a:pt x="919" y="126124"/>
                  </a:cubicBezTo>
                  <a:cubicBezTo>
                    <a:pt x="-3355" y="194510"/>
                    <a:pt x="8186" y="263086"/>
                    <a:pt x="16685" y="331076"/>
                  </a:cubicBezTo>
                  <a:cubicBezTo>
                    <a:pt x="23290" y="383915"/>
                    <a:pt x="40507" y="378722"/>
                    <a:pt x="63981" y="425669"/>
                  </a:cubicBezTo>
                  <a:cubicBezTo>
                    <a:pt x="71413" y="440533"/>
                    <a:pt x="72315" y="458102"/>
                    <a:pt x="79747" y="472966"/>
                  </a:cubicBezTo>
                  <a:cubicBezTo>
                    <a:pt x="88221" y="489913"/>
                    <a:pt x="103583" y="502947"/>
                    <a:pt x="111278" y="520262"/>
                  </a:cubicBezTo>
                  <a:cubicBezTo>
                    <a:pt x="124777" y="550634"/>
                    <a:pt x="132299" y="583324"/>
                    <a:pt x="142809" y="614855"/>
                  </a:cubicBezTo>
                  <a:lnTo>
                    <a:pt x="158575" y="662152"/>
                  </a:lnTo>
                  <a:cubicBezTo>
                    <a:pt x="163830" y="677918"/>
                    <a:pt x="165122" y="695622"/>
                    <a:pt x="174340" y="709449"/>
                  </a:cubicBezTo>
                  <a:lnTo>
                    <a:pt x="205871" y="756745"/>
                  </a:lnTo>
                  <a:cubicBezTo>
                    <a:pt x="216705" y="810915"/>
                    <a:pt x="222562" y="846696"/>
                    <a:pt x="237402" y="898635"/>
                  </a:cubicBezTo>
                  <a:cubicBezTo>
                    <a:pt x="241967" y="914614"/>
                    <a:pt x="247913" y="930166"/>
                    <a:pt x="253168" y="945931"/>
                  </a:cubicBezTo>
                  <a:cubicBezTo>
                    <a:pt x="235177" y="1251777"/>
                    <a:pt x="287044" y="1139482"/>
                    <a:pt x="174340" y="1308538"/>
                  </a:cubicBezTo>
                  <a:cubicBezTo>
                    <a:pt x="133591" y="1369662"/>
                    <a:pt x="160785" y="1349843"/>
                    <a:pt x="95513" y="1371600"/>
                  </a:cubicBezTo>
                  <a:cubicBezTo>
                    <a:pt x="58726" y="1408386"/>
                    <a:pt x="74492" y="1413642"/>
                    <a:pt x="48216" y="1387366"/>
                  </a:cubicBezTo>
                </a:path>
              </a:pathLst>
            </a:custGeom>
            <a:noFill/>
            <a:ln w="28575">
              <a:solidFill>
                <a:srgbClr val="ED1FD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Блок-схема: сохраненные данные 85"/>
            <p:cNvSpPr/>
            <p:nvPr/>
          </p:nvSpPr>
          <p:spPr>
            <a:xfrm rot="15995710">
              <a:off x="674005" y="3725692"/>
              <a:ext cx="206197" cy="236413"/>
            </a:xfrm>
            <a:prstGeom prst="flowChartOnlineStorage">
              <a:avLst/>
            </a:prstGeom>
            <a:solidFill>
              <a:schemeClr val="bg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9" name="Rectangle 1"/>
          <p:cNvSpPr>
            <a:spLocks noChangeArrowheads="1"/>
          </p:cNvSpPr>
          <p:nvPr/>
        </p:nvSpPr>
        <p:spPr bwMode="auto">
          <a:xfrm>
            <a:off x="287768" y="4149080"/>
            <a:ext cx="857252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выполнять интерактивно.  Во</a:t>
            </a:r>
            <a:r>
              <a:rPr kumimoji="0" lang="ru-RU" b="0" i="1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время демонстрации навести курсор на  «лишнюю» фигуру до появления ладошки. Кликнуть!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217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48148E-6 L 0.2125 -0.42801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25" y="-214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</p:childTnLst>
        </p:cTn>
      </p:par>
    </p:tnLst>
    <p:bldLst>
      <p:bldP spid="108" grpId="0" animBg="1"/>
      <p:bldP spid="109" grpId="0" animBg="1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62247" y="928669"/>
            <a:ext cx="8186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Кате сосчитать воздушные шары.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71432" y="153330"/>
            <a:ext cx="4851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13. Число два. Цифра 2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42" name="TextBox 41"/>
          <p:cNvSpPr txBox="1"/>
          <p:nvPr/>
        </p:nvSpPr>
        <p:spPr>
          <a:xfrm>
            <a:off x="1048012" y="1434148"/>
            <a:ext cx="2579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стало?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9" name="Группа 58"/>
          <p:cNvGrpSpPr/>
          <p:nvPr/>
        </p:nvGrpSpPr>
        <p:grpSpPr>
          <a:xfrm rot="18761226" flipH="1">
            <a:off x="1133815" y="2050348"/>
            <a:ext cx="1066957" cy="2151519"/>
            <a:chOff x="2483768" y="260648"/>
            <a:chExt cx="936104" cy="2561819"/>
          </a:xfrm>
        </p:grpSpPr>
        <p:grpSp>
          <p:nvGrpSpPr>
            <p:cNvPr id="60" name="Группа 59"/>
            <p:cNvGrpSpPr/>
            <p:nvPr/>
          </p:nvGrpSpPr>
          <p:grpSpPr>
            <a:xfrm>
              <a:off x="2483768" y="260648"/>
              <a:ext cx="936104" cy="1887125"/>
              <a:chOff x="2483768" y="548680"/>
              <a:chExt cx="936104" cy="1728192"/>
            </a:xfrm>
            <a:solidFill>
              <a:srgbClr val="FFFF00">
                <a:alpha val="78824"/>
              </a:srgbClr>
            </a:solidFill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</p:grpSpPr>
          <p:sp>
            <p:nvSpPr>
              <p:cNvPr id="63" name="Овал 62"/>
              <p:cNvSpPr/>
              <p:nvPr/>
            </p:nvSpPr>
            <p:spPr>
              <a:xfrm>
                <a:off x="2483768" y="548680"/>
                <a:ext cx="936104" cy="144016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  <a:prstDash val="soli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4" name="Равнобедренный треугольник 63"/>
              <p:cNvSpPr/>
              <p:nvPr/>
            </p:nvSpPr>
            <p:spPr>
              <a:xfrm>
                <a:off x="2780744" y="1988840"/>
                <a:ext cx="288032" cy="288032"/>
              </a:xfrm>
              <a:prstGeom prst="triangle">
                <a:avLst/>
              </a:prstGeom>
              <a:grpFill/>
              <a:ln>
                <a:solidFill>
                  <a:schemeClr val="tx1"/>
                </a:solidFill>
                <a:prstDash val="soli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61" name="Полилиния 60"/>
            <p:cNvSpPr/>
            <p:nvPr/>
          </p:nvSpPr>
          <p:spPr>
            <a:xfrm flipH="1">
              <a:off x="2752881" y="1870468"/>
              <a:ext cx="175245" cy="951999"/>
            </a:xfrm>
            <a:custGeom>
              <a:avLst/>
              <a:gdLst>
                <a:gd name="connsiteX0" fmla="*/ 111278 w 253168"/>
                <a:gd name="connsiteY0" fmla="*/ 0 h 1403788"/>
                <a:gd name="connsiteX1" fmla="*/ 32450 w 253168"/>
                <a:gd name="connsiteY1" fmla="*/ 78828 h 1403788"/>
                <a:gd name="connsiteX2" fmla="*/ 919 w 253168"/>
                <a:gd name="connsiteY2" fmla="*/ 126124 h 1403788"/>
                <a:gd name="connsiteX3" fmla="*/ 16685 w 253168"/>
                <a:gd name="connsiteY3" fmla="*/ 331076 h 1403788"/>
                <a:gd name="connsiteX4" fmla="*/ 63981 w 253168"/>
                <a:gd name="connsiteY4" fmla="*/ 425669 h 1403788"/>
                <a:gd name="connsiteX5" fmla="*/ 79747 w 253168"/>
                <a:gd name="connsiteY5" fmla="*/ 472966 h 1403788"/>
                <a:gd name="connsiteX6" fmla="*/ 111278 w 253168"/>
                <a:gd name="connsiteY6" fmla="*/ 520262 h 1403788"/>
                <a:gd name="connsiteX7" fmla="*/ 142809 w 253168"/>
                <a:gd name="connsiteY7" fmla="*/ 614855 h 1403788"/>
                <a:gd name="connsiteX8" fmla="*/ 158575 w 253168"/>
                <a:gd name="connsiteY8" fmla="*/ 662152 h 1403788"/>
                <a:gd name="connsiteX9" fmla="*/ 174340 w 253168"/>
                <a:gd name="connsiteY9" fmla="*/ 709449 h 1403788"/>
                <a:gd name="connsiteX10" fmla="*/ 205871 w 253168"/>
                <a:gd name="connsiteY10" fmla="*/ 756745 h 1403788"/>
                <a:gd name="connsiteX11" fmla="*/ 237402 w 253168"/>
                <a:gd name="connsiteY11" fmla="*/ 898635 h 1403788"/>
                <a:gd name="connsiteX12" fmla="*/ 253168 w 253168"/>
                <a:gd name="connsiteY12" fmla="*/ 945931 h 1403788"/>
                <a:gd name="connsiteX13" fmla="*/ 174340 w 253168"/>
                <a:gd name="connsiteY13" fmla="*/ 1308538 h 1403788"/>
                <a:gd name="connsiteX14" fmla="*/ 95513 w 253168"/>
                <a:gd name="connsiteY14" fmla="*/ 1371600 h 1403788"/>
                <a:gd name="connsiteX15" fmla="*/ 48216 w 253168"/>
                <a:gd name="connsiteY15" fmla="*/ 1387366 h 1403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53168" h="1403788">
                  <a:moveTo>
                    <a:pt x="111278" y="0"/>
                  </a:moveTo>
                  <a:cubicBezTo>
                    <a:pt x="85002" y="26276"/>
                    <a:pt x="56920" y="50862"/>
                    <a:pt x="32450" y="78828"/>
                  </a:cubicBezTo>
                  <a:cubicBezTo>
                    <a:pt x="19973" y="93088"/>
                    <a:pt x="2101" y="107213"/>
                    <a:pt x="919" y="126124"/>
                  </a:cubicBezTo>
                  <a:cubicBezTo>
                    <a:pt x="-3355" y="194510"/>
                    <a:pt x="8186" y="263086"/>
                    <a:pt x="16685" y="331076"/>
                  </a:cubicBezTo>
                  <a:cubicBezTo>
                    <a:pt x="23290" y="383915"/>
                    <a:pt x="40507" y="378722"/>
                    <a:pt x="63981" y="425669"/>
                  </a:cubicBezTo>
                  <a:cubicBezTo>
                    <a:pt x="71413" y="440533"/>
                    <a:pt x="72315" y="458102"/>
                    <a:pt x="79747" y="472966"/>
                  </a:cubicBezTo>
                  <a:cubicBezTo>
                    <a:pt x="88221" y="489913"/>
                    <a:pt x="103583" y="502947"/>
                    <a:pt x="111278" y="520262"/>
                  </a:cubicBezTo>
                  <a:cubicBezTo>
                    <a:pt x="124777" y="550634"/>
                    <a:pt x="132299" y="583324"/>
                    <a:pt x="142809" y="614855"/>
                  </a:cubicBezTo>
                  <a:lnTo>
                    <a:pt x="158575" y="662152"/>
                  </a:lnTo>
                  <a:cubicBezTo>
                    <a:pt x="163830" y="677918"/>
                    <a:pt x="165122" y="695622"/>
                    <a:pt x="174340" y="709449"/>
                  </a:cubicBezTo>
                  <a:lnTo>
                    <a:pt x="205871" y="756745"/>
                  </a:lnTo>
                  <a:cubicBezTo>
                    <a:pt x="216705" y="810915"/>
                    <a:pt x="222562" y="846696"/>
                    <a:pt x="237402" y="898635"/>
                  </a:cubicBezTo>
                  <a:cubicBezTo>
                    <a:pt x="241967" y="914614"/>
                    <a:pt x="247913" y="930166"/>
                    <a:pt x="253168" y="945931"/>
                  </a:cubicBezTo>
                  <a:cubicBezTo>
                    <a:pt x="235177" y="1251777"/>
                    <a:pt x="287044" y="1139482"/>
                    <a:pt x="174340" y="1308538"/>
                  </a:cubicBezTo>
                  <a:cubicBezTo>
                    <a:pt x="133591" y="1369662"/>
                    <a:pt x="160785" y="1349843"/>
                    <a:pt x="95513" y="1371600"/>
                  </a:cubicBezTo>
                  <a:cubicBezTo>
                    <a:pt x="58726" y="1408386"/>
                    <a:pt x="74492" y="1413642"/>
                    <a:pt x="48216" y="1387366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Блок-схема: сохраненные данные 61"/>
            <p:cNvSpPr/>
            <p:nvPr/>
          </p:nvSpPr>
          <p:spPr>
            <a:xfrm rot="16353584">
              <a:off x="2732554" y="521808"/>
              <a:ext cx="182992" cy="247612"/>
            </a:xfrm>
            <a:prstGeom prst="flowChartOnlineStorag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5" name="Группа 64"/>
          <p:cNvGrpSpPr/>
          <p:nvPr/>
        </p:nvGrpSpPr>
        <p:grpSpPr>
          <a:xfrm rot="18914267" flipH="1">
            <a:off x="2577911" y="2313263"/>
            <a:ext cx="728209" cy="1757026"/>
            <a:chOff x="355304" y="3615749"/>
            <a:chExt cx="1207428" cy="2913289"/>
          </a:xfrm>
        </p:grpSpPr>
        <p:grpSp>
          <p:nvGrpSpPr>
            <p:cNvPr id="66" name="Группа 65"/>
            <p:cNvGrpSpPr/>
            <p:nvPr/>
          </p:nvGrpSpPr>
          <p:grpSpPr>
            <a:xfrm>
              <a:off x="355304" y="3615749"/>
              <a:ext cx="1207428" cy="1768407"/>
              <a:chOff x="355304" y="3615749"/>
              <a:chExt cx="1207428" cy="1768407"/>
            </a:xfrm>
            <a:solidFill>
              <a:srgbClr val="FF0000">
                <a:alpha val="80000"/>
              </a:srgbClr>
            </a:solidFill>
          </p:grpSpPr>
          <p:sp>
            <p:nvSpPr>
              <p:cNvPr id="70" name="Равнобедренный треугольник 69"/>
              <p:cNvSpPr/>
              <p:nvPr/>
            </p:nvSpPr>
            <p:spPr>
              <a:xfrm>
                <a:off x="806546" y="5024116"/>
                <a:ext cx="383083" cy="360040"/>
              </a:xfrm>
              <a:prstGeom prst="triangle">
                <a:avLst/>
              </a:prstGeom>
              <a:grpFill/>
              <a:ln w="3175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1" name="Овал 70"/>
              <p:cNvSpPr/>
              <p:nvPr/>
            </p:nvSpPr>
            <p:spPr>
              <a:xfrm>
                <a:off x="355304" y="3615749"/>
                <a:ext cx="1207428" cy="1516773"/>
              </a:xfrm>
              <a:prstGeom prst="ellipse">
                <a:avLst/>
              </a:prstGeom>
              <a:grpFill/>
              <a:ln w="3175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67" name="Полилиния 66"/>
            <p:cNvSpPr/>
            <p:nvPr/>
          </p:nvSpPr>
          <p:spPr>
            <a:xfrm>
              <a:off x="929589" y="5125250"/>
              <a:ext cx="192408" cy="1403788"/>
            </a:xfrm>
            <a:custGeom>
              <a:avLst/>
              <a:gdLst>
                <a:gd name="connsiteX0" fmla="*/ 111278 w 253168"/>
                <a:gd name="connsiteY0" fmla="*/ 0 h 1403788"/>
                <a:gd name="connsiteX1" fmla="*/ 32450 w 253168"/>
                <a:gd name="connsiteY1" fmla="*/ 78828 h 1403788"/>
                <a:gd name="connsiteX2" fmla="*/ 919 w 253168"/>
                <a:gd name="connsiteY2" fmla="*/ 126124 h 1403788"/>
                <a:gd name="connsiteX3" fmla="*/ 16685 w 253168"/>
                <a:gd name="connsiteY3" fmla="*/ 331076 h 1403788"/>
                <a:gd name="connsiteX4" fmla="*/ 63981 w 253168"/>
                <a:gd name="connsiteY4" fmla="*/ 425669 h 1403788"/>
                <a:gd name="connsiteX5" fmla="*/ 79747 w 253168"/>
                <a:gd name="connsiteY5" fmla="*/ 472966 h 1403788"/>
                <a:gd name="connsiteX6" fmla="*/ 111278 w 253168"/>
                <a:gd name="connsiteY6" fmla="*/ 520262 h 1403788"/>
                <a:gd name="connsiteX7" fmla="*/ 142809 w 253168"/>
                <a:gd name="connsiteY7" fmla="*/ 614855 h 1403788"/>
                <a:gd name="connsiteX8" fmla="*/ 158575 w 253168"/>
                <a:gd name="connsiteY8" fmla="*/ 662152 h 1403788"/>
                <a:gd name="connsiteX9" fmla="*/ 174340 w 253168"/>
                <a:gd name="connsiteY9" fmla="*/ 709449 h 1403788"/>
                <a:gd name="connsiteX10" fmla="*/ 205871 w 253168"/>
                <a:gd name="connsiteY10" fmla="*/ 756745 h 1403788"/>
                <a:gd name="connsiteX11" fmla="*/ 237402 w 253168"/>
                <a:gd name="connsiteY11" fmla="*/ 898635 h 1403788"/>
                <a:gd name="connsiteX12" fmla="*/ 253168 w 253168"/>
                <a:gd name="connsiteY12" fmla="*/ 945931 h 1403788"/>
                <a:gd name="connsiteX13" fmla="*/ 174340 w 253168"/>
                <a:gd name="connsiteY13" fmla="*/ 1308538 h 1403788"/>
                <a:gd name="connsiteX14" fmla="*/ 95513 w 253168"/>
                <a:gd name="connsiteY14" fmla="*/ 1371600 h 1403788"/>
                <a:gd name="connsiteX15" fmla="*/ 48216 w 253168"/>
                <a:gd name="connsiteY15" fmla="*/ 1387366 h 1403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53168" h="1403788">
                  <a:moveTo>
                    <a:pt x="111278" y="0"/>
                  </a:moveTo>
                  <a:cubicBezTo>
                    <a:pt x="85002" y="26276"/>
                    <a:pt x="56920" y="50862"/>
                    <a:pt x="32450" y="78828"/>
                  </a:cubicBezTo>
                  <a:cubicBezTo>
                    <a:pt x="19973" y="93088"/>
                    <a:pt x="2101" y="107213"/>
                    <a:pt x="919" y="126124"/>
                  </a:cubicBezTo>
                  <a:cubicBezTo>
                    <a:pt x="-3355" y="194510"/>
                    <a:pt x="8186" y="263086"/>
                    <a:pt x="16685" y="331076"/>
                  </a:cubicBezTo>
                  <a:cubicBezTo>
                    <a:pt x="23290" y="383915"/>
                    <a:pt x="40507" y="378722"/>
                    <a:pt x="63981" y="425669"/>
                  </a:cubicBezTo>
                  <a:cubicBezTo>
                    <a:pt x="71413" y="440533"/>
                    <a:pt x="72315" y="458102"/>
                    <a:pt x="79747" y="472966"/>
                  </a:cubicBezTo>
                  <a:cubicBezTo>
                    <a:pt x="88221" y="489913"/>
                    <a:pt x="103583" y="502947"/>
                    <a:pt x="111278" y="520262"/>
                  </a:cubicBezTo>
                  <a:cubicBezTo>
                    <a:pt x="124777" y="550634"/>
                    <a:pt x="132299" y="583324"/>
                    <a:pt x="142809" y="614855"/>
                  </a:cubicBezTo>
                  <a:lnTo>
                    <a:pt x="158575" y="662152"/>
                  </a:lnTo>
                  <a:cubicBezTo>
                    <a:pt x="163830" y="677918"/>
                    <a:pt x="165122" y="695622"/>
                    <a:pt x="174340" y="709449"/>
                  </a:cubicBezTo>
                  <a:lnTo>
                    <a:pt x="205871" y="756745"/>
                  </a:lnTo>
                  <a:cubicBezTo>
                    <a:pt x="216705" y="810915"/>
                    <a:pt x="222562" y="846696"/>
                    <a:pt x="237402" y="898635"/>
                  </a:cubicBezTo>
                  <a:cubicBezTo>
                    <a:pt x="241967" y="914614"/>
                    <a:pt x="247913" y="930166"/>
                    <a:pt x="253168" y="945931"/>
                  </a:cubicBezTo>
                  <a:cubicBezTo>
                    <a:pt x="235177" y="1251777"/>
                    <a:pt x="287044" y="1139482"/>
                    <a:pt x="174340" y="1308538"/>
                  </a:cubicBezTo>
                  <a:cubicBezTo>
                    <a:pt x="133591" y="1369662"/>
                    <a:pt x="160785" y="1349843"/>
                    <a:pt x="95513" y="1371600"/>
                  </a:cubicBezTo>
                  <a:cubicBezTo>
                    <a:pt x="58726" y="1408386"/>
                    <a:pt x="74492" y="1413642"/>
                    <a:pt x="48216" y="1387366"/>
                  </a:cubicBezTo>
                </a:path>
              </a:pathLst>
            </a:custGeom>
            <a:noFill/>
            <a:ln w="28575">
              <a:solidFill>
                <a:srgbClr val="ED1FD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Блок-схема: сохраненные данные 67"/>
            <p:cNvSpPr/>
            <p:nvPr/>
          </p:nvSpPr>
          <p:spPr>
            <a:xfrm rot="15995710">
              <a:off x="674005" y="3725692"/>
              <a:ext cx="206197" cy="236413"/>
            </a:xfrm>
            <a:prstGeom prst="flowChartOnlineStorage">
              <a:avLst/>
            </a:prstGeom>
            <a:solidFill>
              <a:schemeClr val="bg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" name="Равнобедренный треугольник 4"/>
          <p:cNvSpPr/>
          <p:nvPr/>
        </p:nvSpPr>
        <p:spPr>
          <a:xfrm>
            <a:off x="2285434" y="2222024"/>
            <a:ext cx="148865" cy="106793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ирог 5"/>
          <p:cNvSpPr/>
          <p:nvPr/>
        </p:nvSpPr>
        <p:spPr>
          <a:xfrm>
            <a:off x="2075326" y="2844474"/>
            <a:ext cx="420217" cy="434746"/>
          </a:xfrm>
          <a:prstGeom prst="pie">
            <a:avLst>
              <a:gd name="adj1" fmla="val 13535501"/>
              <a:gd name="adj2" fmla="val 16200000"/>
            </a:avLst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2434299" y="2668743"/>
            <a:ext cx="214126" cy="107836"/>
          </a:xfrm>
          <a:prstGeom prst="hexag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2132913" y="2215235"/>
            <a:ext cx="1149193" cy="1163711"/>
            <a:chOff x="7465674" y="3819848"/>
            <a:chExt cx="1149193" cy="1163711"/>
          </a:xfrm>
        </p:grpSpPr>
        <p:sp>
          <p:nvSpPr>
            <p:cNvPr id="8" name="Пятно 2 7"/>
            <p:cNvSpPr/>
            <p:nvPr/>
          </p:nvSpPr>
          <p:spPr>
            <a:xfrm>
              <a:off x="7465674" y="3819848"/>
              <a:ext cx="1149193" cy="1163711"/>
            </a:xfrm>
            <a:prstGeom prst="irregularSeal2">
              <a:avLst/>
            </a:prstGeom>
            <a:solidFill>
              <a:srgbClr val="FF0000"/>
            </a:solidFill>
            <a:ln w="3175">
              <a:solidFill>
                <a:srgbClr val="FFFF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" name="32-конечная звезда 2"/>
            <p:cNvSpPr/>
            <p:nvPr/>
          </p:nvSpPr>
          <p:spPr>
            <a:xfrm>
              <a:off x="7559383" y="3961004"/>
              <a:ext cx="881398" cy="881398"/>
            </a:xfrm>
            <a:prstGeom prst="star32">
              <a:avLst>
                <a:gd name="adj" fmla="val 10062"/>
              </a:avLst>
            </a:prstGeom>
            <a:noFill/>
            <a:ln w="31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5" name="Равнобедренный треугольник 74"/>
          <p:cNvSpPr/>
          <p:nvPr/>
        </p:nvSpPr>
        <p:spPr>
          <a:xfrm>
            <a:off x="3082522" y="2740774"/>
            <a:ext cx="172484" cy="213586"/>
          </a:xfrm>
          <a:prstGeom prst="triangle">
            <a:avLst/>
          </a:prstGeom>
          <a:solidFill>
            <a:srgbClr val="FF0000"/>
          </a:solidFill>
          <a:ln>
            <a:solidFill>
              <a:srgbClr val="FFFF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Пирог 75"/>
          <p:cNvSpPr/>
          <p:nvPr/>
        </p:nvSpPr>
        <p:spPr>
          <a:xfrm>
            <a:off x="2372060" y="3039256"/>
            <a:ext cx="420217" cy="434746"/>
          </a:xfrm>
          <a:prstGeom prst="pie">
            <a:avLst>
              <a:gd name="adj1" fmla="val 13535501"/>
              <a:gd name="adj2" fmla="val 16200000"/>
            </a:avLst>
          </a:prstGeom>
          <a:solidFill>
            <a:srgbClr val="FF0000"/>
          </a:solidFill>
          <a:ln>
            <a:solidFill>
              <a:srgbClr val="FFFF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9" name="Равнобедренный треугольник 78"/>
          <p:cNvSpPr/>
          <p:nvPr/>
        </p:nvSpPr>
        <p:spPr>
          <a:xfrm>
            <a:off x="2558645" y="2076614"/>
            <a:ext cx="148865" cy="106793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Равнобедренный треугольник 83"/>
          <p:cNvSpPr/>
          <p:nvPr/>
        </p:nvSpPr>
        <p:spPr>
          <a:xfrm>
            <a:off x="3234922" y="2893174"/>
            <a:ext cx="172484" cy="213586"/>
          </a:xfrm>
          <a:prstGeom prst="triangle">
            <a:avLst/>
          </a:prstGeom>
          <a:solidFill>
            <a:srgbClr val="FF0000"/>
          </a:solidFill>
          <a:ln>
            <a:solidFill>
              <a:srgbClr val="FFFF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Равнобедренный треугольник 84"/>
          <p:cNvSpPr/>
          <p:nvPr/>
        </p:nvSpPr>
        <p:spPr>
          <a:xfrm>
            <a:off x="2001251" y="2163375"/>
            <a:ext cx="172484" cy="213586"/>
          </a:xfrm>
          <a:prstGeom prst="triangle">
            <a:avLst/>
          </a:prstGeom>
          <a:solidFill>
            <a:srgbClr val="FF0000"/>
          </a:solidFill>
          <a:ln>
            <a:solidFill>
              <a:srgbClr val="FFFF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TextBox 85"/>
          <p:cNvSpPr txBox="1"/>
          <p:nvPr/>
        </p:nvSpPr>
        <p:spPr>
          <a:xfrm>
            <a:off x="755576" y="5445224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671468" y="5434017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angle 1"/>
          <p:cNvSpPr>
            <a:spLocks noChangeArrowheads="1"/>
          </p:cNvSpPr>
          <p:nvPr/>
        </p:nvSpPr>
        <p:spPr bwMode="auto">
          <a:xfrm>
            <a:off x="287768" y="4149080"/>
            <a:ext cx="857252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выполнять интерактивно.  Во</a:t>
            </a:r>
            <a:r>
              <a:rPr kumimoji="0" lang="ru-RU" b="0" i="1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время демонстрации навести курсор на  «лишнюю» фигуру до появления ладошки. Кликнуть!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69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1.85185E-6 L 0.36233 -0.44004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08" y="-2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</p:childTnLst>
        </p:cTn>
      </p:par>
    </p:tnLst>
    <p:bldLst>
      <p:bldP spid="42" grpId="0"/>
      <p:bldP spid="5" grpId="0" animBg="1"/>
      <p:bldP spid="6" grpId="0" animBg="1"/>
      <p:bldP spid="7" grpId="0" animBg="1"/>
      <p:bldP spid="75" grpId="0" animBg="1"/>
      <p:bldP spid="76" grpId="0" animBg="1"/>
      <p:bldP spid="79" grpId="0" animBg="1"/>
      <p:bldP spid="84" grpId="0" animBg="1"/>
      <p:bldP spid="85" grpId="0" animBg="1"/>
      <p:bldP spid="86" grpId="0" animBg="1"/>
      <p:bldP spid="87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1272</TotalTime>
  <Words>626</Words>
  <Application>Microsoft Office PowerPoint</Application>
  <PresentationFormat>Экран (4:3)</PresentationFormat>
  <Paragraphs>161</Paragraphs>
  <Slides>13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Официальная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Анна</dc:creator>
  <cp:lastModifiedBy>Танюша</cp:lastModifiedBy>
  <cp:revision>58</cp:revision>
  <dcterms:created xsi:type="dcterms:W3CDTF">2010-09-27T16:17:46Z</dcterms:created>
  <dcterms:modified xsi:type="dcterms:W3CDTF">2016-02-02T18:14:25Z</dcterms:modified>
</cp:coreProperties>
</file>