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65" r:id="rId2"/>
    <p:sldId id="292" r:id="rId3"/>
    <p:sldId id="293" r:id="rId4"/>
    <p:sldId id="290" r:id="rId5"/>
    <p:sldId id="277" r:id="rId6"/>
    <p:sldId id="284" r:id="rId7"/>
    <p:sldId id="274" r:id="rId8"/>
    <p:sldId id="278" r:id="rId9"/>
    <p:sldId id="285" r:id="rId10"/>
    <p:sldId id="288" r:id="rId11"/>
    <p:sldId id="289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8A2"/>
    <a:srgbClr val="E6A874"/>
    <a:srgbClr val="79DCFF"/>
    <a:srgbClr val="1DC4FF"/>
    <a:srgbClr val="2F961A"/>
    <a:srgbClr val="FFFF81"/>
    <a:srgbClr val="CC5134"/>
    <a:srgbClr val="000000"/>
    <a:srgbClr val="66FFFF"/>
    <a:srgbClr val="E86A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9" d="100"/>
          <a:sy n="49" d="100"/>
        </p:scale>
        <p:origin x="-774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0857C-A76B-4076-930A-8E91FBA5F527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F533C7-7D26-4081-A07A-243059FD55B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996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428596" y="1785926"/>
            <a:ext cx="1818173" cy="2408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2500298" y="2479669"/>
            <a:ext cx="1111122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3857620" y="3122611"/>
            <a:ext cx="753568" cy="1008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142844" y="142852"/>
            <a:ext cx="74295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«Моя математика» 1 класс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7858148" y="357166"/>
            <a:ext cx="12057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Урок 11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42844" y="757025"/>
            <a:ext cx="892971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Тема урока: «Число один. Цифра 1.Один и много»</a:t>
            </a: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285720" y="4143380"/>
            <a:ext cx="857256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Советы учителю.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Презентация к уроку составлена на основе заданий, расположенных в учебнике. Рекомендую открыть учебник на странице с данным уроком, прочитать задания и просмотреть их в данной презентации в режиме демонстрации.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Некоторые задания можно выполнять интерактивно. Например, продолжить ряд, сравнить или вставить пропущенные числа.</a:t>
            </a:r>
            <a:r>
              <a:rPr kumimoji="0" lang="ru-RU" b="0" i="1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Для этого презентацию надо перевести в режим редактирования.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696" y="1353338"/>
            <a:ext cx="4260367" cy="2861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386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Анна\Documents\Дошкольники\Школа\Дорога в школу\a_les11-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34"/>
          <a:stretch/>
        </p:blipFill>
        <p:spPr bwMode="auto">
          <a:xfrm>
            <a:off x="1691680" y="1916832"/>
            <a:ext cx="5832648" cy="4123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6694" y="147409"/>
            <a:ext cx="720558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11. Число </a:t>
            </a: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один. Цифра 1.</a:t>
            </a:r>
            <a:r>
              <a:rPr lang="ru-RU" sz="2800" dirty="0">
                <a:solidFill>
                  <a:srgbClr val="FF0000"/>
                </a:solidFill>
              </a:rPr>
              <a:t>Один и </a:t>
            </a:r>
            <a:r>
              <a:rPr lang="ru-RU" sz="2800" dirty="0" smtClean="0">
                <a:solidFill>
                  <a:srgbClr val="FF0000"/>
                </a:solidFill>
              </a:rPr>
              <a:t>много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89710" y="726477"/>
            <a:ext cx="88114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Помоги Кате найти тропинку по которой надо пройти, чтобы набрать наибольшее число красных кругов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3225153" y="5384478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4052997" y="4855748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7056000" y="3571997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7037" y="2708920"/>
            <a:ext cx="669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10410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0.00069 C 0.01077 0.01389 0.02639 0.00787 0.04028 0.00602 C 0.05851 -0.00162 0.06094 -0.0243 0.07257 -0.04004 C 0.07483 -0.04953 0.07917 -0.05833 0.08438 -0.06551 C 0.08646 -0.07477 0.09098 -0.07708 0.09601 -0.08403 C 0.09827 -0.09259 0.1 -0.10625 0.10278 -0.11412 C 0.10434 -0.11828 0.10764 -0.12153 0.10955 -0.12569 C 0.11164 -0.13495 0.11563 -0.14491 0.11962 -0.15324 C 0.12014 -0.15717 0.11979 -0.16134 0.12136 -0.16481 C 0.1224 -0.16666 0.12466 -0.16666 0.12657 -0.16713 C 0.12986 -0.16828 0.13316 -0.16852 0.13646 -0.16944 C 0.13872 -0.17014 0.14115 -0.17106 0.14341 -0.17176 C 0.15035 -0.17801 0.15938 -0.18217 0.16528 -0.19028 C 0.16927 -0.1956 0.18316 -0.21481 0.18559 -0.22014 C 0.18889 -0.22708 0.19063 -0.23403 0.19393 -0.2412 C 0.19653 -0.25509 0.19584 -0.28981 0.18716 -0.30116 C 0.18611 -0.30416 0.18559 -0.3081 0.18386 -0.31041 C 0.18229 -0.3125 0.16858 -0.32685 0.16528 -0.32893 C 0.15938 -0.3331 0.16111 -0.32893 0.15521 -0.33356 C 0.15157 -0.33611 0.14879 -0.34074 0.14497 -0.34259 C 0.13907 -0.3456 0.12952 -0.34768 0.12466 -0.35208 C 0.1165 -0.35949 0.10591 -0.36458 0.09948 -0.37523 C 0.09549 -0.38148 0.09184 -0.39074 0.08941 -0.39838 C 0.08802 -0.40254 0.08872 -0.40903 0.08594 -0.41203 C 0.07917 -0.41898 0.07674 -0.42245 0.07414 -0.43287 C 0.07795 -0.46342 0.07205 -0.43565 0.08091 -0.45116 C 0.08768 -0.46273 0.075 -0.45555 0.08941 -0.46065 C 0.09479 -0.46574 0.1 -0.46713 0.10625 -0.46967 C 0.11962 -0.48194 0.1092 -0.4743 0.14167 -0.4743 " pathEditMode="relative" rAng="0" ptsTypes="ffffffffffffffffffffffffffffA">
                                      <p:cBhvr>
                                        <p:cTn id="6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26" y="-233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Анна\Documents\Дошкольники\Школа\Дорога в школу\a_les11-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34"/>
          <a:stretch/>
        </p:blipFill>
        <p:spPr bwMode="auto">
          <a:xfrm>
            <a:off x="1691680" y="1916832"/>
            <a:ext cx="5832648" cy="4123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6694" y="147409"/>
            <a:ext cx="720558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11. Число </a:t>
            </a: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один. Цифра 1.</a:t>
            </a:r>
            <a:r>
              <a:rPr lang="ru-RU" sz="2800" dirty="0">
                <a:solidFill>
                  <a:srgbClr val="FF0000"/>
                </a:solidFill>
              </a:rPr>
              <a:t>Один и </a:t>
            </a:r>
            <a:r>
              <a:rPr lang="ru-RU" sz="2800" dirty="0" smtClean="0">
                <a:solidFill>
                  <a:srgbClr val="FF0000"/>
                </a:solidFill>
              </a:rPr>
              <a:t>много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89710" y="726477"/>
            <a:ext cx="88114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Помоги Кате найти тропинку по которой надо пройти, чтобы набрать наибольшее число красных кругов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3225153" y="5384478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4052997" y="4855748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0720" y="4027671"/>
            <a:ext cx="665163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Овал 17"/>
          <p:cNvSpPr/>
          <p:nvPr/>
        </p:nvSpPr>
        <p:spPr>
          <a:xfrm>
            <a:off x="7056000" y="3571997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7037" y="2708920"/>
            <a:ext cx="669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Овал 19"/>
          <p:cNvSpPr/>
          <p:nvPr/>
        </p:nvSpPr>
        <p:spPr>
          <a:xfrm>
            <a:off x="1837301" y="3634937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5925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47 -0.00463 C -0.00156 -0.00602 -3.05556E-6 -0.00694 0.00139 -0.00741 C 0.00417 -0.00833 0.00677 -0.00879 0.00938 -0.00972 C 0.01233 -0.01088 0.01858 -0.01389 0.01858 -0.01366 C 0.02327 -0.0206 0.02657 -0.02407 0.03282 -0.02708 C 0.03768 -0.03449 0.0415 -0.04143 0.04636 -0.04884 C 0.04861 -0.05648 0.05174 -0.05833 0.05608 -0.06412 C 0.06059 -0.08449 0.05382 -0.05555 0.06059 -0.07708 C 0.06198 -0.08125 0.06389 -0.09004 0.06389 -0.08981 C 0.06337 -0.09722 0.06511 -0.10532 0.06216 -0.1118 C 0.05434 -0.13703 0.01736 -0.13541 0.00608 -0.13588 C -0.01336 -0.1368 -0.03264 -0.13727 -0.05156 -0.13819 C -0.05746 -0.13935 -0.06423 -0.13889 -0.07031 -0.14236 C -0.07187 -0.14305 -0.07187 -0.1456 -0.07309 -0.14676 C -0.07586 -0.1493 -0.07968 -0.14953 -0.08246 -0.15092 C -0.0835 -0.15324 -0.08455 -0.15578 -0.08559 -0.15764 C -0.08819 -0.16157 -0.09132 -0.16412 -0.09357 -0.16782 C -0.09826 -0.17824 -0.10069 -0.18241 -0.1059 -0.19028 C -0.10694 -0.20486 -0.10816 -0.21736 -0.11041 -0.23148 C -0.11215 -0.26597 -0.10659 -0.26782 -0.12621 -0.27662 C -0.13906 -0.27407 -0.13993 -0.27315 -0.14965 -0.2618 C -0.15364 -0.25602 -0.15364 -0.26041 -0.15364 -0.25555 " pathEditMode="relative" rAng="0" ptsTypes="fffffffffffffffffffffA">
                                      <p:cBhvr>
                                        <p:cTn id="6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80" y="-136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5E-6 -1.85185E-6 C 0.01181 -0.00069 0.02379 0.00023 0.03542 -0.00231 C 0.03924 -0.00324 0.0415 -0.00926 0.04514 -0.01088 C 0.04567 -0.01667 0.04532 -0.02268 0.04671 -0.02801 C 0.04758 -0.03079 0.05035 -0.03194 0.05157 -0.03449 C 0.05244 -0.03634 0.05244 -0.03889 0.05313 -0.04097 C 0.054 -0.04329 0.05539 -0.04537 0.05643 -0.04745 C 0.05747 -0.05185 0.05973 -0.05579 0.05973 -0.06042 C 0.05973 -0.08102 0.05817 -0.13542 0.04514 -0.15278 C 0.04289 -0.16204 0.04046 -0.17014 0.03716 -0.1787 C 0.03525 -0.18356 0.03577 -0.1875 0.0323 -0.19143 C 0.02796 -0.19653 0.02258 -0.2 0.01771 -0.2044 C 0.01615 -0.20579 0.01476 -0.2081 0.01285 -0.20879 C 0.01129 -0.20949 0.00799 -0.21088 0.00799 -0.21088 " pathEditMode="relative" ptsTypes="fffffffffffffA">
                                      <p:cBhvr>
                                        <p:cTn id="15" dur="3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0" grpId="0" animBg="1"/>
      <p:bldP spid="20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2071670" y="2357431"/>
            <a:ext cx="4357718" cy="1200329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ru-RU" sz="7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Спасибо!</a:t>
            </a:r>
            <a:endParaRPr lang="ru-RU" sz="7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35050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0152465"/>
              </p:ext>
            </p:extLst>
          </p:nvPr>
        </p:nvGraphicFramePr>
        <p:xfrm>
          <a:off x="156694" y="2117080"/>
          <a:ext cx="8772558" cy="26800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62093"/>
                <a:gridCol w="1462093"/>
                <a:gridCol w="1462093"/>
                <a:gridCol w="1462093"/>
                <a:gridCol w="1462093"/>
                <a:gridCol w="1462093"/>
              </a:tblGrid>
              <a:tr h="134003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4003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88293" y="620688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Повторение. </a:t>
            </a:r>
            <a:r>
              <a:rPr lang="ru-RU" sz="240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Поставить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числовые карточки под рисунками так, чтобы число на карточке рассказывало, сколько предметов на рисунке.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Прямоугольник 88"/>
          <p:cNvSpPr/>
          <p:nvPr/>
        </p:nvSpPr>
        <p:spPr>
          <a:xfrm>
            <a:off x="7362283" y="147409"/>
            <a:ext cx="17462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90" name="Прямоугольник 89"/>
          <p:cNvSpPr/>
          <p:nvPr/>
        </p:nvSpPr>
        <p:spPr>
          <a:xfrm>
            <a:off x="156694" y="147409"/>
            <a:ext cx="765566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11. Число </a:t>
            </a: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один. Цифра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800" dirty="0" smtClean="0">
                <a:solidFill>
                  <a:srgbClr val="FF0000"/>
                </a:solidFill>
              </a:rPr>
              <a:t>Один </a:t>
            </a:r>
            <a:r>
              <a:rPr lang="ru-RU" sz="2800" dirty="0">
                <a:solidFill>
                  <a:srgbClr val="FF0000"/>
                </a:solidFill>
              </a:rPr>
              <a:t>и </a:t>
            </a:r>
            <a:r>
              <a:rPr lang="ru-RU" sz="2800" dirty="0" smtClean="0">
                <a:solidFill>
                  <a:srgbClr val="FF0000"/>
                </a:solidFill>
              </a:rPr>
              <a:t>много</a:t>
            </a:r>
            <a:endParaRPr lang="ru-RU" sz="2800" dirty="0">
              <a:solidFill>
                <a:srgbClr val="FF0000"/>
              </a:solidFill>
            </a:endParaRPr>
          </a:p>
        </p:txBody>
      </p:sp>
      <p:grpSp>
        <p:nvGrpSpPr>
          <p:cNvPr id="2" name="Группа 3"/>
          <p:cNvGrpSpPr/>
          <p:nvPr/>
        </p:nvGrpSpPr>
        <p:grpSpPr>
          <a:xfrm>
            <a:off x="6444208" y="2276872"/>
            <a:ext cx="706745" cy="1039765"/>
            <a:chOff x="6715086" y="1638440"/>
            <a:chExt cx="974119" cy="1433126"/>
          </a:xfrm>
        </p:grpSpPr>
        <p:pic>
          <p:nvPicPr>
            <p:cNvPr id="111" name="Picture 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41133" y="2324555"/>
              <a:ext cx="648072" cy="747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40" name="Picture 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15086" y="1638440"/>
              <a:ext cx="648072" cy="747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3" name="Группа 4"/>
          <p:cNvGrpSpPr/>
          <p:nvPr/>
        </p:nvGrpSpPr>
        <p:grpSpPr>
          <a:xfrm>
            <a:off x="7534896" y="2496692"/>
            <a:ext cx="1357584" cy="902229"/>
            <a:chOff x="1466117" y="3918744"/>
            <a:chExt cx="1871180" cy="1243557"/>
          </a:xfrm>
        </p:grpSpPr>
        <p:pic>
          <p:nvPicPr>
            <p:cNvPr id="1032" name="Picture 8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66117" y="3918744"/>
              <a:ext cx="1844613" cy="4415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5" name="Picture 8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92684" y="4720754"/>
              <a:ext cx="1844613" cy="4415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436079"/>
            <a:ext cx="7318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5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6557" y="5072634"/>
            <a:ext cx="665163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6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9963" y="5054407"/>
            <a:ext cx="669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7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8131" y="5054407"/>
            <a:ext cx="669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8" name="Picture 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6299" y="5041312"/>
            <a:ext cx="6762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9" name="Picture 6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0817" y="5041312"/>
            <a:ext cx="665163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0" name="Picture 7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4222" y="5041312"/>
            <a:ext cx="6762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549" y="2175561"/>
            <a:ext cx="1104107" cy="1181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175561"/>
            <a:ext cx="1425756" cy="1311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1617" y="2241419"/>
            <a:ext cx="1206527" cy="1075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5" name="Rectangle 1"/>
          <p:cNvSpPr>
            <a:spLocks noChangeArrowheads="1"/>
          </p:cNvSpPr>
          <p:nvPr/>
        </p:nvSpPr>
        <p:spPr bwMode="auto">
          <a:xfrm>
            <a:off x="107504" y="5517232"/>
            <a:ext cx="857252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выполнять интерактивно. Для этого презентацию надо перевести в режим редактирования.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1293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2408786"/>
              </p:ext>
            </p:extLst>
          </p:nvPr>
        </p:nvGraphicFramePr>
        <p:xfrm>
          <a:off x="156694" y="2117080"/>
          <a:ext cx="8772558" cy="26800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62093"/>
                <a:gridCol w="1462093"/>
                <a:gridCol w="1462093"/>
                <a:gridCol w="1462093"/>
                <a:gridCol w="1462093"/>
                <a:gridCol w="1462093"/>
              </a:tblGrid>
              <a:tr h="134003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4003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88293" y="620688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Повторение.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Поставить числовые карточки под рисунками так, чтобы число на карточке рассказывало, сколько предметов на рисунке.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Прямоугольник 88"/>
          <p:cNvSpPr/>
          <p:nvPr/>
        </p:nvSpPr>
        <p:spPr>
          <a:xfrm>
            <a:off x="7362283" y="147409"/>
            <a:ext cx="17462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90" name="Прямоугольник 89"/>
          <p:cNvSpPr/>
          <p:nvPr/>
        </p:nvSpPr>
        <p:spPr>
          <a:xfrm>
            <a:off x="156694" y="147409"/>
            <a:ext cx="765566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11. Число </a:t>
            </a: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один. Цифра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800" dirty="0" smtClean="0">
                <a:solidFill>
                  <a:srgbClr val="FF0000"/>
                </a:solidFill>
              </a:rPr>
              <a:t>Один </a:t>
            </a:r>
            <a:r>
              <a:rPr lang="ru-RU" sz="2800" dirty="0">
                <a:solidFill>
                  <a:srgbClr val="FF0000"/>
                </a:solidFill>
              </a:rPr>
              <a:t>и </a:t>
            </a:r>
            <a:r>
              <a:rPr lang="ru-RU" sz="2800" dirty="0" smtClean="0">
                <a:solidFill>
                  <a:srgbClr val="FF0000"/>
                </a:solidFill>
              </a:rPr>
              <a:t>много</a:t>
            </a:r>
            <a:endParaRPr lang="ru-RU" sz="2800" dirty="0">
              <a:solidFill>
                <a:srgbClr val="FF0000"/>
              </a:solidFill>
            </a:endParaRPr>
          </a:p>
        </p:txBody>
      </p:sp>
      <p:grpSp>
        <p:nvGrpSpPr>
          <p:cNvPr id="3" name="Группа 3"/>
          <p:cNvGrpSpPr/>
          <p:nvPr/>
        </p:nvGrpSpPr>
        <p:grpSpPr>
          <a:xfrm>
            <a:off x="6444208" y="2276872"/>
            <a:ext cx="706745" cy="1039765"/>
            <a:chOff x="6715086" y="1638440"/>
            <a:chExt cx="974119" cy="1433126"/>
          </a:xfrm>
        </p:grpSpPr>
        <p:pic>
          <p:nvPicPr>
            <p:cNvPr id="111" name="Picture 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41133" y="2324555"/>
              <a:ext cx="648072" cy="747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40" name="Picture 9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15086" y="1638440"/>
              <a:ext cx="648072" cy="747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4" name="Группа 4"/>
          <p:cNvGrpSpPr/>
          <p:nvPr/>
        </p:nvGrpSpPr>
        <p:grpSpPr>
          <a:xfrm>
            <a:off x="7534896" y="2496692"/>
            <a:ext cx="1357584" cy="902229"/>
            <a:chOff x="1466117" y="3918744"/>
            <a:chExt cx="1871180" cy="1243557"/>
          </a:xfrm>
        </p:grpSpPr>
        <p:pic>
          <p:nvPicPr>
            <p:cNvPr id="1032" name="Picture 8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66117" y="3918744"/>
              <a:ext cx="1844613" cy="4415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5" name="Picture 8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92684" y="4720754"/>
              <a:ext cx="1844613" cy="4415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436079"/>
            <a:ext cx="731837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5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74" y="5072634"/>
            <a:ext cx="665163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6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5176" y="5054407"/>
            <a:ext cx="669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7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2040" y="5054407"/>
            <a:ext cx="669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8" name="Picture 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8904" y="5041312"/>
            <a:ext cx="6762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9" name="Picture 6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2118" y="5041312"/>
            <a:ext cx="665163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0" name="Picture 7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4222" y="5041312"/>
            <a:ext cx="67627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549" y="2175561"/>
            <a:ext cx="1104107" cy="1181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175561"/>
            <a:ext cx="1425756" cy="1311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1617" y="2241419"/>
            <a:ext cx="1206527" cy="1075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588224" y="1412776"/>
            <a:ext cx="23410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Проверь!</a:t>
            </a:r>
            <a:endParaRPr lang="ru-RU" sz="3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9019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2.96296E-6 L 0.10244 -0.19352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22" y="-96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3.7037E-7 L 0.44445 -0.18079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222" y="-90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3.7037E-7 L -0.00902 -0.18079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1" y="-90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22222E-6 L -0.49444 -0.18959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722" y="-94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4.81481E-6 L -0.13681 -0.18912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840" y="-94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2.22222E-6 L 0.04722 -0.17894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61" y="-89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Группа 16"/>
          <p:cNvGrpSpPr/>
          <p:nvPr/>
        </p:nvGrpSpPr>
        <p:grpSpPr>
          <a:xfrm>
            <a:off x="899591" y="1556792"/>
            <a:ext cx="7232753" cy="3960440"/>
            <a:chOff x="88505" y="2636912"/>
            <a:chExt cx="8731967" cy="2231503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88505" y="4016387"/>
              <a:ext cx="8731967" cy="852028"/>
            </a:xfrm>
            <a:prstGeom prst="rect">
              <a:avLst/>
            </a:prstGeom>
            <a:solidFill>
              <a:srgbClr val="92D050"/>
            </a:solidFill>
            <a:ln>
              <a:noFill/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88505" y="2636912"/>
              <a:ext cx="8731967" cy="1379475"/>
            </a:xfrm>
            <a:prstGeom prst="rect">
              <a:avLst/>
            </a:prstGeom>
            <a:solidFill>
              <a:srgbClr val="79DCFF">
                <a:alpha val="74902"/>
              </a:srgbClr>
            </a:solidFill>
            <a:ln>
              <a:solidFill>
                <a:srgbClr val="0070C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87" name="Прямоугольник 286"/>
          <p:cNvSpPr/>
          <p:nvPr/>
        </p:nvSpPr>
        <p:spPr>
          <a:xfrm>
            <a:off x="899591" y="3474796"/>
            <a:ext cx="7232753" cy="75250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204063" y="669272"/>
            <a:ext cx="86412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Помоги Пете сосчитать вагоны на рисунке. Сколько зелёных вагонов? Сколько жёлтых?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0" name="Прямоугольник 289"/>
          <p:cNvSpPr/>
          <p:nvPr/>
        </p:nvSpPr>
        <p:spPr>
          <a:xfrm>
            <a:off x="7362283" y="147409"/>
            <a:ext cx="17462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2" name="TextBox 1"/>
          <p:cNvSpPr txBox="1"/>
          <p:nvPr/>
        </p:nvSpPr>
        <p:spPr>
          <a:xfrm>
            <a:off x="1765321" y="5517232"/>
            <a:ext cx="14731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один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6187542" y="5517232"/>
            <a:ext cx="14731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много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5" name="Прямоугольник 124"/>
          <p:cNvSpPr/>
          <p:nvPr/>
        </p:nvSpPr>
        <p:spPr>
          <a:xfrm>
            <a:off x="899591" y="3576095"/>
            <a:ext cx="7232753" cy="428969"/>
          </a:xfrm>
          <a:prstGeom prst="rect">
            <a:avLst/>
          </a:prstGeom>
          <a:solidFill>
            <a:srgbClr val="E6A874"/>
          </a:solidFill>
          <a:ln>
            <a:solidFill>
              <a:srgbClr val="C092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6" name="Прямоугольник 125"/>
          <p:cNvSpPr/>
          <p:nvPr/>
        </p:nvSpPr>
        <p:spPr>
          <a:xfrm>
            <a:off x="156694" y="147409"/>
            <a:ext cx="720558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11. Число </a:t>
            </a: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один. Цифра 1.</a:t>
            </a:r>
            <a:r>
              <a:rPr lang="ru-RU" sz="2800" dirty="0">
                <a:solidFill>
                  <a:srgbClr val="FF0000"/>
                </a:solidFill>
              </a:rPr>
              <a:t>Один и </a:t>
            </a:r>
            <a:r>
              <a:rPr lang="ru-RU" sz="2800" dirty="0" smtClean="0">
                <a:solidFill>
                  <a:srgbClr val="FF0000"/>
                </a:solidFill>
              </a:rPr>
              <a:t>много</a:t>
            </a:r>
            <a:endParaRPr lang="ru-RU" sz="2800" dirty="0">
              <a:solidFill>
                <a:srgbClr val="FF0000"/>
              </a:solidFill>
            </a:endParaRP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2510" y="2780928"/>
            <a:ext cx="6956425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8139354" y="1532201"/>
            <a:ext cx="1000047" cy="3960440"/>
          </a:xfrm>
          <a:prstGeom prst="rect">
            <a:avLst/>
          </a:prstGeom>
          <a:solidFill>
            <a:schemeClr val="bg1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8978292" y="1500269"/>
            <a:ext cx="0" cy="4016963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7516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3000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8009" y="3428206"/>
            <a:ext cx="475456" cy="216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3" name="Группа 95"/>
          <p:cNvGrpSpPr/>
          <p:nvPr/>
        </p:nvGrpSpPr>
        <p:grpSpPr>
          <a:xfrm>
            <a:off x="1445564" y="3182383"/>
            <a:ext cx="736704" cy="642942"/>
            <a:chOff x="1928794" y="2143116"/>
            <a:chExt cx="1571636" cy="1214446"/>
          </a:xfrm>
          <a:solidFill>
            <a:srgbClr val="00B050"/>
          </a:solidFill>
        </p:grpSpPr>
        <p:sp>
          <p:nvSpPr>
            <p:cNvPr id="14" name="Прямоугольник 13"/>
            <p:cNvSpPr/>
            <p:nvPr/>
          </p:nvSpPr>
          <p:spPr>
            <a:xfrm>
              <a:off x="1928794" y="2143116"/>
              <a:ext cx="1571636" cy="857256"/>
            </a:xfrm>
            <a:prstGeom prst="rect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Овал 14"/>
            <p:cNvSpPr/>
            <p:nvPr/>
          </p:nvSpPr>
          <p:spPr>
            <a:xfrm>
              <a:off x="2071670" y="3000372"/>
              <a:ext cx="428628" cy="357190"/>
            </a:xfrm>
            <a:prstGeom prst="ellips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Овал 15"/>
            <p:cNvSpPr/>
            <p:nvPr/>
          </p:nvSpPr>
          <p:spPr>
            <a:xfrm>
              <a:off x="2786050" y="3000372"/>
              <a:ext cx="428628" cy="357190"/>
            </a:xfrm>
            <a:prstGeom prst="ellips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323528" y="836712"/>
            <a:ext cx="8640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Положи на стол столько же кругов, сколько вагонов на рисунке Пети.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14314" y="3857628"/>
            <a:ext cx="8786842" cy="71438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7362283" y="147409"/>
            <a:ext cx="17462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156694" y="147409"/>
            <a:ext cx="720558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11. Число </a:t>
            </a: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один. Цифра 1.</a:t>
            </a:r>
            <a:r>
              <a:rPr lang="ru-RU" sz="2800" dirty="0">
                <a:solidFill>
                  <a:srgbClr val="FF0000"/>
                </a:solidFill>
              </a:rPr>
              <a:t>Один и </a:t>
            </a:r>
            <a:r>
              <a:rPr lang="ru-RU" sz="2800" dirty="0" smtClean="0">
                <a:solidFill>
                  <a:srgbClr val="FF0000"/>
                </a:solidFill>
              </a:rPr>
              <a:t>много</a:t>
            </a:r>
            <a:endParaRPr lang="ru-RU" sz="2800" dirty="0">
              <a:solidFill>
                <a:srgbClr val="FF0000"/>
              </a:solidFill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7651" y="3117613"/>
            <a:ext cx="731837" cy="65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4421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62910" y="1124746"/>
            <a:ext cx="2424914" cy="1820522"/>
          </a:xfrm>
          <a:prstGeom prst="rect">
            <a:avLst/>
          </a:prstGeom>
          <a:noFill/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88293" y="620688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Назови число предметов на каждом рисунке.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7" name="Группа 16"/>
          <p:cNvGrpSpPr/>
          <p:nvPr/>
        </p:nvGrpSpPr>
        <p:grpSpPr>
          <a:xfrm>
            <a:off x="3479577" y="1528221"/>
            <a:ext cx="1262560" cy="932809"/>
            <a:chOff x="229992" y="3412599"/>
            <a:chExt cx="3141016" cy="2320657"/>
          </a:xfrm>
        </p:grpSpPr>
        <p:grpSp>
          <p:nvGrpSpPr>
            <p:cNvPr id="22" name="Группа 21"/>
            <p:cNvGrpSpPr/>
            <p:nvPr/>
          </p:nvGrpSpPr>
          <p:grpSpPr>
            <a:xfrm>
              <a:off x="229992" y="3537690"/>
              <a:ext cx="3141016" cy="2195566"/>
              <a:chOff x="229992" y="3537690"/>
              <a:chExt cx="3141016" cy="2195566"/>
            </a:xfrm>
          </p:grpSpPr>
          <p:grpSp>
            <p:nvGrpSpPr>
              <p:cNvPr id="24" name="Группа 23"/>
              <p:cNvGrpSpPr/>
              <p:nvPr/>
            </p:nvGrpSpPr>
            <p:grpSpPr>
              <a:xfrm>
                <a:off x="229992" y="3537690"/>
                <a:ext cx="3141016" cy="2195566"/>
                <a:chOff x="1201214" y="3537690"/>
                <a:chExt cx="2169794" cy="1516683"/>
              </a:xfrm>
            </p:grpSpPr>
            <p:grpSp>
              <p:nvGrpSpPr>
                <p:cNvPr id="26" name="Группа 25"/>
                <p:cNvGrpSpPr/>
                <p:nvPr/>
              </p:nvGrpSpPr>
              <p:grpSpPr>
                <a:xfrm>
                  <a:off x="1201214" y="3537690"/>
                  <a:ext cx="2169794" cy="1516683"/>
                  <a:chOff x="3995936" y="2789704"/>
                  <a:chExt cx="2169794" cy="1516683"/>
                </a:xfrm>
              </p:grpSpPr>
              <p:sp>
                <p:nvSpPr>
                  <p:cNvPr id="28" name="Месяц 27"/>
                  <p:cNvSpPr/>
                  <p:nvPr/>
                </p:nvSpPr>
                <p:spPr>
                  <a:xfrm rot="5132867">
                    <a:off x="5553662" y="2537676"/>
                    <a:ext cx="360040" cy="864096"/>
                  </a:xfrm>
                  <a:prstGeom prst="moon">
                    <a:avLst>
                      <a:gd name="adj" fmla="val 73989"/>
                    </a:avLst>
                  </a:prstGeom>
                  <a:gradFill flip="none" rotWithShape="1">
                    <a:gsLst>
                      <a:gs pos="0">
                        <a:srgbClr val="3ABF11">
                          <a:shade val="30000"/>
                          <a:satMod val="115000"/>
                        </a:srgbClr>
                      </a:gs>
                      <a:gs pos="50000">
                        <a:srgbClr val="3ABF11">
                          <a:shade val="67500"/>
                          <a:satMod val="115000"/>
                        </a:srgbClr>
                      </a:gs>
                      <a:gs pos="100000">
                        <a:srgbClr val="3ABF11">
                          <a:shade val="100000"/>
                          <a:satMod val="115000"/>
                        </a:srgbClr>
                      </a:gs>
                    </a:gsLst>
                    <a:path path="circle">
                      <a:fillToRect l="100000" b="100000"/>
                    </a:path>
                    <a:tileRect t="-100000" r="-100000"/>
                  </a:gradFill>
                  <a:ln w="3175"/>
                </p:spPr>
                <p:style>
                  <a:lnRef idx="0">
                    <a:schemeClr val="accent3"/>
                  </a:lnRef>
                  <a:fillRef idx="3">
                    <a:schemeClr val="accent3"/>
                  </a:fillRef>
                  <a:effectRef idx="3">
                    <a:schemeClr val="accent3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29" name="Выгнутая вверх стрелка 28"/>
                  <p:cNvSpPr/>
                  <p:nvPr/>
                </p:nvSpPr>
                <p:spPr>
                  <a:xfrm rot="9266117">
                    <a:off x="4491279" y="2845407"/>
                    <a:ext cx="1111120" cy="513281"/>
                  </a:xfrm>
                  <a:prstGeom prst="curvedDownArrow">
                    <a:avLst>
                      <a:gd name="adj1" fmla="val 25000"/>
                      <a:gd name="adj2" fmla="val 0"/>
                      <a:gd name="adj3" fmla="val 0"/>
                    </a:avLst>
                  </a:prstGeom>
                  <a:solidFill>
                    <a:schemeClr val="accent6">
                      <a:lumMod val="50000"/>
                    </a:schemeClr>
                  </a:solidFill>
                  <a:ln>
                    <a:solidFill>
                      <a:schemeClr val="accent6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30" name="Капля 29"/>
                  <p:cNvSpPr/>
                  <p:nvPr/>
                </p:nvSpPr>
                <p:spPr>
                  <a:xfrm>
                    <a:off x="3995936" y="2852936"/>
                    <a:ext cx="1503570" cy="1453451"/>
                  </a:xfrm>
                  <a:prstGeom prst="teardrop">
                    <a:avLst>
                      <a:gd name="adj" fmla="val 52814"/>
                    </a:avLst>
                  </a:prstGeom>
                  <a:gradFill flip="none" rotWithShape="1">
                    <a:gsLst>
                      <a:gs pos="0">
                        <a:srgbClr val="FF2F2F">
                          <a:shade val="30000"/>
                          <a:satMod val="115000"/>
                        </a:srgbClr>
                      </a:gs>
                      <a:gs pos="50000">
                        <a:srgbClr val="FF2F2F">
                          <a:shade val="67500"/>
                          <a:satMod val="115000"/>
                        </a:srgbClr>
                      </a:gs>
                      <a:gs pos="100000">
                        <a:srgbClr val="FF2F2F">
                          <a:shade val="100000"/>
                          <a:satMod val="115000"/>
                        </a:srgbClr>
                      </a:gs>
                    </a:gsLst>
                    <a:lin ang="13500000" scaled="1"/>
                    <a:tileRect/>
                  </a:gradFill>
                  <a:ln/>
                </p:spPr>
                <p:style>
                  <a:lnRef idx="0">
                    <a:schemeClr val="accent2"/>
                  </a:lnRef>
                  <a:fillRef idx="3">
                    <a:schemeClr val="accent2"/>
                  </a:fillRef>
                  <a:effectRef idx="3">
                    <a:schemeClr val="accent2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sp>
              <p:nvSpPr>
                <p:cNvPr id="27" name="16-конечная звезда 26"/>
                <p:cNvSpPr/>
                <p:nvPr/>
              </p:nvSpPr>
              <p:spPr>
                <a:xfrm>
                  <a:off x="1407436" y="4725144"/>
                  <a:ext cx="173079" cy="166309"/>
                </a:xfrm>
                <a:prstGeom prst="star16">
                  <a:avLst>
                    <a:gd name="adj" fmla="val 13690"/>
                  </a:avLst>
                </a:prstGeom>
                <a:ln/>
              </p:spPr>
              <p:style>
                <a:lnRef idx="0">
                  <a:schemeClr val="dk1"/>
                </a:lnRef>
                <a:fillRef idx="3">
                  <a:schemeClr val="dk1"/>
                </a:fillRef>
                <a:effectRef idx="3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sp>
            <p:nvSpPr>
              <p:cNvPr id="25" name="Блок-схема: сохраненные данные 24"/>
              <p:cNvSpPr/>
              <p:nvPr/>
            </p:nvSpPr>
            <p:spPr>
              <a:xfrm rot="20223007">
                <a:off x="888351" y="3827118"/>
                <a:ext cx="552189" cy="477614"/>
              </a:xfrm>
              <a:prstGeom prst="flowChartOnlineStorage">
                <a:avLst/>
              </a:prstGeom>
              <a:solidFill>
                <a:srgbClr val="F2F2F2"/>
              </a:solidFill>
              <a:ln>
                <a:noFill/>
              </a:ln>
              <a:effectLst>
                <a:softEdge rad="63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23" name="Месяц 22"/>
            <p:cNvSpPr/>
            <p:nvPr/>
          </p:nvSpPr>
          <p:spPr>
            <a:xfrm rot="6006673">
              <a:off x="1530055" y="3092691"/>
              <a:ext cx="457012" cy="1096828"/>
            </a:xfrm>
            <a:prstGeom prst="moon">
              <a:avLst>
                <a:gd name="adj" fmla="val 73989"/>
              </a:avLst>
            </a:prstGeom>
            <a:gradFill flip="none" rotWithShape="1">
              <a:gsLst>
                <a:gs pos="0">
                  <a:srgbClr val="3ABF11">
                    <a:shade val="30000"/>
                    <a:satMod val="115000"/>
                  </a:srgbClr>
                </a:gs>
                <a:gs pos="50000">
                  <a:srgbClr val="3ABF11">
                    <a:shade val="67500"/>
                    <a:satMod val="115000"/>
                  </a:srgbClr>
                </a:gs>
                <a:gs pos="100000">
                  <a:srgbClr val="3ABF11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3175"/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9" name="Группа 48"/>
          <p:cNvGrpSpPr/>
          <p:nvPr/>
        </p:nvGrpSpPr>
        <p:grpSpPr>
          <a:xfrm>
            <a:off x="6371487" y="1643256"/>
            <a:ext cx="918951" cy="640987"/>
            <a:chOff x="6982437" y="5206363"/>
            <a:chExt cx="1124454" cy="784330"/>
          </a:xfrm>
        </p:grpSpPr>
        <p:grpSp>
          <p:nvGrpSpPr>
            <p:cNvPr id="50" name="Группа 49"/>
            <p:cNvGrpSpPr/>
            <p:nvPr/>
          </p:nvGrpSpPr>
          <p:grpSpPr>
            <a:xfrm>
              <a:off x="6982437" y="5206363"/>
              <a:ext cx="1124454" cy="784330"/>
              <a:chOff x="450784" y="1569505"/>
              <a:chExt cx="1253775" cy="921731"/>
            </a:xfrm>
          </p:grpSpPr>
          <p:sp>
            <p:nvSpPr>
              <p:cNvPr id="52" name="Овал 51"/>
              <p:cNvSpPr/>
              <p:nvPr/>
            </p:nvSpPr>
            <p:spPr>
              <a:xfrm rot="3651057">
                <a:off x="581167" y="1720206"/>
                <a:ext cx="640647" cy="901413"/>
              </a:xfrm>
              <a:prstGeom prst="ellipse">
                <a:avLst/>
              </a:prstGeom>
              <a:solidFill>
                <a:srgbClr val="7030A0"/>
              </a:solidFill>
            </p:spPr>
            <p:style>
              <a:lnRef idx="0">
                <a:schemeClr val="accent4"/>
              </a:lnRef>
              <a:fillRef idx="3">
                <a:schemeClr val="accent4"/>
              </a:fillRef>
              <a:effectRef idx="3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53" name="Прямая соединительная линия 52"/>
              <p:cNvCxnSpPr>
                <a:stCxn id="52" idx="0"/>
              </p:cNvCxnSpPr>
              <p:nvPr/>
            </p:nvCxnSpPr>
            <p:spPr>
              <a:xfrm flipV="1">
                <a:off x="1295118" y="1809439"/>
                <a:ext cx="174304" cy="141942"/>
              </a:xfrm>
              <a:prstGeom prst="line">
                <a:avLst/>
              </a:prstGeom>
              <a:ln w="57150"/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sp>
            <p:nvSpPr>
              <p:cNvPr id="54" name="Капля 53"/>
              <p:cNvSpPr/>
              <p:nvPr/>
            </p:nvSpPr>
            <p:spPr>
              <a:xfrm rot="18033874">
                <a:off x="1196483" y="1583323"/>
                <a:ext cx="305738" cy="278102"/>
              </a:xfrm>
              <a:prstGeom prst="teardrop">
                <a:avLst/>
              </a:prstGeom>
              <a:solidFill>
                <a:srgbClr val="00B050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5" name="Капля 54"/>
              <p:cNvSpPr/>
              <p:nvPr/>
            </p:nvSpPr>
            <p:spPr>
              <a:xfrm rot="1833874">
                <a:off x="1398821" y="1819750"/>
                <a:ext cx="305738" cy="278102"/>
              </a:xfrm>
              <a:prstGeom prst="teardrop">
                <a:avLst/>
              </a:prstGeom>
              <a:solidFill>
                <a:srgbClr val="00B050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51" name="Блок-схема: сохраненные данные 50"/>
            <p:cNvSpPr/>
            <p:nvPr/>
          </p:nvSpPr>
          <p:spPr>
            <a:xfrm rot="20223007">
              <a:off x="7213790" y="5473265"/>
              <a:ext cx="410031" cy="215821"/>
            </a:xfrm>
            <a:prstGeom prst="flowChartOnlineStorage">
              <a:avLst/>
            </a:prstGeom>
            <a:solidFill>
              <a:srgbClr val="F2F2F2"/>
            </a:soli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56" name="Группа 55"/>
          <p:cNvGrpSpPr/>
          <p:nvPr/>
        </p:nvGrpSpPr>
        <p:grpSpPr>
          <a:xfrm>
            <a:off x="881959" y="1124744"/>
            <a:ext cx="1048013" cy="1272823"/>
            <a:chOff x="4712154" y="652354"/>
            <a:chExt cx="2205309" cy="2753146"/>
          </a:xfrm>
        </p:grpSpPr>
        <p:grpSp>
          <p:nvGrpSpPr>
            <p:cNvPr id="57" name="Группа 56"/>
            <p:cNvGrpSpPr/>
            <p:nvPr/>
          </p:nvGrpSpPr>
          <p:grpSpPr>
            <a:xfrm rot="18669058">
              <a:off x="4438236" y="926272"/>
              <a:ext cx="2753146" cy="2205309"/>
              <a:chOff x="4156633" y="2951883"/>
              <a:chExt cx="2753146" cy="2205309"/>
            </a:xfrm>
          </p:grpSpPr>
          <p:sp>
            <p:nvSpPr>
              <p:cNvPr id="68" name="Овал 67"/>
              <p:cNvSpPr/>
              <p:nvPr/>
            </p:nvSpPr>
            <p:spPr>
              <a:xfrm>
                <a:off x="4325696" y="2951883"/>
                <a:ext cx="2279997" cy="2205309"/>
              </a:xfrm>
              <a:prstGeom prst="ellipse">
                <a:avLst/>
              </a:prstGeom>
              <a:solidFill>
                <a:srgbClr val="00B050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9" name="Месяц 68"/>
              <p:cNvSpPr/>
              <p:nvPr/>
            </p:nvSpPr>
            <p:spPr>
              <a:xfrm rot="14531409">
                <a:off x="5353069" y="3415525"/>
                <a:ext cx="765051" cy="2064723"/>
              </a:xfrm>
              <a:prstGeom prst="moon">
                <a:avLst>
                  <a:gd name="adj" fmla="val 87500"/>
                </a:avLst>
              </a:prstGeom>
              <a:solidFill>
                <a:schemeClr val="accent1">
                  <a:lumMod val="75000"/>
                </a:schemeClr>
              </a:solidFill>
              <a:ln w="76200">
                <a:solidFill>
                  <a:srgbClr val="FFFF99"/>
                </a:solidFill>
              </a:ln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0" name="Месяц 69"/>
              <p:cNvSpPr/>
              <p:nvPr/>
            </p:nvSpPr>
            <p:spPr>
              <a:xfrm rot="3963989">
                <a:off x="4834690" y="2391847"/>
                <a:ext cx="652945" cy="2009059"/>
              </a:xfrm>
              <a:prstGeom prst="moon">
                <a:avLst/>
              </a:prstGeom>
              <a:solidFill>
                <a:srgbClr val="204D17"/>
              </a:solidFill>
              <a:ln>
                <a:solidFill>
                  <a:srgbClr val="204D17"/>
                </a:solidFill>
              </a:ln>
              <a:effectLst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1" name="Месяц 70"/>
              <p:cNvSpPr/>
              <p:nvPr/>
            </p:nvSpPr>
            <p:spPr>
              <a:xfrm rot="14532135" flipH="1" flipV="1">
                <a:off x="4937442" y="2685546"/>
                <a:ext cx="707492" cy="2172344"/>
              </a:xfrm>
              <a:prstGeom prst="moon">
                <a:avLst/>
              </a:prstGeom>
              <a:solidFill>
                <a:srgbClr val="204D17"/>
              </a:solidFill>
              <a:ln>
                <a:solidFill>
                  <a:srgbClr val="204D17"/>
                </a:solidFill>
              </a:ln>
              <a:effectLst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2" name="Овал 71"/>
              <p:cNvSpPr/>
              <p:nvPr/>
            </p:nvSpPr>
            <p:spPr>
              <a:xfrm rot="19882625">
                <a:off x="4384014" y="3941564"/>
                <a:ext cx="2244074" cy="408152"/>
              </a:xfrm>
              <a:prstGeom prst="ellipse">
                <a:avLst/>
              </a:prstGeom>
              <a:solidFill>
                <a:srgbClr val="204D17"/>
              </a:solidFill>
              <a:ln>
                <a:noFill/>
              </a:ln>
              <a:effectLst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3" name="Полилиния 72"/>
              <p:cNvSpPr/>
              <p:nvPr/>
            </p:nvSpPr>
            <p:spPr>
              <a:xfrm>
                <a:off x="6532363" y="3530802"/>
                <a:ext cx="377416" cy="136777"/>
              </a:xfrm>
              <a:custGeom>
                <a:avLst/>
                <a:gdLst>
                  <a:gd name="connsiteX0" fmla="*/ 0 w 172528"/>
                  <a:gd name="connsiteY0" fmla="*/ 62525 h 62525"/>
                  <a:gd name="connsiteX1" fmla="*/ 8626 w 172528"/>
                  <a:gd name="connsiteY1" fmla="*/ 19393 h 62525"/>
                  <a:gd name="connsiteX2" fmla="*/ 34506 w 172528"/>
                  <a:gd name="connsiteY2" fmla="*/ 2140 h 62525"/>
                  <a:gd name="connsiteX3" fmla="*/ 172528 w 172528"/>
                  <a:gd name="connsiteY3" fmla="*/ 2140 h 62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72528" h="62525">
                    <a:moveTo>
                      <a:pt x="0" y="62525"/>
                    </a:moveTo>
                    <a:cubicBezTo>
                      <a:pt x="2875" y="48148"/>
                      <a:pt x="1352" y="32123"/>
                      <a:pt x="8626" y="19393"/>
                    </a:cubicBezTo>
                    <a:cubicBezTo>
                      <a:pt x="13770" y="10391"/>
                      <a:pt x="24195" y="3225"/>
                      <a:pt x="34506" y="2140"/>
                    </a:cubicBezTo>
                    <a:cubicBezTo>
                      <a:pt x="80261" y="-2676"/>
                      <a:pt x="126521" y="2140"/>
                      <a:pt x="172528" y="2140"/>
                    </a:cubicBezTo>
                  </a:path>
                </a:pathLst>
              </a:custGeom>
              <a:ln>
                <a:solidFill>
                  <a:srgbClr val="24842B"/>
                </a:solidFill>
              </a:ln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58" name="Месяц 57"/>
            <p:cNvSpPr/>
            <p:nvPr/>
          </p:nvSpPr>
          <p:spPr>
            <a:xfrm rot="11905294">
              <a:off x="6105243" y="1303904"/>
              <a:ext cx="714897" cy="2035281"/>
            </a:xfrm>
            <a:prstGeom prst="moon">
              <a:avLst>
                <a:gd name="adj" fmla="val 28407"/>
              </a:avLst>
            </a:prstGeom>
            <a:solidFill>
              <a:srgbClr val="204D17"/>
            </a:solidFill>
            <a:ln>
              <a:solidFill>
                <a:srgbClr val="204D17"/>
              </a:solidFill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Капля 58"/>
            <p:cNvSpPr/>
            <p:nvPr/>
          </p:nvSpPr>
          <p:spPr>
            <a:xfrm flipH="1">
              <a:off x="6323380" y="1566238"/>
              <a:ext cx="144016" cy="92067"/>
            </a:xfrm>
            <a:prstGeom prst="teardrop">
              <a:avLst/>
            </a:prstGeom>
            <a:solidFill>
              <a:srgbClr val="642F04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Капля 59"/>
            <p:cNvSpPr/>
            <p:nvPr/>
          </p:nvSpPr>
          <p:spPr>
            <a:xfrm rot="20223454" flipH="1">
              <a:off x="6357278" y="1953849"/>
              <a:ext cx="144016" cy="92067"/>
            </a:xfrm>
            <a:prstGeom prst="teardrop">
              <a:avLst/>
            </a:prstGeom>
            <a:solidFill>
              <a:srgbClr val="642F04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1" name="Капля 60"/>
            <p:cNvSpPr/>
            <p:nvPr/>
          </p:nvSpPr>
          <p:spPr>
            <a:xfrm rot="21155921" flipH="1">
              <a:off x="6251372" y="2309540"/>
              <a:ext cx="144016" cy="92067"/>
            </a:xfrm>
            <a:prstGeom prst="teardrop">
              <a:avLst/>
            </a:prstGeom>
            <a:solidFill>
              <a:srgbClr val="642F04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2" name="Капля 61"/>
            <p:cNvSpPr/>
            <p:nvPr/>
          </p:nvSpPr>
          <p:spPr>
            <a:xfrm rot="640975" flipH="1">
              <a:off x="6045132" y="2650728"/>
              <a:ext cx="144016" cy="92067"/>
            </a:xfrm>
            <a:prstGeom prst="teardrop">
              <a:avLst/>
            </a:prstGeom>
            <a:solidFill>
              <a:srgbClr val="642F04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63" name="Группа 62"/>
            <p:cNvGrpSpPr/>
            <p:nvPr/>
          </p:nvGrpSpPr>
          <p:grpSpPr>
            <a:xfrm>
              <a:off x="6072394" y="1407685"/>
              <a:ext cx="271057" cy="1117510"/>
              <a:chOff x="6197532" y="1731652"/>
              <a:chExt cx="391575" cy="1163543"/>
            </a:xfrm>
            <a:solidFill>
              <a:srgbClr val="642F04"/>
            </a:solidFill>
          </p:grpSpPr>
          <p:sp>
            <p:nvSpPr>
              <p:cNvPr id="64" name="Капля 63"/>
              <p:cNvSpPr/>
              <p:nvPr/>
            </p:nvSpPr>
            <p:spPr>
              <a:xfrm flipH="1">
                <a:off x="6398442" y="1731652"/>
                <a:ext cx="144016" cy="92067"/>
              </a:xfrm>
              <a:prstGeom prst="teardrop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5" name="Капля 64"/>
              <p:cNvSpPr/>
              <p:nvPr/>
            </p:nvSpPr>
            <p:spPr>
              <a:xfrm rot="20223454" flipH="1">
                <a:off x="6445091" y="2130342"/>
                <a:ext cx="144016" cy="92067"/>
              </a:xfrm>
              <a:prstGeom prst="teardrop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6" name="Капля 65"/>
              <p:cNvSpPr/>
              <p:nvPr/>
            </p:nvSpPr>
            <p:spPr>
              <a:xfrm rot="21155921" flipH="1">
                <a:off x="6398442" y="2427910"/>
                <a:ext cx="144016" cy="92067"/>
              </a:xfrm>
              <a:prstGeom prst="teardrop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7" name="Капля 66"/>
              <p:cNvSpPr/>
              <p:nvPr/>
            </p:nvSpPr>
            <p:spPr>
              <a:xfrm rot="640975" flipH="1">
                <a:off x="6197532" y="2803128"/>
                <a:ext cx="144016" cy="92067"/>
              </a:xfrm>
              <a:prstGeom prst="teardrop">
                <a:avLst/>
              </a:prstGeom>
              <a:grpFill/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grpSp>
        <p:nvGrpSpPr>
          <p:cNvPr id="74" name="Группа 211"/>
          <p:cNvGrpSpPr/>
          <p:nvPr/>
        </p:nvGrpSpPr>
        <p:grpSpPr>
          <a:xfrm flipH="1">
            <a:off x="7458020" y="1740048"/>
            <a:ext cx="714380" cy="642942"/>
            <a:chOff x="642910" y="1071546"/>
            <a:chExt cx="1357322" cy="1143008"/>
          </a:xfrm>
        </p:grpSpPr>
        <p:sp>
          <p:nvSpPr>
            <p:cNvPr id="75" name="Прямоугольник 74"/>
            <p:cNvSpPr/>
            <p:nvPr/>
          </p:nvSpPr>
          <p:spPr>
            <a:xfrm>
              <a:off x="642910" y="1071546"/>
              <a:ext cx="1357322" cy="1143008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Овал 75"/>
            <p:cNvSpPr/>
            <p:nvPr/>
          </p:nvSpPr>
          <p:spPr>
            <a:xfrm>
              <a:off x="1201807" y="1494882"/>
              <a:ext cx="285752" cy="28575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77" name="Прямоугольник 76"/>
          <p:cNvSpPr/>
          <p:nvPr/>
        </p:nvSpPr>
        <p:spPr>
          <a:xfrm>
            <a:off x="3151873" y="1124745"/>
            <a:ext cx="2716272" cy="1820524"/>
          </a:xfrm>
          <a:prstGeom prst="rect">
            <a:avLst/>
          </a:prstGeom>
          <a:noFill/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8" name="Группа 211"/>
          <p:cNvGrpSpPr/>
          <p:nvPr/>
        </p:nvGrpSpPr>
        <p:grpSpPr>
          <a:xfrm flipH="1">
            <a:off x="2055032" y="1724554"/>
            <a:ext cx="714380" cy="642942"/>
            <a:chOff x="642910" y="1071546"/>
            <a:chExt cx="1357322" cy="1143008"/>
          </a:xfrm>
        </p:grpSpPr>
        <p:sp>
          <p:nvSpPr>
            <p:cNvPr id="79" name="Прямоугольник 78"/>
            <p:cNvSpPr/>
            <p:nvPr/>
          </p:nvSpPr>
          <p:spPr>
            <a:xfrm>
              <a:off x="642910" y="1071546"/>
              <a:ext cx="1357322" cy="1143008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0" name="Овал 79"/>
            <p:cNvSpPr/>
            <p:nvPr/>
          </p:nvSpPr>
          <p:spPr>
            <a:xfrm>
              <a:off x="1201807" y="1494882"/>
              <a:ext cx="285752" cy="28575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81" name="Прямоугольник 80"/>
          <p:cNvSpPr/>
          <p:nvPr/>
        </p:nvSpPr>
        <p:spPr>
          <a:xfrm>
            <a:off x="6190319" y="1124744"/>
            <a:ext cx="2486137" cy="1820525"/>
          </a:xfrm>
          <a:prstGeom prst="rect">
            <a:avLst/>
          </a:prstGeom>
          <a:noFill/>
          <a:ln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82" name="Группа 211"/>
          <p:cNvGrpSpPr/>
          <p:nvPr/>
        </p:nvGrpSpPr>
        <p:grpSpPr>
          <a:xfrm flipH="1">
            <a:off x="4859530" y="1685682"/>
            <a:ext cx="714380" cy="642942"/>
            <a:chOff x="642910" y="1071546"/>
            <a:chExt cx="1357322" cy="1143008"/>
          </a:xfrm>
        </p:grpSpPr>
        <p:sp>
          <p:nvSpPr>
            <p:cNvPr id="83" name="Прямоугольник 82"/>
            <p:cNvSpPr/>
            <p:nvPr/>
          </p:nvSpPr>
          <p:spPr>
            <a:xfrm>
              <a:off x="642910" y="1071546"/>
              <a:ext cx="1357322" cy="1143008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Овал 83"/>
            <p:cNvSpPr/>
            <p:nvPr/>
          </p:nvSpPr>
          <p:spPr>
            <a:xfrm>
              <a:off x="1201807" y="1494882"/>
              <a:ext cx="285752" cy="28575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800672" y="2421277"/>
            <a:ext cx="10171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один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3491880" y="2422047"/>
            <a:ext cx="10171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одно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6300192" y="2420888"/>
            <a:ext cx="10171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одна</a:t>
            </a:r>
            <a:endParaRPr lang="ru-RU" sz="2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Прямоугольник 88"/>
          <p:cNvSpPr/>
          <p:nvPr/>
        </p:nvSpPr>
        <p:spPr>
          <a:xfrm>
            <a:off x="7362283" y="147409"/>
            <a:ext cx="17462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90" name="Прямоугольник 89"/>
          <p:cNvSpPr/>
          <p:nvPr/>
        </p:nvSpPr>
        <p:spPr>
          <a:xfrm>
            <a:off x="156694" y="147409"/>
            <a:ext cx="720558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11. Число </a:t>
            </a: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один. Цифра 1.</a:t>
            </a:r>
            <a:r>
              <a:rPr lang="ru-RU" sz="2800" dirty="0">
                <a:solidFill>
                  <a:srgbClr val="FF0000"/>
                </a:solidFill>
              </a:rPr>
              <a:t>Один и </a:t>
            </a:r>
            <a:r>
              <a:rPr lang="ru-RU" sz="2800" dirty="0" smtClean="0">
                <a:solidFill>
                  <a:srgbClr val="FF0000"/>
                </a:solidFill>
              </a:rPr>
              <a:t>много</a:t>
            </a:r>
            <a:endParaRPr lang="ru-RU" sz="2800" dirty="0">
              <a:solidFill>
                <a:srgbClr val="FF0000"/>
              </a:solidFill>
            </a:endParaRPr>
          </a:p>
        </p:txBody>
      </p:sp>
      <p:cxnSp>
        <p:nvCxnSpPr>
          <p:cNvPr id="92" name="Прямая соединительная линия 91"/>
          <p:cNvCxnSpPr/>
          <p:nvPr/>
        </p:nvCxnSpPr>
        <p:spPr>
          <a:xfrm flipV="1">
            <a:off x="4576313" y="3379284"/>
            <a:ext cx="1455560" cy="1469648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/>
          <p:cNvCxnSpPr>
            <a:endCxn id="16" idx="2"/>
          </p:cNvCxnSpPr>
          <p:nvPr/>
        </p:nvCxnSpPr>
        <p:spPr>
          <a:xfrm flipH="1">
            <a:off x="4591873" y="3379284"/>
            <a:ext cx="1440000" cy="288000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32-конечная звезда 93"/>
          <p:cNvSpPr/>
          <p:nvPr/>
        </p:nvSpPr>
        <p:spPr>
          <a:xfrm>
            <a:off x="4439185" y="4699350"/>
            <a:ext cx="315193" cy="261326"/>
          </a:xfrm>
          <a:prstGeom prst="star32">
            <a:avLst>
              <a:gd name="adj" fmla="val 26255"/>
            </a:avLst>
          </a:prstGeom>
          <a:solidFill>
            <a:srgbClr val="FFFF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5" name="TextBox 94"/>
          <p:cNvSpPr txBox="1"/>
          <p:nvPr/>
        </p:nvSpPr>
        <p:spPr>
          <a:xfrm>
            <a:off x="611560" y="2924944"/>
            <a:ext cx="77526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Число один записывают знаком  –  цифрой 1.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151873" y="3379284"/>
            <a:ext cx="2880000" cy="2880000"/>
          </a:xfrm>
          <a:prstGeom prst="rect">
            <a:avLst/>
          </a:prstGeom>
          <a:noFill/>
          <a:ln w="28575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9" name="Прямая соединительная линия 18"/>
          <p:cNvCxnSpPr>
            <a:stCxn id="16" idx="0"/>
            <a:endCxn id="16" idx="2"/>
          </p:cNvCxnSpPr>
          <p:nvPr/>
        </p:nvCxnSpPr>
        <p:spPr>
          <a:xfrm>
            <a:off x="4591873" y="3379284"/>
            <a:ext cx="0" cy="2880000"/>
          </a:xfrm>
          <a:prstGeom prst="line">
            <a:avLst/>
          </a:prstGeom>
          <a:ln w="12700">
            <a:solidFill>
              <a:srgbClr val="00206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>
            <a:stCxn id="16" idx="1"/>
            <a:endCxn id="16" idx="3"/>
          </p:cNvCxnSpPr>
          <p:nvPr/>
        </p:nvCxnSpPr>
        <p:spPr>
          <a:xfrm>
            <a:off x="3151873" y="4819284"/>
            <a:ext cx="2880000" cy="0"/>
          </a:xfrm>
          <a:prstGeom prst="line">
            <a:avLst/>
          </a:prstGeom>
          <a:ln>
            <a:solidFill>
              <a:srgbClr val="00206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8830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3000"/>
                            </p:stCondLst>
                            <p:childTnLst>
                              <p:par>
                                <p:cTn id="6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5" grpId="0"/>
      <p:bldP spid="86" grpId="0"/>
      <p:bldP spid="94" grpId="0" animBg="1"/>
      <p:bldP spid="94" grpId="1" animBg="1"/>
      <p:bldP spid="95" grpId="0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7362283" y="147409"/>
            <a:ext cx="17462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56694" y="147409"/>
            <a:ext cx="720558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11. Число </a:t>
            </a: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один. Цифра 1.</a:t>
            </a:r>
            <a:r>
              <a:rPr lang="ru-RU" sz="2800" dirty="0">
                <a:solidFill>
                  <a:srgbClr val="FF0000"/>
                </a:solidFill>
              </a:rPr>
              <a:t>Один и </a:t>
            </a:r>
            <a:r>
              <a:rPr lang="ru-RU" sz="2800" dirty="0" smtClean="0">
                <a:solidFill>
                  <a:srgbClr val="FF0000"/>
                </a:solidFill>
              </a:rPr>
              <a:t>много</a:t>
            </a:r>
            <a:endParaRPr lang="ru-RU" sz="2800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00808"/>
            <a:ext cx="7883525" cy="1103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187189" y="637584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Спиши. Продолжи ряды.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 flipV="1">
            <a:off x="4576313" y="3379284"/>
            <a:ext cx="1455560" cy="1469648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>
            <a:endCxn id="30" idx="2"/>
          </p:cNvCxnSpPr>
          <p:nvPr/>
        </p:nvCxnSpPr>
        <p:spPr>
          <a:xfrm flipH="1">
            <a:off x="4591873" y="3379284"/>
            <a:ext cx="1440000" cy="288000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32-конечная звезда 28"/>
          <p:cNvSpPr/>
          <p:nvPr/>
        </p:nvSpPr>
        <p:spPr>
          <a:xfrm>
            <a:off x="4439185" y="4699350"/>
            <a:ext cx="315193" cy="261326"/>
          </a:xfrm>
          <a:prstGeom prst="star32">
            <a:avLst>
              <a:gd name="adj" fmla="val 26255"/>
            </a:avLst>
          </a:prstGeom>
          <a:solidFill>
            <a:srgbClr val="FFFF00"/>
          </a:solidFill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3151873" y="3379284"/>
            <a:ext cx="2880000" cy="2880000"/>
          </a:xfrm>
          <a:prstGeom prst="rect">
            <a:avLst/>
          </a:prstGeom>
          <a:noFill/>
          <a:ln w="28575">
            <a:solidFill>
              <a:srgbClr val="00206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1" name="Прямая соединительная линия 30"/>
          <p:cNvCxnSpPr>
            <a:stCxn id="30" idx="0"/>
            <a:endCxn id="30" idx="2"/>
          </p:cNvCxnSpPr>
          <p:nvPr/>
        </p:nvCxnSpPr>
        <p:spPr>
          <a:xfrm>
            <a:off x="4591873" y="3379284"/>
            <a:ext cx="0" cy="2880000"/>
          </a:xfrm>
          <a:prstGeom prst="line">
            <a:avLst/>
          </a:prstGeom>
          <a:ln w="12700">
            <a:solidFill>
              <a:srgbClr val="00206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>
            <a:stCxn id="30" idx="1"/>
            <a:endCxn id="30" idx="3"/>
          </p:cNvCxnSpPr>
          <p:nvPr/>
        </p:nvCxnSpPr>
        <p:spPr>
          <a:xfrm>
            <a:off x="3151873" y="4819284"/>
            <a:ext cx="2880000" cy="0"/>
          </a:xfrm>
          <a:prstGeom prst="line">
            <a:avLst/>
          </a:prstGeom>
          <a:ln>
            <a:solidFill>
              <a:srgbClr val="00206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9247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9" grpId="1" animBg="1"/>
      <p:bldP spid="3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6142751"/>
              </p:ext>
            </p:extLst>
          </p:nvPr>
        </p:nvGraphicFramePr>
        <p:xfrm>
          <a:off x="539550" y="2204865"/>
          <a:ext cx="3528396" cy="20162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2044"/>
                <a:gridCol w="392044"/>
                <a:gridCol w="392044"/>
                <a:gridCol w="392044"/>
                <a:gridCol w="392044"/>
                <a:gridCol w="392044"/>
                <a:gridCol w="392044"/>
                <a:gridCol w="392044"/>
                <a:gridCol w="392044"/>
              </a:tblGrid>
              <a:tr h="40324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324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324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324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324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7683609"/>
              </p:ext>
            </p:extLst>
          </p:nvPr>
        </p:nvGraphicFramePr>
        <p:xfrm>
          <a:off x="4932036" y="2204864"/>
          <a:ext cx="3528396" cy="20162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2044"/>
                <a:gridCol w="392044"/>
                <a:gridCol w="392044"/>
                <a:gridCol w="392044"/>
                <a:gridCol w="392044"/>
                <a:gridCol w="392044"/>
                <a:gridCol w="392044"/>
                <a:gridCol w="392044"/>
                <a:gridCol w="392044"/>
              </a:tblGrid>
              <a:tr h="40324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324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324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324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3245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Овал 3"/>
          <p:cNvSpPr/>
          <p:nvPr/>
        </p:nvSpPr>
        <p:spPr>
          <a:xfrm flipH="1">
            <a:off x="1619672" y="2924944"/>
            <a:ext cx="144016" cy="144016"/>
          </a:xfrm>
          <a:prstGeom prst="ellipse">
            <a:avLst/>
          </a:prstGeom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 flipH="1">
            <a:off x="5436096" y="2348880"/>
            <a:ext cx="144016" cy="144016"/>
          </a:xfrm>
          <a:prstGeom prst="ellipse">
            <a:avLst/>
          </a:prstGeom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 flipH="1">
            <a:off x="6012160" y="2522876"/>
            <a:ext cx="144016" cy="144016"/>
          </a:xfrm>
          <a:prstGeom prst="ellipse">
            <a:avLst/>
          </a:prstGeom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 flipH="1">
            <a:off x="6618204" y="2723910"/>
            <a:ext cx="144016" cy="144016"/>
          </a:xfrm>
          <a:prstGeom prst="ellipse">
            <a:avLst/>
          </a:prstGeom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 flipH="1">
            <a:off x="5655062" y="2936992"/>
            <a:ext cx="144016" cy="144016"/>
          </a:xfrm>
          <a:prstGeom prst="ellipse">
            <a:avLst/>
          </a:prstGeom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 flipH="1">
            <a:off x="5655062" y="3717032"/>
            <a:ext cx="144016" cy="144016"/>
          </a:xfrm>
          <a:prstGeom prst="ellipse">
            <a:avLst/>
          </a:prstGeom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 flipH="1">
            <a:off x="6429218" y="3342002"/>
            <a:ext cx="144016" cy="144016"/>
          </a:xfrm>
          <a:prstGeom prst="ellipse">
            <a:avLst/>
          </a:prstGeom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 flipH="1">
            <a:off x="6429508" y="3717032"/>
            <a:ext cx="144016" cy="144016"/>
          </a:xfrm>
          <a:prstGeom prst="ellipse">
            <a:avLst/>
          </a:prstGeom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 flipH="1">
            <a:off x="7221306" y="3356992"/>
            <a:ext cx="144016" cy="144016"/>
          </a:xfrm>
          <a:prstGeom prst="ellipse">
            <a:avLst/>
          </a:prstGeom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 flipH="1">
            <a:off x="7596336" y="3717032"/>
            <a:ext cx="144016" cy="144016"/>
          </a:xfrm>
          <a:prstGeom prst="ellipse">
            <a:avLst/>
          </a:prstGeom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 flipH="1">
            <a:off x="7805154" y="3138026"/>
            <a:ext cx="144016" cy="144016"/>
          </a:xfrm>
          <a:prstGeom prst="ellipse">
            <a:avLst/>
          </a:prstGeom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 flipH="1">
            <a:off x="7609548" y="2535681"/>
            <a:ext cx="144016" cy="144016"/>
          </a:xfrm>
          <a:prstGeom prst="ellipse">
            <a:avLst/>
          </a:prstGeom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 flipH="1">
            <a:off x="7221306" y="2132856"/>
            <a:ext cx="144016" cy="144016"/>
          </a:xfrm>
          <a:prstGeom prst="ellipse">
            <a:avLst/>
          </a:prstGeom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659292" y="1132294"/>
            <a:ext cx="51368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Сколько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точек на рисунке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слева?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7362283" y="147409"/>
            <a:ext cx="17462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156694" y="147409"/>
            <a:ext cx="720558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11. Число </a:t>
            </a: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один. Цифра 1.</a:t>
            </a:r>
            <a:r>
              <a:rPr lang="ru-RU" sz="2800" dirty="0">
                <a:solidFill>
                  <a:srgbClr val="FF0000"/>
                </a:solidFill>
              </a:rPr>
              <a:t>Один и </a:t>
            </a:r>
            <a:r>
              <a:rPr lang="ru-RU" sz="2800" dirty="0" smtClean="0">
                <a:solidFill>
                  <a:srgbClr val="FF0000"/>
                </a:solidFill>
              </a:rPr>
              <a:t>много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06710" y="5283639"/>
            <a:ext cx="3312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Сравни число точек.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21" name="Овал 20"/>
          <p:cNvSpPr/>
          <p:nvPr/>
        </p:nvSpPr>
        <p:spPr>
          <a:xfrm flipH="1">
            <a:off x="494582" y="5445587"/>
            <a:ext cx="164710" cy="144016"/>
          </a:xfrm>
          <a:prstGeom prst="ellipse">
            <a:avLst/>
          </a:prstGeom>
          <a:solidFill>
            <a:srgbClr val="0078A2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1141719" y="4365104"/>
            <a:ext cx="1009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одна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112966" y="4416441"/>
            <a:ext cx="11083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много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65223" y="670629"/>
            <a:ext cx="55296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Сколько </a:t>
            </a:r>
            <a:r>
              <a:rPr lang="ru-RU" sz="2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точек на рисунке справа?</a:t>
            </a:r>
          </a:p>
        </p:txBody>
      </p:sp>
    </p:spTree>
    <p:extLst>
      <p:ext uri="{BB962C8B-B14F-4D97-AF65-F5344CB8AC3E}">
        <p14:creationId xmlns:p14="http://schemas.microsoft.com/office/powerpoint/2010/main" val="1218614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0"/>
      <p:bldP spid="21" grpId="0" animBg="1"/>
      <p:bldP spid="22" grpId="0"/>
      <p:bldP spid="23" grpId="0"/>
      <p:bldP spid="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Анна\Documents\Дошкольники\Школа\Дорога в школу\a_les11-7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34"/>
          <a:stretch/>
        </p:blipFill>
        <p:spPr bwMode="auto">
          <a:xfrm>
            <a:off x="1691680" y="1916832"/>
            <a:ext cx="5832648" cy="4123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6694" y="147409"/>
            <a:ext cx="720558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11. Число </a:t>
            </a: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один. Цифра 1.</a:t>
            </a:r>
            <a:r>
              <a:rPr lang="ru-RU" sz="2800" dirty="0">
                <a:solidFill>
                  <a:srgbClr val="FF0000"/>
                </a:solidFill>
              </a:rPr>
              <a:t>Один и </a:t>
            </a:r>
            <a:r>
              <a:rPr lang="ru-RU" sz="2800" dirty="0" smtClean="0">
                <a:solidFill>
                  <a:srgbClr val="FF0000"/>
                </a:solidFill>
              </a:rPr>
              <a:t>много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89710" y="726477"/>
            <a:ext cx="88114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Помоги Кате найти тропинку по которой надо пройти, чтобы набрать наибольшее число красных кругов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3225153" y="5384478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4052997" y="4855748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6415" y="5418634"/>
            <a:ext cx="665163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4403" y="4027671"/>
            <a:ext cx="669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Овал 17"/>
          <p:cNvSpPr/>
          <p:nvPr/>
        </p:nvSpPr>
        <p:spPr>
          <a:xfrm>
            <a:off x="7056000" y="3571997"/>
            <a:ext cx="252000" cy="252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7037" y="2708920"/>
            <a:ext cx="669925" cy="669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47194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78 -0.00139 L 0.03177 -0.00949 C 0.03819 -0.01041 0.04601 -0.01528 0.05365 -0.02199 C 0.06285 -0.02986 0.0691 -0.0375 0.07292 -0.04398 L 0.09045 -0.07708 " pathEditMode="relative" rAng="-45163792" ptsTypes="FffFF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74" y="-29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0.00463 C 0.00139 0.00671 0.00278 0.00972 0.00469 0.01134 C 0.00591 0.01273 0.00816 0.01227 0.00955 0.01389 C 0.01112 0.01597 0.01112 0.01921 0.01268 0.02106 C 0.01511 0.02384 0.02657 0.02546 0.02744 0.02662 C 0.05226 0.025 0.07726 0.02477 0.10244 0.02361 C 0.1099 0.02315 0.11962 0.01921 0.12674 0.01667 C 0.13178 0.01481 0.1415 0.00926 0.1415 0.00949 C 0.14966 0.00116 0.15816 0.00069 0.16754 -0.00278 C 0.17101 -0.00417 0.17744 -0.00741 0.17744 -0.00695 C 0.18299 -0.01296 0.18664 -0.01829 0.19046 -0.02685 C 0.19219 -0.0419 0.19323 -0.04491 0.20018 -0.05509 C 0.20539 -0.07847 0.21007 -0.10116 0.21962 -0.12199 C 0.22014 -0.125 0.21997 -0.12847 0.22119 -0.13148 C 0.2224 -0.13403 0.2257 -0.1338 0.22605 -0.13611 C 0.22796 -0.15046 0.22691 -0.16458 0.22778 -0.17917 C 0.22813 -0.18426 0.22674 -0.19074 0.22952 -0.19352 C 0.23299 -0.19722 0.23803 -0.19514 0.24254 -0.19583 C 0.25139 -0.2044 0.254 -0.20648 0.26389 -0.21019 C 0.27778 -0.20926 0.29289 -0.21227 0.30591 -0.20533 C 0.30973 -0.2037 0.31216 -0.19745 0.31563 -0.19583 C 0.31737 -0.19514 0.31928 -0.19445 0.32066 -0.19352 C 0.32657 -0.1875 0.32396 -0.19028 0.32934 -0.18658 " pathEditMode="relative" rAng="0" ptsTypes="ffffffffffffffffffffffA">
                                      <p:cBhvr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458" y="-97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6 0.00069 C -0.03316 -0.01528 -0.0724 0.00069 -0.10973 -0.00625 C -0.12431 -0.01944 -0.11598 -0.01134 -0.12431 -0.02824 C -0.1224 -0.04143 -0.11962 -0.04977 -0.11129 -0.05718 C -0.10886 -0.06181 -0.10539 -0.06574 -0.10313 -0.07037 C -0.0941 -0.08889 -0.11111 -0.06366 -0.09636 -0.0838 C -0.09219 -0.10046 -0.09827 -0.08032 -0.08976 -0.09468 C -0.08872 -0.09653 -0.08907 -0.09954 -0.0882 -0.10139 C -0.08455 -0.10833 -0.079 -0.11481 -0.075 -0.12153 C -0.07136 -0.12731 -0.06841 -0.13449 -0.06511 -0.14097 C -0.06407 -0.14329 -0.06181 -0.14792 -0.06181 -0.14768 C -0.05955 -0.15671 -0.05521 -0.15741 -0.05191 -0.16551 C -0.04775 -0.17662 -0.04375 -0.18542 -0.03698 -0.19421 C -0.03889 -0.20648 -0.03577 -0.20532 -0.04202 -0.20532 " pathEditMode="relative" rAng="0" ptsTypes="fffffffffffffA">
                                      <p:cBhvr>
                                        <p:cTn id="3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354" y="-103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8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3163</TotalTime>
  <Words>391</Words>
  <Application>Microsoft Office PowerPoint</Application>
  <PresentationFormat>Экран (4:3)</PresentationFormat>
  <Paragraphs>52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Официальная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Анна</dc:creator>
  <cp:lastModifiedBy>Танюша</cp:lastModifiedBy>
  <cp:revision>156</cp:revision>
  <dcterms:created xsi:type="dcterms:W3CDTF">2010-09-08T15:30:49Z</dcterms:created>
  <dcterms:modified xsi:type="dcterms:W3CDTF">2016-02-02T18:40:20Z</dcterms:modified>
</cp:coreProperties>
</file>