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ix.ru/album/200-Russian/pic/glrx-789501953" TargetMode="External"/><Relationship Id="rId2" Type="http://schemas.openxmlformats.org/officeDocument/2006/relationships/hyperlink" Target="http://gallerix.ru/album/200-Russian/pic/glrx-8849731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internet.ru/community/2332998/post101452529/" TargetMode="External"/><Relationship Id="rId5" Type="http://schemas.openxmlformats.org/officeDocument/2006/relationships/hyperlink" Target="http://www.bibliotekar.ru/kBilibin/" TargetMode="External"/><Relationship Id="rId4" Type="http://schemas.openxmlformats.org/officeDocument/2006/relationships/hyperlink" Target="http://gallerix.ru/album/200-Russian/pic/glrx-92103576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01880" y="3780329"/>
            <a:ext cx="1340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4D4D4D"/>
                </a:solidFill>
                <a:latin typeface="Calibri" panose="020F0502020204030204" pitchFamily="34" charset="0"/>
              </a:rPr>
              <a:t>Урок </a:t>
            </a:r>
            <a:r>
              <a:rPr lang="ru-RU" sz="32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5</a:t>
            </a:r>
            <a:endParaRPr lang="ru-RU" sz="3200" b="1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9" y="1630307"/>
            <a:ext cx="705678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7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Художники-иллюстраторы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ata3.gallery.ru/albums/gallery/6320--7215630-m750x7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351" y="332656"/>
            <a:ext cx="4223392" cy="619268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5020434"/>
            <a:ext cx="3744416" cy="156966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Б. В. 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Зворыкин.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Сказка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о царе </a:t>
            </a:r>
            <a:r>
              <a:rPr lang="ru-RU" sz="32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Салтане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ata3.gallery.ru/albums/gallery/6320--7215631-m750x7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351" y="332656"/>
            <a:ext cx="4223393" cy="619268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5020434"/>
            <a:ext cx="3744416" cy="156966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Б. В. 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Зворыкин.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Сказка о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рыбаке </a:t>
            </a:r>
            <a:b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 рыбке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1420" y="260648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Интернет-ресурсы: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6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Calibri" panose="020F0502020204030204" pitchFamily="34" charset="0"/>
              </a:rPr>
              <a:t>Слайд  </a:t>
            </a:r>
            <a:r>
              <a:rPr lang="ru-RU" sz="2200" dirty="0">
                <a:latin typeface="Calibri" panose="020F0502020204030204" pitchFamily="34" charset="0"/>
              </a:rPr>
              <a:t>2</a:t>
            </a:r>
            <a:r>
              <a:rPr lang="ru-RU" sz="2200" dirty="0" smtClean="0">
                <a:latin typeface="Calibri" panose="020F0502020204030204" pitchFamily="34" charset="0"/>
              </a:rPr>
              <a:t>. – Режим доступа : </a:t>
            </a:r>
            <a:r>
              <a:rPr lang="en-US" sz="2200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2"/>
              </a:rPr>
              <a:t>://</a:t>
            </a:r>
            <a:r>
              <a:rPr lang="en-US" sz="2200" dirty="0" smtClean="0">
                <a:latin typeface="Calibri" panose="020F0502020204030204" pitchFamily="34" charset="0"/>
                <a:hlinkClick r:id="rId2"/>
              </a:rPr>
              <a:t>gallerix.ru/album/200-Russian/pic/</a:t>
            </a:r>
            <a:r>
              <a:rPr lang="ru-RU" sz="2200" dirty="0" smtClean="0">
                <a:latin typeface="Calibri" panose="020F0502020204030204" pitchFamily="34" charset="0"/>
                <a:hlinkClick r:id="rId2"/>
              </a:rPr>
              <a:t/>
            </a:r>
            <a:br>
              <a:rPr lang="ru-RU" sz="2200" dirty="0" smtClean="0">
                <a:latin typeface="Calibri" panose="020F0502020204030204" pitchFamily="34" charset="0"/>
                <a:hlinkClick r:id="rId2"/>
              </a:rPr>
            </a:br>
            <a:r>
              <a:rPr lang="en-US" sz="2200" dirty="0" smtClean="0">
                <a:latin typeface="Calibri" panose="020F0502020204030204" pitchFamily="34" charset="0"/>
                <a:hlinkClick r:id="rId2"/>
              </a:rPr>
              <a:t>glrx-884973144</a:t>
            </a:r>
            <a:endParaRPr lang="ru-RU" sz="2200" dirty="0">
              <a:latin typeface="Calibri" panose="020F0502020204030204" pitchFamily="34" charset="0"/>
            </a:endParaRPr>
          </a:p>
          <a:p>
            <a:r>
              <a:rPr lang="ru-RU" sz="2200" dirty="0">
                <a:latin typeface="Calibri" panose="020F0502020204030204" pitchFamily="34" charset="0"/>
              </a:rPr>
              <a:t>Слайд </a:t>
            </a:r>
            <a:r>
              <a:rPr lang="ru-RU" sz="2200" dirty="0" smtClean="0">
                <a:latin typeface="Calibri" panose="020F0502020204030204" pitchFamily="34" charset="0"/>
              </a:rPr>
              <a:t>3. </a:t>
            </a:r>
            <a:r>
              <a:rPr lang="ru-RU" sz="2200" dirty="0">
                <a:latin typeface="Calibri" panose="020F0502020204030204" pitchFamily="34" charset="0"/>
              </a:rPr>
              <a:t>– Режим доступа : </a:t>
            </a:r>
            <a:r>
              <a:rPr lang="en-US" sz="2200" dirty="0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3"/>
              </a:rPr>
              <a:t>://</a:t>
            </a:r>
            <a:r>
              <a:rPr lang="en-US" sz="2200" dirty="0" smtClean="0">
                <a:latin typeface="Calibri" panose="020F0502020204030204" pitchFamily="34" charset="0"/>
                <a:hlinkClick r:id="rId3"/>
              </a:rPr>
              <a:t>gallerix.ru/album/200-Russian/pic/</a:t>
            </a:r>
            <a:r>
              <a:rPr lang="ru-RU" sz="2200" dirty="0" smtClean="0">
                <a:latin typeface="Calibri" panose="020F0502020204030204" pitchFamily="34" charset="0"/>
                <a:hlinkClick r:id="rId3"/>
              </a:rPr>
              <a:t/>
            </a:r>
            <a:br>
              <a:rPr lang="ru-RU" sz="2200" dirty="0" smtClean="0">
                <a:latin typeface="Calibri" panose="020F0502020204030204" pitchFamily="34" charset="0"/>
                <a:hlinkClick r:id="rId3"/>
              </a:rPr>
            </a:br>
            <a:r>
              <a:rPr lang="en-US" sz="2200" dirty="0" smtClean="0">
                <a:latin typeface="Calibri" panose="020F0502020204030204" pitchFamily="34" charset="0"/>
                <a:hlinkClick r:id="rId3"/>
              </a:rPr>
              <a:t>glrx-789501953</a:t>
            </a:r>
            <a:endParaRPr lang="ru-RU" sz="2200" dirty="0">
              <a:latin typeface="Calibri" panose="020F0502020204030204" pitchFamily="34" charset="0"/>
            </a:endParaRPr>
          </a:p>
          <a:p>
            <a:r>
              <a:rPr lang="ru-RU" sz="2200" dirty="0" smtClean="0">
                <a:latin typeface="Calibri" panose="020F0502020204030204" pitchFamily="34" charset="0"/>
              </a:rPr>
              <a:t>Слайд  4. </a:t>
            </a:r>
            <a:r>
              <a:rPr lang="ru-RU" sz="2200" dirty="0">
                <a:latin typeface="Calibri" panose="020F0502020204030204" pitchFamily="34" charset="0"/>
              </a:rPr>
              <a:t>– Режим доступа : </a:t>
            </a:r>
            <a:r>
              <a:rPr lang="en-US" sz="2200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4"/>
              </a:rPr>
              <a:t>://</a:t>
            </a:r>
            <a:r>
              <a:rPr lang="en-US" sz="2200" dirty="0" smtClean="0">
                <a:latin typeface="Calibri" panose="020F0502020204030204" pitchFamily="34" charset="0"/>
                <a:hlinkClick r:id="rId4"/>
              </a:rPr>
              <a:t>gallerix.ru/album/200-Russian/pic/</a:t>
            </a:r>
            <a:r>
              <a:rPr lang="ru-RU" sz="2200" dirty="0" smtClean="0">
                <a:latin typeface="Calibri" panose="020F0502020204030204" pitchFamily="34" charset="0"/>
                <a:hlinkClick r:id="rId4"/>
              </a:rPr>
              <a:t/>
            </a:r>
            <a:br>
              <a:rPr lang="ru-RU" sz="2200" dirty="0" smtClean="0">
                <a:latin typeface="Calibri" panose="020F0502020204030204" pitchFamily="34" charset="0"/>
                <a:hlinkClick r:id="rId4"/>
              </a:rPr>
            </a:br>
            <a:r>
              <a:rPr lang="en-US" sz="2200" dirty="0" smtClean="0">
                <a:latin typeface="Calibri" panose="020F0502020204030204" pitchFamily="34" charset="0"/>
                <a:hlinkClick r:id="rId4"/>
              </a:rPr>
              <a:t>glrx-921035766</a:t>
            </a:r>
            <a:endParaRPr lang="ru-RU" sz="2200" dirty="0">
              <a:latin typeface="Calibri" panose="020F0502020204030204" pitchFamily="34" charset="0"/>
            </a:endParaRPr>
          </a:p>
          <a:p>
            <a:r>
              <a:rPr lang="ru-RU" sz="2200" dirty="0">
                <a:latin typeface="Calibri" panose="020F0502020204030204" pitchFamily="34" charset="0"/>
              </a:rPr>
              <a:t>Слайд </a:t>
            </a:r>
            <a:r>
              <a:rPr lang="ru-RU" sz="2200" dirty="0" smtClean="0">
                <a:latin typeface="Calibri" panose="020F0502020204030204" pitchFamily="34" charset="0"/>
              </a:rPr>
              <a:t> 5. </a:t>
            </a:r>
            <a:r>
              <a:rPr lang="ru-RU" sz="2200" dirty="0">
                <a:latin typeface="Calibri" panose="020F0502020204030204" pitchFamily="34" charset="0"/>
              </a:rPr>
              <a:t>– Режим доступа : </a:t>
            </a:r>
            <a:r>
              <a:rPr lang="en-US" sz="2200" dirty="0" smtClean="0">
                <a:latin typeface="Calibri" panose="020F0502020204030204" pitchFamily="34" charset="0"/>
                <a:hlinkClick r:id="rId5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5"/>
              </a:rPr>
              <a:t>://www.bibliotekar.ru/kBilibin/</a:t>
            </a:r>
            <a:endParaRPr lang="ru-RU" sz="2200" dirty="0">
              <a:latin typeface="Calibri" panose="020F0502020204030204" pitchFamily="34" charset="0"/>
            </a:endParaRPr>
          </a:p>
          <a:p>
            <a:r>
              <a:rPr lang="ru-RU" sz="2200" dirty="0">
                <a:latin typeface="Calibri" panose="020F0502020204030204" pitchFamily="34" charset="0"/>
              </a:rPr>
              <a:t>Слайд </a:t>
            </a:r>
            <a:r>
              <a:rPr lang="ru-RU" sz="2200" dirty="0" smtClean="0">
                <a:latin typeface="Calibri" panose="020F0502020204030204" pitchFamily="34" charset="0"/>
              </a:rPr>
              <a:t> 6. </a:t>
            </a:r>
            <a:r>
              <a:rPr lang="ru-RU" sz="2200" dirty="0">
                <a:latin typeface="Calibri" panose="020F0502020204030204" pitchFamily="34" charset="0"/>
              </a:rPr>
              <a:t>– Режим доступа : </a:t>
            </a:r>
            <a:r>
              <a:rPr lang="en-US" sz="2200" dirty="0" smtClean="0">
                <a:latin typeface="Calibri" panose="020F0502020204030204" pitchFamily="34" charset="0"/>
                <a:hlinkClick r:id="rId5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5"/>
              </a:rPr>
              <a:t>://www.bibliotekar.ru/kBilibin/</a:t>
            </a:r>
            <a:endParaRPr lang="ru-RU" sz="2200" dirty="0">
              <a:latin typeface="Calibri" panose="020F0502020204030204" pitchFamily="34" charset="0"/>
            </a:endParaRPr>
          </a:p>
          <a:p>
            <a:r>
              <a:rPr lang="ru-RU" sz="2200" dirty="0">
                <a:latin typeface="Calibri" panose="020F0502020204030204" pitchFamily="34" charset="0"/>
              </a:rPr>
              <a:t>Слайд </a:t>
            </a:r>
            <a:r>
              <a:rPr lang="ru-RU" sz="2200" dirty="0" smtClean="0">
                <a:latin typeface="Calibri" panose="020F0502020204030204" pitchFamily="34" charset="0"/>
              </a:rPr>
              <a:t> 7. </a:t>
            </a:r>
            <a:r>
              <a:rPr lang="ru-RU" sz="2200" dirty="0">
                <a:latin typeface="Calibri" panose="020F0502020204030204" pitchFamily="34" charset="0"/>
              </a:rPr>
              <a:t>– Режим доступа : </a:t>
            </a:r>
            <a:r>
              <a:rPr lang="en-US" sz="2200" dirty="0" smtClean="0">
                <a:latin typeface="Calibri" panose="020F0502020204030204" pitchFamily="34" charset="0"/>
                <a:hlinkClick r:id="rId5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5"/>
              </a:rPr>
              <a:t>://www.bibliotekar.ru/kBilibin/</a:t>
            </a:r>
            <a:endParaRPr lang="ru-RU" sz="2200" dirty="0">
              <a:latin typeface="Calibri" panose="020F0502020204030204" pitchFamily="34" charset="0"/>
            </a:endParaRPr>
          </a:p>
          <a:p>
            <a:r>
              <a:rPr lang="ru-RU" sz="2200" dirty="0">
                <a:latin typeface="Calibri" panose="020F0502020204030204" pitchFamily="34" charset="0"/>
              </a:rPr>
              <a:t>Слайд </a:t>
            </a:r>
            <a:r>
              <a:rPr lang="ru-RU" sz="2200" dirty="0" smtClean="0">
                <a:latin typeface="Calibri" panose="020F0502020204030204" pitchFamily="34" charset="0"/>
              </a:rPr>
              <a:t> 8. </a:t>
            </a:r>
            <a:r>
              <a:rPr lang="ru-RU" sz="2200" dirty="0">
                <a:latin typeface="Calibri" panose="020F0502020204030204" pitchFamily="34" charset="0"/>
              </a:rPr>
              <a:t>– Режим доступа : </a:t>
            </a:r>
            <a:r>
              <a:rPr lang="en-US" sz="2200" dirty="0" smtClean="0">
                <a:latin typeface="Calibri" panose="020F0502020204030204" pitchFamily="34" charset="0"/>
                <a:hlinkClick r:id="rId5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5"/>
              </a:rPr>
              <a:t>://www.bibliotekar.ru/kBilibin/</a:t>
            </a:r>
            <a:endParaRPr lang="ru-RU" sz="2200" dirty="0">
              <a:latin typeface="Calibri" panose="020F0502020204030204" pitchFamily="34" charset="0"/>
            </a:endParaRPr>
          </a:p>
          <a:p>
            <a:r>
              <a:rPr lang="ru-RU" sz="2200" dirty="0">
                <a:latin typeface="Calibri" panose="020F0502020204030204" pitchFamily="34" charset="0"/>
              </a:rPr>
              <a:t>Слайд </a:t>
            </a:r>
            <a:r>
              <a:rPr lang="ru-RU" sz="2200" dirty="0" smtClean="0">
                <a:latin typeface="Calibri" panose="020F0502020204030204" pitchFamily="34" charset="0"/>
              </a:rPr>
              <a:t> 9. </a:t>
            </a:r>
            <a:r>
              <a:rPr lang="ru-RU" sz="2200" dirty="0">
                <a:latin typeface="Calibri" panose="020F0502020204030204" pitchFamily="34" charset="0"/>
              </a:rPr>
              <a:t>– Режим доступа : </a:t>
            </a:r>
            <a:r>
              <a:rPr lang="en-US" sz="2200" dirty="0" smtClean="0">
                <a:latin typeface="Calibri" panose="020F0502020204030204" pitchFamily="34" charset="0"/>
                <a:hlinkClick r:id="rId6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6"/>
              </a:rPr>
              <a:t>://www.liveinternet.ru/community/2332998/post101452529/</a:t>
            </a:r>
            <a:endParaRPr lang="ru-RU" sz="2200" dirty="0">
              <a:latin typeface="Calibri" panose="020F0502020204030204" pitchFamily="34" charset="0"/>
            </a:endParaRPr>
          </a:p>
          <a:p>
            <a:r>
              <a:rPr lang="ru-RU" sz="2200" dirty="0">
                <a:latin typeface="Calibri" panose="020F0502020204030204" pitchFamily="34" charset="0"/>
              </a:rPr>
              <a:t>Слайд </a:t>
            </a:r>
            <a:r>
              <a:rPr lang="ru-RU" sz="2200" dirty="0" smtClean="0">
                <a:latin typeface="Calibri" panose="020F0502020204030204" pitchFamily="34" charset="0"/>
              </a:rPr>
              <a:t> 10. </a:t>
            </a:r>
            <a:r>
              <a:rPr lang="ru-RU" sz="2200" dirty="0">
                <a:latin typeface="Calibri" panose="020F0502020204030204" pitchFamily="34" charset="0"/>
              </a:rPr>
              <a:t>– Режим доступа : </a:t>
            </a:r>
            <a:r>
              <a:rPr lang="en-US" sz="2200" dirty="0" smtClean="0">
                <a:latin typeface="Calibri" panose="020F0502020204030204" pitchFamily="34" charset="0"/>
                <a:hlinkClick r:id="rId6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6"/>
              </a:rPr>
              <a:t>://www.liveinternet.ru/community/2332998/post101452529/</a:t>
            </a:r>
            <a:endParaRPr lang="ru-RU" sz="2200" dirty="0">
              <a:latin typeface="Calibri" panose="020F0502020204030204" pitchFamily="34" charset="0"/>
            </a:endParaRPr>
          </a:p>
          <a:p>
            <a:r>
              <a:rPr lang="ru-RU" sz="2200" smtClean="0">
                <a:latin typeface="Calibri" panose="020F0502020204030204" pitchFamily="34" charset="0"/>
              </a:rPr>
              <a:t>Слайд  </a:t>
            </a:r>
            <a:r>
              <a:rPr lang="ru-RU" sz="2200" dirty="0" smtClean="0">
                <a:latin typeface="Calibri" panose="020F0502020204030204" pitchFamily="34" charset="0"/>
              </a:rPr>
              <a:t>11. </a:t>
            </a:r>
            <a:r>
              <a:rPr lang="ru-RU" sz="2200" dirty="0">
                <a:latin typeface="Calibri" panose="020F0502020204030204" pitchFamily="34" charset="0"/>
              </a:rPr>
              <a:t>– Режим доступа : </a:t>
            </a:r>
            <a:r>
              <a:rPr lang="en-US" sz="2200" dirty="0" smtClean="0">
                <a:latin typeface="Calibri" panose="020F0502020204030204" pitchFamily="34" charset="0"/>
                <a:hlinkClick r:id="rId6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6"/>
              </a:rPr>
              <a:t>://www.liveinternet.ru/community/2332998/post101452529</a:t>
            </a:r>
            <a:r>
              <a:rPr lang="en-US" sz="2200" dirty="0" smtClean="0">
                <a:latin typeface="Calibri" panose="020F0502020204030204" pitchFamily="34" charset="0"/>
                <a:hlinkClick r:id="rId6"/>
              </a:rPr>
              <a:t>/</a:t>
            </a:r>
            <a:endParaRPr lang="ru-RU" sz="2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4234482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0" name="Picture 2" descr="ВАСНЕЦОВ Виктор - Алёнушка. 200 русских живописц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70" y="332656"/>
            <a:ext cx="4293597" cy="619268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004048" y="5512876"/>
            <a:ext cx="3292648" cy="1077218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В. 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Васнецов.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Алёнушка 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ВАСНЕЦОВ Виктор - Ковёр-самолёт. 200 русских живописц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58" y="1049896"/>
            <a:ext cx="8651285" cy="475820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7404" y="6005319"/>
            <a:ext cx="8189192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В. 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Васнецов.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Ковёр-самолёт 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ВАСНЕЦОВ Виктор - Спящая царевна. 200 русских живописц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58" y="1406762"/>
            <a:ext cx="8651284" cy="4044476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7404" y="6005319"/>
            <a:ext cx="8189192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В. 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Васнецов.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Спящая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царевна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Баба-Яга. Иллюстрация к сказке Василиса Прекрас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51" y="332656"/>
            <a:ext cx="4754955" cy="619268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64088" y="4035549"/>
            <a:ext cx="3600400" cy="255454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И. Я. </a:t>
            </a:r>
            <a:r>
              <a:rPr lang="ru-RU" sz="3200" b="1" i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Билибин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Баба-Яга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. Иллюстрация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к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сказке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«Василиса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Прекрасная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»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Иллюстрация к сказке Перышко Финиста Ясного Со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803" y="329821"/>
            <a:ext cx="7802395" cy="511540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7404" y="5512876"/>
            <a:ext cx="8189192" cy="1077218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И. Я. </a:t>
            </a:r>
            <a:r>
              <a:rPr lang="ru-RU" sz="3200" b="1" i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Билибин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Иллюстрация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к сказке «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Пёрышко </a:t>
            </a:r>
            <a:r>
              <a:rPr lang="ru-RU" sz="3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Финиста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ясна сокола»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Царевна-Ляг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519" y="332657"/>
            <a:ext cx="5500963" cy="5112567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7404" y="5512876"/>
            <a:ext cx="8189192" cy="1077218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И. Я. </a:t>
            </a:r>
            <a:r>
              <a:rPr lang="ru-RU" sz="3200" b="1" i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Билибин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Иллюстрация к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сказке </a:t>
            </a:r>
            <a:r>
              <a:rPr lang="ru-RU" sz="3200" b="1">
                <a:solidFill>
                  <a:prstClr val="black"/>
                </a:solidFill>
                <a:latin typeface="Calibri" panose="020F0502020204030204" pitchFamily="34" charset="0"/>
              </a:rPr>
              <a:t>«</a:t>
            </a:r>
            <a:r>
              <a:rPr lang="ru-RU" sz="3200" b="1" smtClean="0">
                <a:solidFill>
                  <a:prstClr val="black"/>
                </a:solidFill>
                <a:latin typeface="Calibri" panose="020F0502020204030204" pitchFamily="34" charset="0"/>
              </a:rPr>
              <a:t>Царевна-лягушка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иллюстрации Билибина с сказк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923" y="332657"/>
            <a:ext cx="6784154" cy="5112567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77404" y="5512876"/>
            <a:ext cx="8189192" cy="1077218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И. Я. </a:t>
            </a:r>
            <a:r>
              <a:rPr lang="ru-RU" sz="3200" b="1" i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Билибин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Иллюстрация</a:t>
            </a:r>
            <a:b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к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«Сказке о царе </a:t>
            </a:r>
            <a:r>
              <a:rPr lang="ru-RU" sz="3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Салтане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2866330"/>
          </a:xfrm>
        </p:spPr>
        <p:txBody>
          <a:bodyPr>
            <a:noAutofit/>
          </a:bodyPr>
          <a:lstStyle/>
          <a:p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22532" name="Picture 4" descr="http://data3.gallery.ru/albums/gallery/6320--7215627-m750x7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352" y="332657"/>
            <a:ext cx="4215484" cy="619268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5020434"/>
            <a:ext cx="3744416" cy="156966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Б. В. 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Зворыкин.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Сказка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о царе </a:t>
            </a:r>
            <a:r>
              <a:rPr lang="ru-RU" sz="32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Салтане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к 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5</Template>
  <TotalTime>0</TotalTime>
  <Words>105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Урок 5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2016-02-05T06:02:25Z</dcterms:created>
  <dcterms:modified xsi:type="dcterms:W3CDTF">2016-02-05T06:02:40Z</dcterms:modified>
</cp:coreProperties>
</file>