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6%D0%B2%D0%B5%D1%82%D0%B0%D0%B5%D0%B2%D0%B0,_%D0%9C%D0%B0%D1%80%D0%B8%D1%8F_%D0%90%D0%BB%D0%B5%D0%BA%D1%81%D0%B0%D0%BD%D0%B4%D1%80%D0%BE%D0%B2%D0%BD%D0%B0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s://ru.wikipedia.org/wiki/%D0%9F%D0%B5%D1%80%D0%B5%D0%B2%D0%BE%D0%B4%D1%87%D0%B8%D0%BA" TargetMode="External"/><Relationship Id="rId7" Type="http://schemas.openxmlformats.org/officeDocument/2006/relationships/hyperlink" Target="https://ru.wikipedia.org/wiki/%D0%A4%D0%B8%D0%BB%D0%BE%D0%BB%D0%BE%D0%B3%D0%B8%D1%8F" TargetMode="External"/><Relationship Id="rId12" Type="http://schemas.openxmlformats.org/officeDocument/2006/relationships/hyperlink" Target="https://ru.wikipedia.org/wiki/%D0%9C%D1%83%D0%B7%D1%8B%D0%BA%D0%B0%D0%BD%D1%82" TargetMode="External"/><Relationship Id="rId2" Type="http://schemas.openxmlformats.org/officeDocument/2006/relationships/hyperlink" Target="https://ru.wikipedia.org/wiki/%D0%9F%D0%BE%D1%8D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93%D0%A3" TargetMode="External"/><Relationship Id="rId11" Type="http://schemas.openxmlformats.org/officeDocument/2006/relationships/hyperlink" Target="https://ru.wikipedia.org/wiki/%D0%9D%D0%B5%D0%BC%D0%B5%D1%86%D0%BA%D0%B8%D0%B9_%D1%8F%D0%B7%D1%8B%D0%BA" TargetMode="External"/><Relationship Id="rId5" Type="http://schemas.openxmlformats.org/officeDocument/2006/relationships/hyperlink" Target="https://ru.wikipedia.org/wiki/%D0%A6%D0%B2%D0%B5%D1%82%D0%B0%D0%B5%D0%B2,_%D0%98%D0%B2%D0%B0%D0%BD_%D0%92%D0%BB%D0%B0%D0%B4%D0%B8%D0%BC%D0%B8%D1%80%D0%BE%D0%B2%D0%B8%D1%87" TargetMode="External"/><Relationship Id="rId10" Type="http://schemas.openxmlformats.org/officeDocument/2006/relationships/hyperlink" Target="https://ru.wikipedia.org/wiki/%D0%A4%D1%80%D0%B0%D0%BD%D1%86%D1%83%D0%B7%D1%81%D0%BA%D0%B8%D0%B9_%D1%8F%D0%B7%D1%8B%D0%BA" TargetMode="External"/><Relationship Id="rId4" Type="http://schemas.openxmlformats.org/officeDocument/2006/relationships/hyperlink" Target="https://ru.wikipedia.org/wiki/%D0%9C%D0%BE%D1%81%D0%BA%D0%B2%D0%B0" TargetMode="External"/><Relationship Id="rId9" Type="http://schemas.openxmlformats.org/officeDocument/2006/relationships/hyperlink" Target="https://ru.wikipedia.org/wiki/%D0%A1%D1%82%D0%B8%D1%8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0%BB%D0%BE%D1%88%D0%B8%D0%BD,_%D0%9C%D0%B0%D0%BA%D1%81%D0%B8%D0%BC%D0%B8%D0%BB%D0%B8%D0%B0%D0%BD_%D0%90%D0%BB%D0%B5%D0%BA%D1%81%D0%B0%D0%BD%D0%B4%D1%80%D0%BE%D0%B2%D0%B8%D1%87" TargetMode="External"/><Relationship Id="rId2" Type="http://schemas.openxmlformats.org/officeDocument/2006/relationships/hyperlink" Target="https://ru.wikipedia.org/wiki/%D0%91%D1%80%D1%8E%D1%81%D0%BE%D0%B2,_%D0%92%D0%B0%D0%BB%D0%B5%D1%80%D0%B8%D0%B9_%D0%AF%D0%BA%D0%BE%D0%B2%D0%BB%D0%B5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ru.wikipedia.org/wiki/%D0%93%D1%83%D0%BC%D0%B8%D0%BB%D1%91%D0%B2,_%D0%9D%D0%B8%D0%BA%D0%BE%D0%BB%D0%B0%D0%B9_%D0%A1%D1%82%D0%B5%D0%BF%D0%B0%D0%BD%D0%BE%D0%B2%D0%B8%D1%8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%D0%9A%D0%B0%D0%BB%D1%83%D0%B6%D1%81%D0%BA%D0%B0%D1%8F_%D0%BE%D0%B1%D0%BB%D0%B0%D1%81%D1%82%D1%8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u.wikipedia.org/wiki/%D0%90%D1%85%D0%BC%D0%B0%D1%82%D0%BE%D0%B2%D0%B0,_%D0%90%D0%BD%D0%BD%D0%B0_%D0%90%D0%BD%D0%B4%D1%80%D0%B5%D0%B5%D0%B2%D0%BD%D0%B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1%81%D1%82%D0%B5%D1%80%D0%BE%D0%B8%D0%B4" TargetMode="External"/><Relationship Id="rId2" Type="http://schemas.openxmlformats.org/officeDocument/2006/relationships/hyperlink" Target="https://ru.wikipedia.org/wiki/%D0%9A%D1%80%D1%8B%D0%BC%D1%81%D0%BA%D0%B0%D1%8F_%D0%B0%D1%81%D1%82%D1%80%D0%BE%D1%84%D0%B8%D0%B7%D0%B8%D1%87%D0%B5%D1%81%D0%BA%D0%B0%D1%8F_%D0%BE%D0%B1%D1%81%D0%B5%D1%80%D0%B2%D0%B0%D1%82%D0%BE%D1%80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556792"/>
            <a:ext cx="6172200" cy="20216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Литературное чтение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4 класс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Поэтическая тетрадь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244186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Марина Ивановна             Цветаева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Автор – составитель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у</a:t>
            </a:r>
            <a:r>
              <a:rPr lang="ru-RU" sz="1600" dirty="0" smtClean="0">
                <a:solidFill>
                  <a:srgbClr val="002060"/>
                </a:solidFill>
              </a:rPr>
              <a:t>читель  начальных  классов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Бобылева Е.В.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2016 год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Прочитайте стихотворение и найдите: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6858048" cy="592935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Эпитеты</a:t>
            </a:r>
          </a:p>
          <a:p>
            <a:r>
              <a:rPr lang="ru-RU" b="1" dirty="0" smtClean="0"/>
              <a:t>Олицетворения</a:t>
            </a:r>
          </a:p>
          <a:p>
            <a:r>
              <a:rPr lang="ru-RU" b="1" dirty="0" smtClean="0"/>
              <a:t>Образные выражения, объясните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О каком времени вспоминает М.Цветаева?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 вы думаете, почему взрослые вспоминают детские годы?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Прочитайте строки:</a:t>
            </a:r>
          </a:p>
          <a:p>
            <a:r>
              <a:rPr lang="ru-RU" b="1" dirty="0" smtClean="0"/>
              <a:t>… где автору всё напоминает детство</a:t>
            </a:r>
          </a:p>
          <a:p>
            <a:r>
              <a:rPr lang="ru-RU" b="1" dirty="0" smtClean="0"/>
              <a:t>…где каждый день был счастливым</a:t>
            </a:r>
          </a:p>
          <a:p>
            <a:r>
              <a:rPr lang="ru-RU" b="1" dirty="0" smtClean="0"/>
              <a:t>…о сожалении, что детство прошло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Какое четверостишие отличается по настроению? Почему? Как прочитаете?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 первые три четверостишия?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Прочитайте выразительно стихотворение.</a:t>
            </a:r>
          </a:p>
          <a:p>
            <a:endParaRPr lang="ru-RU" b="1" dirty="0"/>
          </a:p>
        </p:txBody>
      </p:sp>
      <p:pic>
        <p:nvPicPr>
          <p:cNvPr id="4098" name="Picture 2" descr="http://images.forwallpaper.com/files/thumbs/preview/38/386477__river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643182"/>
            <a:ext cx="2786082" cy="1914498"/>
          </a:xfrm>
          <a:prstGeom prst="rect">
            <a:avLst/>
          </a:prstGeom>
          <a:noFill/>
        </p:spPr>
      </p:pic>
      <p:pic>
        <p:nvPicPr>
          <p:cNvPr id="4100" name="Picture 4" descr="http://www.niceimage.ru/large/201305/26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857232"/>
            <a:ext cx="2143140" cy="1414437"/>
          </a:xfrm>
          <a:prstGeom prst="rect">
            <a:avLst/>
          </a:prstGeom>
          <a:noFill/>
        </p:spPr>
      </p:pic>
      <p:pic>
        <p:nvPicPr>
          <p:cNvPr id="4102" name="Picture 6" descr="http://www.mojestarosti.cz/poradna/images/mconsult/images/1367924128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714884"/>
            <a:ext cx="242886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286676" cy="5825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Чтение стихотворения « Наши царства»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6215106" cy="54738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 ком стихотворение?</a:t>
            </a:r>
          </a:p>
          <a:p>
            <a:r>
              <a:rPr lang="ru-RU" dirty="0" smtClean="0"/>
              <a:t>От чьего имени ведётся рассказ?</a:t>
            </a:r>
          </a:p>
          <a:p>
            <a:r>
              <a:rPr lang="ru-RU" dirty="0" smtClean="0"/>
              <a:t>С кем сравнивают себя девочки? Почему?</a:t>
            </a:r>
          </a:p>
          <a:p>
            <a:r>
              <a:rPr lang="ru-RU" b="1" dirty="0" smtClean="0"/>
              <a:t>Вопрос №1.</a:t>
            </a:r>
            <a:r>
              <a:rPr lang="ru-RU" dirty="0" smtClean="0"/>
              <a:t> Прочитайте.</a:t>
            </a:r>
          </a:p>
          <a:p>
            <a:r>
              <a:rPr lang="ru-RU" dirty="0" smtClean="0"/>
              <a:t>Чему удивляются девочки? Прочитайте.</a:t>
            </a:r>
          </a:p>
          <a:p>
            <a:r>
              <a:rPr lang="ru-RU" b="1" dirty="0" smtClean="0"/>
              <a:t>Вопрос №2.</a:t>
            </a:r>
          </a:p>
          <a:p>
            <a:r>
              <a:rPr lang="ru-RU" dirty="0" smtClean="0"/>
              <a:t>Как вы понимаете, какие два мира противопоставляются?</a:t>
            </a:r>
          </a:p>
          <a:p>
            <a:r>
              <a:rPr lang="ru-RU" dirty="0" smtClean="0"/>
              <a:t>Каким настроением проникнуто стихотворение?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Прочитайте стихотворение выразительно.</a:t>
            </a:r>
          </a:p>
          <a:p>
            <a:r>
              <a:rPr lang="ru-RU" dirty="0" smtClean="0"/>
              <a:t>Какими можно назвать девочек? Почему?</a:t>
            </a:r>
            <a:endParaRPr lang="ru-RU" dirty="0"/>
          </a:p>
        </p:txBody>
      </p:sp>
      <p:pic>
        <p:nvPicPr>
          <p:cNvPr id="3074" name="Picture 2" descr="http://prettyflowers.me/img/16181.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14290"/>
            <a:ext cx="1714512" cy="1714512"/>
          </a:xfrm>
          <a:prstGeom prst="rect">
            <a:avLst/>
          </a:prstGeom>
          <a:noFill/>
        </p:spPr>
      </p:pic>
      <p:pic>
        <p:nvPicPr>
          <p:cNvPr id="3076" name="Picture 4" descr="http://cs9703.userapi.com/u3276103/45609007/z_6cf20f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71876"/>
            <a:ext cx="3500462" cy="2357454"/>
          </a:xfrm>
          <a:prstGeom prst="rect">
            <a:avLst/>
          </a:prstGeom>
          <a:noFill/>
        </p:spPr>
      </p:pic>
      <p:pic>
        <p:nvPicPr>
          <p:cNvPr id="3078" name="Picture 6" descr="http://cs22.babysfera.ru/8/6/e/3/150553531.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714488"/>
            <a:ext cx="1571636" cy="1809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Прочитайте последнее четверостишие.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Каким вопросом оно заканчивается?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Как бы вы на него ответили?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Сравните оба стихотворения.</a:t>
            </a:r>
          </a:p>
          <a:p>
            <a:r>
              <a:rPr lang="ru-RU" b="1" dirty="0" smtClean="0"/>
              <a:t>Что их объединяет? </a:t>
            </a:r>
          </a:p>
          <a:p>
            <a:r>
              <a:rPr lang="ru-RU" b="1" dirty="0" smtClean="0"/>
              <a:t>Какое стихотворение вам понравилось? Почему?</a:t>
            </a:r>
          </a:p>
          <a:p>
            <a:endParaRPr lang="ru-RU" b="1" dirty="0"/>
          </a:p>
        </p:txBody>
      </p:sp>
      <p:pic>
        <p:nvPicPr>
          <p:cNvPr id="2050" name="Picture 2" descr="http://tablostudyo.com/r.php?size=medium&amp;mid=5858&amp;id=4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000373"/>
            <a:ext cx="2928926" cy="1785950"/>
          </a:xfrm>
          <a:prstGeom prst="rect">
            <a:avLst/>
          </a:prstGeom>
          <a:noFill/>
        </p:spPr>
      </p:pic>
      <p:pic>
        <p:nvPicPr>
          <p:cNvPr id="2052" name="Picture 4" descr="http://data11.gallery.ru/albums/gallery/85892-4651c-29999329-m750x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429132"/>
            <a:ext cx="3714776" cy="2328846"/>
          </a:xfrm>
          <a:prstGeom prst="rect">
            <a:avLst/>
          </a:prstGeom>
          <a:noFill/>
        </p:spPr>
      </p:pic>
      <p:pic>
        <p:nvPicPr>
          <p:cNvPr id="2054" name="Picture 6" descr="http://www.picturesofbabies.net/wp-content/uploads/2013/12/668dc929e13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86124"/>
            <a:ext cx="3214710" cy="2471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7143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Итог урока.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071546"/>
            <a:ext cx="4857784" cy="540240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 творчеством какого поэта познакомились?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Что вы узнали?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Я думаю…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Мне понравилось…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хотел(а) бы…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player.myshared.ru/883934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290"/>
            <a:ext cx="2386016" cy="3014666"/>
          </a:xfrm>
          <a:prstGeom prst="rect">
            <a:avLst/>
          </a:prstGeom>
          <a:noFill/>
        </p:spPr>
      </p:pic>
      <p:pic>
        <p:nvPicPr>
          <p:cNvPr id="5" name="Picture 6" descr="http://wcbook.ru/data/book/4/439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28982">
            <a:off x="4495234" y="279108"/>
            <a:ext cx="1745624" cy="2524121"/>
          </a:xfrm>
          <a:prstGeom prst="rect">
            <a:avLst/>
          </a:prstGeom>
          <a:noFill/>
        </p:spPr>
      </p:pic>
      <p:pic>
        <p:nvPicPr>
          <p:cNvPr id="6" name="Picture 2" descr="http://to-world-travel.ru/img/2015/042517/59315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143248"/>
            <a:ext cx="2714644" cy="1785950"/>
          </a:xfrm>
          <a:prstGeom prst="rect">
            <a:avLst/>
          </a:prstGeom>
          <a:noFill/>
        </p:spPr>
      </p:pic>
      <p:pic>
        <p:nvPicPr>
          <p:cNvPr id="7" name="Picture 2" descr="http://russianasha.ru/files/tours/images/74/15/bol-shoe-kaluzhskoe-kol-tso-3-dn-2-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714884"/>
            <a:ext cx="3000396" cy="2014516"/>
          </a:xfrm>
          <a:prstGeom prst="rect">
            <a:avLst/>
          </a:prstGeom>
          <a:noFill/>
        </p:spPr>
      </p:pic>
      <p:pic>
        <p:nvPicPr>
          <p:cNvPr id="8" name="Picture 4" descr="http://cs9703.userapi.com/u3276103/45609007/z_6cf20f0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857760"/>
            <a:ext cx="2928958" cy="1857388"/>
          </a:xfrm>
          <a:prstGeom prst="rect">
            <a:avLst/>
          </a:prstGeom>
          <a:noFill/>
        </p:spPr>
      </p:pic>
      <p:pic>
        <p:nvPicPr>
          <p:cNvPr id="9" name="Picture 2" descr="http://www.playcast.ru/uploads/2012/10/08/38807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714620"/>
            <a:ext cx="200026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Биография писателя:</a:t>
            </a:r>
            <a:r>
              <a:rPr lang="en-US" dirty="0" smtClean="0"/>
              <a:t>ru.wikipedia.org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Изображения: </a:t>
            </a:r>
            <a:r>
              <a:rPr lang="en-US" dirty="0" smtClean="0"/>
              <a:t>yandex.ru/images</a:t>
            </a:r>
            <a:r>
              <a:rPr lang="ru-RU" dirty="0"/>
              <a:t>,</a:t>
            </a:r>
            <a:r>
              <a:rPr lang="en-US" dirty="0" smtClean="0"/>
              <a:t> yandex.ru/images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27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Марина Ивановна Цветаева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dirty="0" smtClean="0"/>
              <a:t>                                             </a:t>
            </a:r>
            <a:r>
              <a:rPr lang="ru-RU" b="1" dirty="0" smtClean="0"/>
              <a:t>(1892-1941)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28860" y="1357298"/>
            <a:ext cx="6643734" cy="52864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русская </a:t>
            </a:r>
            <a:r>
              <a:rPr lang="ru-RU" b="1" dirty="0" smtClean="0">
                <a:hlinkClick r:id="rId2" tooltip="Поэт"/>
              </a:rPr>
              <a:t>поэтесса</a:t>
            </a:r>
            <a:r>
              <a:rPr lang="ru-RU" b="1" dirty="0" smtClean="0"/>
              <a:t>, прозаик, </a:t>
            </a:r>
            <a:r>
              <a:rPr lang="ru-RU" b="1" dirty="0" smtClean="0">
                <a:hlinkClick r:id="rId3" tooltip="Переводчик"/>
              </a:rPr>
              <a:t>переводчица</a:t>
            </a:r>
            <a:r>
              <a:rPr lang="ru-RU" b="1" dirty="0" smtClean="0"/>
              <a:t>, одна из крупнейших поэтов XX века.</a:t>
            </a:r>
          </a:p>
          <a:p>
            <a:r>
              <a:rPr lang="ru-RU" b="1" dirty="0" smtClean="0"/>
              <a:t>Марина Цветаева родилась в </a:t>
            </a:r>
            <a:r>
              <a:rPr lang="ru-RU" b="1" u="sng" dirty="0" smtClean="0">
                <a:hlinkClick r:id="rId4" tooltip="Москва"/>
              </a:rPr>
              <a:t>Москве</a:t>
            </a:r>
            <a:r>
              <a:rPr lang="ru-RU" b="1" u="sng" dirty="0" smtClean="0"/>
              <a:t>.</a:t>
            </a:r>
          </a:p>
          <a:p>
            <a:r>
              <a:rPr lang="ru-RU" b="1" dirty="0" smtClean="0"/>
              <a:t>Её отец, </a:t>
            </a:r>
            <a:r>
              <a:rPr lang="ru-RU" b="1" dirty="0" smtClean="0">
                <a:hlinkClick r:id="rId5" tooltip="Цветаев, Иван Владимирович"/>
              </a:rPr>
              <a:t>Иван Владимирович</a:t>
            </a:r>
            <a:r>
              <a:rPr lang="ru-RU" b="1" dirty="0" smtClean="0"/>
              <a:t>, — профессор </a:t>
            </a:r>
            <a:r>
              <a:rPr lang="ru-RU" b="1" dirty="0" smtClean="0">
                <a:hlinkClick r:id="rId6" tooltip="МГУ"/>
              </a:rPr>
              <a:t>Московского университета</a:t>
            </a:r>
            <a:r>
              <a:rPr lang="ru-RU" b="1" dirty="0" smtClean="0"/>
              <a:t>, известный </a:t>
            </a:r>
            <a:r>
              <a:rPr lang="ru-RU" b="1" dirty="0" smtClean="0">
                <a:hlinkClick r:id="rId7" tooltip="Филология"/>
              </a:rPr>
              <a:t>филолог</a:t>
            </a:r>
            <a:r>
              <a:rPr lang="ru-RU" b="1" dirty="0" smtClean="0"/>
              <a:t> и искусствовед, Мать, </a:t>
            </a:r>
            <a:r>
              <a:rPr lang="ru-RU" b="1" u="sng" dirty="0" smtClean="0">
                <a:hlinkClick r:id="rId8" tooltip="Цветаева, Мария Александровна"/>
              </a:rPr>
              <a:t>Мария </a:t>
            </a:r>
            <a:r>
              <a:rPr lang="ru-RU" b="1" u="sng" dirty="0" err="1" smtClean="0">
                <a:hlinkClick r:id="rId8" tooltip="Цветаева, Мария Александровна"/>
              </a:rPr>
              <a:t>Мейн</a:t>
            </a:r>
            <a:r>
              <a:rPr lang="ru-RU" b="1" u="sng" dirty="0" smtClean="0"/>
              <a:t>- </a:t>
            </a:r>
            <a:r>
              <a:rPr lang="ru-RU" b="1" dirty="0" smtClean="0"/>
              <a:t>была пианисткой.</a:t>
            </a:r>
          </a:p>
          <a:p>
            <a:r>
              <a:rPr lang="ru-RU" b="1" dirty="0" smtClean="0"/>
              <a:t>Марина начала писать </a:t>
            </a:r>
            <a:r>
              <a:rPr lang="ru-RU" b="1" dirty="0" smtClean="0">
                <a:hlinkClick r:id="rId9" tooltip="Стих"/>
              </a:rPr>
              <a:t>стихи</a:t>
            </a:r>
            <a:r>
              <a:rPr lang="ru-RU" b="1" dirty="0" smtClean="0"/>
              <a:t> ещё в шестилетнем возрасте, не только на русском, но и на </a:t>
            </a:r>
            <a:r>
              <a:rPr lang="ru-RU" b="1" dirty="0" smtClean="0">
                <a:hlinkClick r:id="rId10" tooltip="Французский язык"/>
              </a:rPr>
              <a:t>французском</a:t>
            </a:r>
            <a:r>
              <a:rPr lang="ru-RU" b="1" dirty="0" smtClean="0"/>
              <a:t> и </a:t>
            </a:r>
            <a:r>
              <a:rPr lang="ru-RU" b="1" dirty="0" smtClean="0">
                <a:hlinkClick r:id="rId11" tooltip="Немецкий язык"/>
              </a:rPr>
              <a:t>немецком</a:t>
            </a:r>
            <a:r>
              <a:rPr lang="ru-RU" b="1" dirty="0" smtClean="0"/>
              <a:t> языках. Она также вела дневник и писала рассказы.  </a:t>
            </a:r>
          </a:p>
          <a:p>
            <a:r>
              <a:rPr lang="ru-RU" b="1" dirty="0" smtClean="0"/>
              <a:t>Огромное влияние на формирование её характера оказывала мать, которая мечтала видеть дочь </a:t>
            </a:r>
            <a:r>
              <a:rPr lang="ru-RU" b="1" u="sng" dirty="0" smtClean="0">
                <a:hlinkClick r:id="rId12" tooltip="Музыкант"/>
              </a:rPr>
              <a:t>музыкантом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  <p:pic>
        <p:nvPicPr>
          <p:cNvPr id="9218" name="Picture 2" descr="http://player.myshared.ru/883934/data/images/img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2844" y="1000108"/>
            <a:ext cx="2386016" cy="301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Её творчество привлекло к себе внимание знаменитых поэтов — </a:t>
            </a:r>
            <a:r>
              <a:rPr lang="ru-RU" sz="2000" b="1" dirty="0" smtClean="0">
                <a:solidFill>
                  <a:schemeClr val="tx1"/>
                </a:solidFill>
                <a:hlinkClick r:id="rId2" tooltip="Брюсов, Валерий Яковлевич"/>
              </a:rPr>
              <a:t>Валерия Брюсова</a:t>
            </a:r>
            <a:r>
              <a:rPr lang="ru-RU" sz="2000" b="1" dirty="0" smtClean="0">
                <a:solidFill>
                  <a:schemeClr val="tx1"/>
                </a:solidFill>
              </a:rPr>
              <a:t>, </a:t>
            </a:r>
            <a:r>
              <a:rPr lang="ru-RU" sz="2000" b="1" dirty="0" smtClean="0">
                <a:solidFill>
                  <a:schemeClr val="tx1"/>
                </a:solidFill>
                <a:hlinkClick r:id="rId3" tooltip="Волошин, Максимилиан Александрович"/>
              </a:rPr>
              <a:t>Максимилиана Волошина</a:t>
            </a:r>
            <a:r>
              <a:rPr lang="ru-RU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err="1" smtClean="0">
                <a:solidFill>
                  <a:schemeClr val="tx1"/>
                </a:solidFill>
              </a:rPr>
              <a:t>и</a:t>
            </a:r>
            <a:r>
              <a:rPr lang="ru-RU" sz="2000" b="1" dirty="0" err="1" smtClean="0">
                <a:solidFill>
                  <a:schemeClr val="tx1"/>
                </a:solidFill>
                <a:hlinkClick r:id="rId4" tooltip="Гумилёв, Николай Степанович"/>
              </a:rPr>
              <a:t>Николая</a:t>
            </a:r>
            <a:r>
              <a:rPr lang="ru-RU" sz="2000" b="1" dirty="0" smtClean="0">
                <a:solidFill>
                  <a:schemeClr val="tx1"/>
                </a:solidFill>
                <a:hlinkClick r:id="rId4" tooltip="Гумилёв, Николай Степанович"/>
              </a:rPr>
              <a:t> Гумилёва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6500858" cy="507209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шестнадцать лет осуществила поездку в Париж, где прослушала в Сорбонне курс старо французской литературы. А когда ей исполнилось восемнадцать лет, выпустила свой первый сборник "Вечерний альбом" (1910), включавший в основном все то, что писалось еще на ученической скамье. 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Отмеченная еще Брюсовым установка Цветаевой на </a:t>
            </a:r>
            <a:r>
              <a:rPr lang="ru-RU" dirty="0" err="1" smtClean="0">
                <a:solidFill>
                  <a:srgbClr val="002060"/>
                </a:solidFill>
              </a:rPr>
              <a:t>дневниковость</a:t>
            </a:r>
            <a:r>
              <a:rPr lang="ru-RU" dirty="0" smtClean="0">
                <a:solidFill>
                  <a:srgbClr val="002060"/>
                </a:solidFill>
              </a:rPr>
              <a:t>, стремление к откровенности, желание запечатлеть в стихах каждое свое душевное переживание, была свойственна всему ее творчеству. 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content.foto.mail.ru/mail/etnosworld/_blogs/i-120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285860"/>
            <a:ext cx="2571736" cy="2066913"/>
          </a:xfrm>
          <a:prstGeom prst="rect">
            <a:avLst/>
          </a:prstGeom>
          <a:noFill/>
        </p:spPr>
      </p:pic>
      <p:pic>
        <p:nvPicPr>
          <p:cNvPr id="8196" name="Picture 4" descr="http://polistaj.ru/image/Small/multimedia/books_covers/10057368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65632">
            <a:off x="6572264" y="3929066"/>
            <a:ext cx="2143140" cy="2595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Музеи Марины Цветаевой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r>
              <a:rPr lang="ru-RU" u="sng" dirty="0" smtClean="0"/>
              <a:t>Музей семьи Цветаевых в Тарусе.  (</a:t>
            </a:r>
            <a:r>
              <a:rPr lang="ru-RU" b="1" dirty="0" err="1" smtClean="0"/>
              <a:t>Тару́са</a:t>
            </a:r>
            <a:r>
              <a:rPr lang="ru-RU" dirty="0" smtClean="0"/>
              <a:t> — старинный русский город,  </a:t>
            </a:r>
            <a:r>
              <a:rPr lang="ru-RU" u="sng" dirty="0" smtClean="0">
                <a:hlinkClick r:id="rId2" tooltip="Калужская область"/>
              </a:rPr>
              <a:t>Калужской области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170" name="Picture 2" descr="http://to-world-travel.ru/img/2015/042517/59315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678661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Памятники и память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/>
          <a:lstStyle/>
          <a:p>
            <a:r>
              <a:rPr lang="ru-RU" b="1" dirty="0" smtClean="0"/>
              <a:t>Памятник «Серебряный век» в Одессе. Скульптура представляет собой поэтесс </a:t>
            </a:r>
            <a:r>
              <a:rPr lang="ru-RU" b="1" dirty="0" smtClean="0">
                <a:solidFill>
                  <a:srgbClr val="7030A0"/>
                </a:solidFill>
              </a:rPr>
              <a:t>Марину Цветаеву </a:t>
            </a:r>
            <a:r>
              <a:rPr lang="ru-RU" b="1" dirty="0" smtClean="0"/>
              <a:t>и </a:t>
            </a:r>
            <a:r>
              <a:rPr lang="ru-RU" b="1" u="sng" dirty="0" smtClean="0">
                <a:hlinkClick r:id="rId2" tooltip="Ахматова, Анна Андреевна"/>
              </a:rPr>
              <a:t>Анну Ахматову</a:t>
            </a:r>
            <a:r>
              <a:rPr lang="ru-RU" b="1" u="sng" dirty="0" smtClean="0"/>
              <a:t>.</a:t>
            </a:r>
            <a:endParaRPr lang="ru-RU" b="1" dirty="0"/>
          </a:p>
        </p:txBody>
      </p:sp>
      <p:pic>
        <p:nvPicPr>
          <p:cNvPr id="5122" name="Picture 2" descr="http://ru5.anyfad.com/items/t1@ed255e4c-c212-4f10-9a9f-960d934d788f/Zhenskie-obrazy-v-Odesse-pamyatnik-AHMATOVOY-i-CVETAEVOY-Serebryanyy-v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7477124" cy="4872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Памятник Марине Цветаевой в городе Таруса на берегу Оки.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russianasha.ru/files/tours/images/74/15/bol-shoe-kaluzhskoe-kol-tso-3-dn-2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620000" cy="522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85728"/>
            <a:ext cx="5143536" cy="6188224"/>
          </a:xfrm>
        </p:spPr>
        <p:txBody>
          <a:bodyPr/>
          <a:lstStyle/>
          <a:p>
            <a:r>
              <a:rPr lang="ru-RU" b="1" dirty="0" smtClean="0"/>
              <a:t>К 90-летию со дня рождения поэтессы астрономы </a:t>
            </a:r>
            <a:r>
              <a:rPr lang="ru-RU" b="1" u="sng" dirty="0" smtClean="0">
                <a:hlinkClick r:id="rId2" tooltip="Крымская астрофизическая обсерватория"/>
              </a:rPr>
              <a:t>Крымской астрофизической обсерватории</a:t>
            </a:r>
            <a:r>
              <a:rPr lang="ru-RU" b="1" u="sng" dirty="0" smtClean="0"/>
              <a:t> </a:t>
            </a:r>
            <a:r>
              <a:rPr lang="ru-RU" b="1" dirty="0" smtClean="0"/>
              <a:t>назвали </a:t>
            </a:r>
            <a:r>
              <a:rPr lang="ru-RU" b="1" dirty="0" smtClean="0">
                <a:hlinkClick r:id="rId3" tooltip="Астероид"/>
              </a:rPr>
              <a:t>малую планету</a:t>
            </a:r>
            <a:r>
              <a:rPr lang="ru-RU" b="1" dirty="0" smtClean="0"/>
              <a:t>, открытую ими 14 октября 1982 года, (3511) </a:t>
            </a:r>
            <a:r>
              <a:rPr lang="ru-RU" b="1" dirty="0" err="1" smtClean="0">
                <a:solidFill>
                  <a:srgbClr val="C00000"/>
                </a:solidFill>
              </a:rPr>
              <a:t>Tsvetaevа</a:t>
            </a:r>
            <a:r>
              <a:rPr lang="ru-RU" b="1" dirty="0" smtClean="0">
                <a:solidFill>
                  <a:srgbClr val="C00000"/>
                </a:solidFill>
              </a:rPr>
              <a:t> (Цветаева).</a:t>
            </a:r>
          </a:p>
          <a:p>
            <a:endParaRPr lang="ru-RU" dirty="0" smtClean="0"/>
          </a:p>
          <a:p>
            <a:r>
              <a:rPr lang="ru-RU" dirty="0" smtClean="0"/>
              <a:t>Художник: Нестерова Анна, 2005г. Портрет. </a:t>
            </a:r>
            <a:r>
              <a:rPr lang="ru-RU" b="1" dirty="0" smtClean="0"/>
              <a:t>Цветаева</a:t>
            </a:r>
            <a:r>
              <a:rPr lang="ru-RU" dirty="0" smtClean="0"/>
              <a:t> </a:t>
            </a:r>
            <a:r>
              <a:rPr lang="ru-RU" b="1" dirty="0" smtClean="0"/>
              <a:t>Марина</a:t>
            </a:r>
            <a:r>
              <a:rPr lang="ru-RU" dirty="0" smtClean="0"/>
              <a:t> </a:t>
            </a:r>
            <a:r>
              <a:rPr lang="ru-RU" b="1" dirty="0" smtClean="0"/>
              <a:t>Ивановна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www.playcast.ru/uploads/2012/10/08/38807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857232"/>
            <a:ext cx="392909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moyrublog.ru/images/file_196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429000"/>
            <a:ext cx="2095500" cy="3238501"/>
          </a:xfrm>
          <a:prstGeom prst="rect">
            <a:avLst/>
          </a:prstGeom>
          <a:noFill/>
        </p:spPr>
      </p:pic>
      <p:pic>
        <p:nvPicPr>
          <p:cNvPr id="2052" name="Picture 4" descr="http://sentrumbookstore.com/upload/iblock/c27/9785389015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7166"/>
            <a:ext cx="3676650" cy="5715000"/>
          </a:xfrm>
          <a:prstGeom prst="rect">
            <a:avLst/>
          </a:prstGeom>
          <a:noFill/>
        </p:spPr>
      </p:pic>
      <p:pic>
        <p:nvPicPr>
          <p:cNvPr id="2054" name="Picture 6" descr="http://wcbook.ru/data/book/4/439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2095500" cy="3238501"/>
          </a:xfrm>
          <a:prstGeom prst="rect">
            <a:avLst/>
          </a:prstGeom>
          <a:noFill/>
        </p:spPr>
      </p:pic>
      <p:pic>
        <p:nvPicPr>
          <p:cNvPr id="2056" name="Picture 8" descr="http://www.knor.ru/shop/picturb/0925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42853"/>
            <a:ext cx="2571750" cy="3429023"/>
          </a:xfrm>
          <a:prstGeom prst="rect">
            <a:avLst/>
          </a:prstGeom>
          <a:noFill/>
        </p:spPr>
      </p:pic>
      <p:pic>
        <p:nvPicPr>
          <p:cNvPr id="2058" name="Picture 10" descr="http://www.100book.ru/b3510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3643314"/>
            <a:ext cx="2286016" cy="309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М.Цветаева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« Бежит тропинка с бугорка…»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Послушайте стихотворение </a:t>
            </a:r>
            <a:r>
              <a:rPr lang="ru-RU" sz="1800" dirty="0" smtClean="0"/>
              <a:t>(аудиозапись)</a:t>
            </a:r>
          </a:p>
          <a:p>
            <a:r>
              <a:rPr lang="ru-RU" b="1" dirty="0" smtClean="0"/>
              <a:t>Расскажите о своих впечатлениях.</a:t>
            </a:r>
          </a:p>
          <a:p>
            <a:r>
              <a:rPr lang="ru-RU" sz="2900" b="1" dirty="0" smtClean="0">
                <a:solidFill>
                  <a:srgbClr val="002060"/>
                </a:solidFill>
              </a:rPr>
              <a:t>Прочитаем стихотворение.</a:t>
            </a:r>
          </a:p>
          <a:p>
            <a:r>
              <a:rPr lang="ru-RU" b="1" dirty="0" smtClean="0"/>
              <a:t>Вопросы стр.72.</a:t>
            </a:r>
          </a:p>
          <a:p>
            <a:r>
              <a:rPr lang="ru-RU" sz="2900" b="1" dirty="0" smtClean="0">
                <a:solidFill>
                  <a:srgbClr val="0070C0"/>
                </a:solidFill>
              </a:rPr>
              <a:t>Словарная работа:</a:t>
            </a:r>
          </a:p>
          <a:p>
            <a:r>
              <a:rPr lang="ru-RU" b="1" dirty="0" smtClean="0"/>
              <a:t>Полдень</a:t>
            </a:r>
          </a:p>
          <a:p>
            <a:r>
              <a:rPr lang="ru-RU" dirty="0" smtClean="0"/>
              <a:t>      12ч дня</a:t>
            </a:r>
          </a:p>
          <a:p>
            <a:r>
              <a:rPr lang="ru-RU" b="1" dirty="0" smtClean="0"/>
              <a:t>Шпага</a:t>
            </a:r>
          </a:p>
          <a:p>
            <a:r>
              <a:rPr lang="ru-RU" b="1" dirty="0" smtClean="0"/>
              <a:t>       </a:t>
            </a:r>
            <a:r>
              <a:rPr lang="ru-RU" dirty="0" smtClean="0"/>
              <a:t>колюще-рубящее или колющее оружие</a:t>
            </a:r>
          </a:p>
          <a:p>
            <a:r>
              <a:rPr lang="ru-RU" b="1" dirty="0" smtClean="0"/>
              <a:t>Мальва</a:t>
            </a:r>
          </a:p>
          <a:p>
            <a:r>
              <a:rPr lang="ru-RU" dirty="0" smtClean="0"/>
              <a:t>       цветок, как дикорастущий, так и садовый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Подберите синонимы к словам:</a:t>
            </a:r>
          </a:p>
          <a:p>
            <a:r>
              <a:rPr lang="ru-RU" b="1" dirty="0" smtClean="0"/>
              <a:t>Даль</a:t>
            </a:r>
          </a:p>
          <a:p>
            <a:r>
              <a:rPr lang="ru-RU" b="1" dirty="0" smtClean="0"/>
              <a:t>     </a:t>
            </a:r>
            <a:r>
              <a:rPr lang="ru-RU" dirty="0" smtClean="0"/>
              <a:t>простор, горизонт, ширь</a:t>
            </a:r>
          </a:p>
          <a:p>
            <a:r>
              <a:rPr lang="ru-RU" b="1" dirty="0" smtClean="0"/>
              <a:t>Лениво</a:t>
            </a:r>
          </a:p>
          <a:p>
            <a:r>
              <a:rPr lang="ru-RU" dirty="0" smtClean="0"/>
              <a:t>      нехотя, неторопливо, вяло, неспешно</a:t>
            </a:r>
          </a:p>
          <a:p>
            <a:endParaRPr lang="ru-RU" b="1" dirty="0" smtClean="0"/>
          </a:p>
          <a:p>
            <a:endParaRPr lang="ru-RU" sz="1800" dirty="0"/>
          </a:p>
        </p:txBody>
      </p:sp>
      <p:pic>
        <p:nvPicPr>
          <p:cNvPr id="5126" name="Picture 6" descr="http://fencingclassics.files.wordpress.com/2008/12/small11.jpg?w=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357298"/>
            <a:ext cx="2214578" cy="1571636"/>
          </a:xfrm>
          <a:prstGeom prst="rect">
            <a:avLst/>
          </a:prstGeom>
          <a:noFill/>
        </p:spPr>
      </p:pic>
      <p:pic>
        <p:nvPicPr>
          <p:cNvPr id="5128" name="Picture 8" descr="http://img1.liveinternet.ru/images/attach/c/11/114/712/114712815_large_20060715_stockros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000372"/>
            <a:ext cx="2000264" cy="2466948"/>
          </a:xfrm>
          <a:prstGeom prst="rect">
            <a:avLst/>
          </a:prstGeom>
          <a:noFill/>
        </p:spPr>
      </p:pic>
      <p:pic>
        <p:nvPicPr>
          <p:cNvPr id="5122" name="Picture 2" descr="http://s48.radikal.ru/i119/1308/a5/53ed1f0e60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214950"/>
            <a:ext cx="2286016" cy="1428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</TotalTime>
  <Words>342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Литературное чтение  4 класс Поэтическая тетрадь</vt:lpstr>
      <vt:lpstr>Марина Ивановна Цветаева                                              (1892-1941)</vt:lpstr>
      <vt:lpstr>Её творчество привлекло к себе внимание знаменитых поэтов — Валерия Брюсова, Максимилиана Волошина иНиколая Гумилёва.</vt:lpstr>
      <vt:lpstr>Музеи Марины Цветаевой </vt:lpstr>
      <vt:lpstr>Памятники и память </vt:lpstr>
      <vt:lpstr>Памятник Марине Цветаевой в городе Таруса на берегу Оки.</vt:lpstr>
      <vt:lpstr>Презентация PowerPoint</vt:lpstr>
      <vt:lpstr>Презентация PowerPoint</vt:lpstr>
      <vt:lpstr>М.Цветаева  « Бежит тропинка с бугорка…»</vt:lpstr>
      <vt:lpstr>Прочитайте стихотворение и найдите:</vt:lpstr>
      <vt:lpstr>Чтение стихотворения « Наши царства»</vt:lpstr>
      <vt:lpstr>Прочитайте последнее четверостишие. Каким вопросом оно заканчивается? Как бы вы на него ответили?</vt:lpstr>
      <vt:lpstr>Итог урока.</vt:lpstr>
      <vt:lpstr>Источники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Поэтическая тетрадь</dc:title>
  <dc:creator>alex</dc:creator>
  <cp:lastModifiedBy>alex</cp:lastModifiedBy>
  <cp:revision>20</cp:revision>
  <dcterms:created xsi:type="dcterms:W3CDTF">2015-08-25T17:03:25Z</dcterms:created>
  <dcterms:modified xsi:type="dcterms:W3CDTF">2016-02-07T13:34:51Z</dcterms:modified>
</cp:coreProperties>
</file>