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59" r:id="rId5"/>
    <p:sldId id="261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55F2F6-C051-4077-8263-180EA433F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7079B-7C05-4ADB-8ADE-CC9578B6B409}" type="slidenum">
              <a:rPr lang="ru-RU"/>
              <a:pPr/>
              <a:t>2</a:t>
            </a:fld>
            <a:endParaRPr lang="ru-RU"/>
          </a:p>
        </p:txBody>
      </p:sp>
      <p:sp>
        <p:nvSpPr>
          <p:cNvPr id="1945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6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88FA7E-2F5E-41CD-87FA-D8EBB61C4F09}" type="slidenum">
              <a:rPr lang="ru-RU" sz="1200">
                <a:cs typeface="Arial" charset="0"/>
              </a:rPr>
              <a:pPr algn="r"/>
              <a:t>2</a:t>
            </a:fld>
            <a:endParaRPr lang="ru-RU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D0ED7C9-1308-4AE2-9EA7-EEBAC639F0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4F1DE-54C4-44E8-BF39-1BC83EABA1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FF067-4951-458E-A67C-34CACA503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16C6F85-E1DB-43E0-B649-CF0E2557B7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74EC9-A00D-49AB-9A70-427A08E3EC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533A1-89F3-4712-987A-E5E1444519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651C739E-BF56-47D2-9F94-3C6583C70A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5FDFD-0603-4D70-B3A0-C7C10649E4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4C9E6-AD2A-411E-9B7D-2B43CEF372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AE956-D873-4E1E-9395-6E6EE867EF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5097E-36E6-4C0E-9C93-33E06065B1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42AF377-6B2D-4F6D-8AB6-79058B6566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" Target="slide7.xml"/><Relationship Id="rId7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" Target="slide4.xml"/><Relationship Id="rId7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" Target="slide4.xml"/><Relationship Id="rId7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" Target="slide4.xml"/><Relationship Id="rId7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" Target="slide7.xml"/><Relationship Id="rId7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andex.ru-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" Target="slide7.xml"/><Relationship Id="rId7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5.gif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" Target="slide4.xml"/><Relationship Id="rId7" Type="http://schemas.openxmlformats.org/officeDocument/2006/relationships/image" Target="../media/image5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6.gif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" Target="slide4.xml"/><Relationship Id="rId7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" Target="slide4.xml"/><Relationship Id="rId7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42875"/>
            <a:ext cx="2428875" cy="714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ru-RU" b="1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ru-RU" b="1" u="sng" smtClean="0">
                <a:solidFill>
                  <a:srgbClr val="0000CC"/>
                </a:solidFill>
                <a:latin typeface="Arial Black" pitchFamily="34" charset="0"/>
              </a:rPr>
              <a:t>ТЕСТ</a:t>
            </a:r>
            <a:r>
              <a:rPr lang="ru-RU" b="1" smtClean="0">
                <a:solidFill>
                  <a:srgbClr val="0000CC"/>
                </a:solidFill>
                <a:latin typeface="Arial Black" pitchFamily="34" charset="0"/>
              </a:rPr>
              <a:t> </a:t>
            </a:r>
            <a:br>
              <a:rPr lang="ru-RU" b="1" smtClean="0">
                <a:solidFill>
                  <a:srgbClr val="0000CC"/>
                </a:solidFill>
                <a:latin typeface="Arial Black" pitchFamily="34" charset="0"/>
              </a:rPr>
            </a:br>
            <a:endParaRPr lang="ru-RU" b="1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5791200"/>
            <a:ext cx="4572000" cy="381000"/>
          </a:xfrm>
          <a:ln>
            <a:solidFill>
              <a:srgbClr val="000099"/>
            </a:solidFill>
          </a:ln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</a:pPr>
            <a:r>
              <a:rPr lang="ru-RU" sz="2000" b="1" smtClean="0">
                <a:solidFill>
                  <a:srgbClr val="002060"/>
                </a:solidFill>
              </a:rPr>
              <a:t>МАТЕМАТИКА   2   КЛАСС</a:t>
            </a:r>
          </a:p>
          <a:p>
            <a:pPr marL="0" indent="0" eaLnBrk="1" hangingPunct="1">
              <a:buFontTx/>
              <a:buNone/>
            </a:pPr>
            <a:endParaRPr lang="ru-RU" sz="2000" b="1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ая выноска 5"/>
          <p:cNvSpPr>
            <a:spLocks noChangeArrowheads="1"/>
          </p:cNvSpPr>
          <p:nvPr/>
        </p:nvSpPr>
        <p:spPr bwMode="auto">
          <a:xfrm>
            <a:off x="2286000" y="928688"/>
            <a:ext cx="6462713" cy="2068512"/>
          </a:xfrm>
          <a:prstGeom prst="wedgeRectCallout">
            <a:avLst>
              <a:gd name="adj1" fmla="val -5662"/>
              <a:gd name="adj2" fmla="val 139718"/>
            </a:avLst>
          </a:prstGeom>
          <a:gradFill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/>
          </a:gradFill>
          <a:ln w="12700" algn="ctr">
            <a:solidFill>
              <a:srgbClr val="24A2C3"/>
            </a:solidFill>
            <a:miter lim="800000"/>
            <a:headEnd/>
            <a:tailEnd/>
          </a:ln>
          <a:effectLst>
            <a:outerShdw dist="250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</a:endParaRP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2286000" y="1000125"/>
            <a:ext cx="62865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4400" b="1" dirty="0">
                <a:solidFill>
                  <a:srgbClr val="FF0000"/>
                </a:solidFill>
                <a:cs typeface="Times New Roman" pitchFamily="18" charset="0"/>
              </a:rPr>
              <a:t>Тема:</a:t>
            </a:r>
            <a:r>
              <a:rPr lang="ru-RU" sz="4400" dirty="0"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rgbClr val="0000CC"/>
                </a:solidFill>
                <a:cs typeface="Times New Roman" pitchFamily="18" charset="0"/>
              </a:rPr>
              <a:t>«Сложение и вычитание </a:t>
            </a:r>
            <a:r>
              <a:rPr lang="ru-RU" sz="4400" b="1" dirty="0" smtClean="0">
                <a:solidFill>
                  <a:srgbClr val="0000CC"/>
                </a:solidFill>
                <a:cs typeface="Times New Roman" pitchFamily="18" charset="0"/>
              </a:rPr>
              <a:t>чисел</a:t>
            </a:r>
            <a:endParaRPr lang="ru-RU" sz="4400" b="1" dirty="0">
              <a:solidFill>
                <a:srgbClr val="0000CC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4400" b="1" dirty="0">
                <a:solidFill>
                  <a:srgbClr val="0000CC"/>
                </a:solidFill>
                <a:cs typeface="Times New Roman" pitchFamily="18" charset="0"/>
              </a:rPr>
              <a:t>в пределах 100 »</a:t>
            </a:r>
            <a:endParaRPr lang="ru-RU" sz="6600" b="1" dirty="0">
              <a:solidFill>
                <a:srgbClr val="0000CC"/>
              </a:solidFill>
              <a:cs typeface="Arial" charset="0"/>
            </a:endParaRPr>
          </a:p>
        </p:txBody>
      </p:sp>
      <p:pic>
        <p:nvPicPr>
          <p:cNvPr id="2054" name="Picture 11" descr="http://li-web.ru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56038"/>
            <a:ext cx="29718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205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sz="1000" b="1" smtClean="0">
                <a:solidFill>
                  <a:srgbClr val="0000CC"/>
                </a:solidFill>
              </a:rPr>
              <a:t>                    </a:t>
            </a:r>
            <a:r>
              <a:rPr lang="ru-RU" b="1" smtClean="0">
                <a:solidFill>
                  <a:srgbClr val="0000CC"/>
                </a:solidFill>
              </a:rPr>
              <a:t>6.</a:t>
            </a:r>
            <a:r>
              <a:rPr lang="ru-RU" sz="800" b="1" smtClean="0">
                <a:solidFill>
                  <a:schemeClr val="bg1"/>
                </a:solidFill>
              </a:rPr>
              <a:t> </a:t>
            </a:r>
            <a:r>
              <a:rPr lang="ru-RU" sz="3600" b="1" i="1" smtClean="0">
                <a:solidFill>
                  <a:srgbClr val="0000CC"/>
                </a:solidFill>
              </a:rPr>
              <a:t>Найдите значение выражений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</a:t>
            </a:r>
            <a:r>
              <a:rPr lang="ru-RU" sz="3600" b="1" smtClean="0">
                <a:solidFill>
                  <a:srgbClr val="C00000"/>
                </a:solidFill>
              </a:rPr>
              <a:t>Вариант 1.               Вариант 2.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         </a:t>
            </a:r>
            <a:r>
              <a:rPr lang="ru-RU" sz="4400" b="1" smtClean="0"/>
              <a:t>?                          ?</a:t>
            </a:r>
            <a:endParaRPr lang="ru-RU" sz="2800" smtClean="0">
              <a:solidFill>
                <a:srgbClr val="898989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rgbClr val="002060"/>
                </a:solidFill>
              </a:rPr>
              <a:t> </a:t>
            </a:r>
            <a:r>
              <a:rPr lang="ru-RU" sz="3200" b="1" smtClean="0">
                <a:solidFill>
                  <a:srgbClr val="C00000"/>
                </a:solidFill>
              </a:rPr>
              <a:t>     Ответ:                              Ответ:</a:t>
            </a:r>
          </a:p>
          <a:p>
            <a:pPr marL="914400" lvl="1" indent="-457200" eaLnBrk="1" hangingPunct="1">
              <a:buFontTx/>
              <a:buNone/>
            </a:pPr>
            <a:r>
              <a:rPr lang="ru-RU" b="1" smtClean="0">
                <a:hlinkClick r:id="rId2" action="ppaction://hlinksldjump"/>
              </a:rPr>
              <a:t>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а)   60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а)  31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    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u="sng" smtClean="0">
                <a:solidFill>
                  <a:schemeClr val="accent2"/>
                </a:solidFill>
                <a:hlinkClick r:id="rId3" action="ppaction://hlinksldjump"/>
              </a:rPr>
              <a:t>б)   </a:t>
            </a:r>
            <a:r>
              <a:rPr lang="ru-RU" sz="3200" b="1" u="sng" smtClean="0">
                <a:solidFill>
                  <a:schemeClr val="accent2"/>
                </a:solidFill>
                <a:hlinkClick r:id="rId4" action="ppaction://hlinksldjump"/>
              </a:rPr>
              <a:t>77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б)  30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smtClean="0">
                <a:solidFill>
                  <a:schemeClr val="accent2"/>
                </a:solidFill>
                <a:hlinkClick r:id="rId4" action="ppaction://hlinksldjump"/>
              </a:rPr>
              <a:t>в)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76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4" action="ppaction://hlinksldjump"/>
              </a:rPr>
              <a:t>в) 54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 свой ответ </a:t>
            </a:r>
            <a:r>
              <a:rPr lang="ru-RU" b="1" smtClean="0">
                <a:solidFill>
                  <a:schemeClr val="accent2"/>
                </a:solidFill>
              </a:rPr>
              <a:t>                       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свой ответ</a:t>
            </a:r>
            <a:endParaRPr lang="ru-RU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  <p:pic>
        <p:nvPicPr>
          <p:cNvPr id="9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733550" y="3767138"/>
            <a:ext cx="5572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4429125" y="6215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pic>
        <p:nvPicPr>
          <p:cNvPr id="11269" name="Picture 2" descr="G:\AG00090_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5400000">
            <a:off x="8587581" y="6301582"/>
            <a:ext cx="2555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22320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cs typeface="Arial" charset="0"/>
              </a:rPr>
              <a:t>73-6+10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638800" y="2057400"/>
            <a:ext cx="20161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latin typeface="Calibri" pitchFamily="34" charset="0"/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latin typeface="Calibri" pitchFamily="34" charset="0"/>
                <a:cs typeface="Arial" charset="0"/>
              </a:rPr>
              <a:t>35+12+7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240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sz="1000" b="1" smtClean="0">
                <a:solidFill>
                  <a:srgbClr val="0000CC"/>
                </a:solidFill>
              </a:rPr>
              <a:t>                         </a:t>
            </a:r>
            <a:r>
              <a:rPr lang="ru-RU" b="1" smtClean="0">
                <a:solidFill>
                  <a:srgbClr val="0000CC"/>
                </a:solidFill>
              </a:rPr>
              <a:t>7.</a:t>
            </a:r>
            <a:r>
              <a:rPr lang="ru-RU" sz="800" b="1" smtClean="0">
                <a:solidFill>
                  <a:schemeClr val="bg1"/>
                </a:solidFill>
              </a:rPr>
              <a:t> </a:t>
            </a:r>
            <a:r>
              <a:rPr lang="ru-RU" sz="3600" b="1" i="1" smtClean="0">
                <a:solidFill>
                  <a:srgbClr val="0000CC"/>
                </a:solidFill>
              </a:rPr>
              <a:t>Найдите значение выражений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</a:t>
            </a:r>
            <a:r>
              <a:rPr lang="ru-RU" sz="3600" b="1" smtClean="0">
                <a:solidFill>
                  <a:srgbClr val="C00000"/>
                </a:solidFill>
              </a:rPr>
              <a:t>Вариант 1.               Вариант 2.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         </a:t>
            </a:r>
            <a:r>
              <a:rPr lang="ru-RU" sz="4400" b="1" smtClean="0"/>
              <a:t>?                          ?</a:t>
            </a:r>
            <a:endParaRPr lang="ru-RU" sz="2800" smtClean="0">
              <a:solidFill>
                <a:srgbClr val="898989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rgbClr val="002060"/>
                </a:solidFill>
              </a:rPr>
              <a:t> </a:t>
            </a:r>
            <a:r>
              <a:rPr lang="ru-RU" sz="3200" b="1" smtClean="0">
                <a:solidFill>
                  <a:srgbClr val="C00000"/>
                </a:solidFill>
              </a:rPr>
              <a:t>     Ответ:                              Ответ:</a:t>
            </a:r>
          </a:p>
          <a:p>
            <a:pPr marL="914400" lvl="1" indent="-457200" eaLnBrk="1" hangingPunct="1">
              <a:buFontTx/>
              <a:buNone/>
            </a:pPr>
            <a:r>
              <a:rPr lang="ru-RU" b="1" smtClean="0">
                <a:hlinkClick r:id="rId2" action="ppaction://hlinksldjump"/>
              </a:rPr>
              <a:t>    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а)   89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а)  31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    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u="sng" smtClean="0">
                <a:solidFill>
                  <a:schemeClr val="accent2"/>
                </a:solidFill>
                <a:hlinkClick r:id="rId4" action="ppaction://hlinksldjump"/>
              </a:rPr>
              <a:t>б)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12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б)  30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в)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69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в) 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15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 свой ответ </a:t>
            </a:r>
            <a:r>
              <a:rPr lang="ru-RU" b="1" smtClean="0">
                <a:solidFill>
                  <a:schemeClr val="accent2"/>
                </a:solidFill>
              </a:rPr>
              <a:t>                       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свой ответ</a:t>
            </a:r>
            <a:endParaRPr lang="ru-RU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  <p:pic>
        <p:nvPicPr>
          <p:cNvPr id="9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733550" y="3767138"/>
            <a:ext cx="5572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9"/>
          <p:cNvSpPr txBox="1">
            <a:spLocks noChangeArrowheads="1"/>
          </p:cNvSpPr>
          <p:nvPr/>
        </p:nvSpPr>
        <p:spPr bwMode="auto">
          <a:xfrm>
            <a:off x="4429125" y="6215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pic>
        <p:nvPicPr>
          <p:cNvPr id="12293" name="Picture 2" descr="G:\AG00090_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5400000">
            <a:off x="8587581" y="6301582"/>
            <a:ext cx="2555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2133600"/>
            <a:ext cx="3048000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cs typeface="Arial" charset="0"/>
              </a:rPr>
              <a:t>73+(26-10)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638800" y="2133600"/>
            <a:ext cx="2438400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latin typeface="Calibri" pitchFamily="34" charset="0"/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latin typeface="Calibri" pitchFamily="34" charset="0"/>
                <a:cs typeface="Arial" charset="0"/>
              </a:rPr>
              <a:t>35-(12+3)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240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sz="1000" b="1" dirty="0" smtClean="0">
                <a:solidFill>
                  <a:srgbClr val="0000CC"/>
                </a:solidFill>
              </a:rPr>
              <a:t>                              </a:t>
            </a:r>
            <a:r>
              <a:rPr lang="ru-RU" b="1" dirty="0" smtClean="0">
                <a:solidFill>
                  <a:srgbClr val="0000CC"/>
                </a:solidFill>
              </a:rPr>
              <a:t>8</a:t>
            </a:r>
            <a:r>
              <a:rPr lang="ru-RU" sz="4400" b="1" dirty="0" smtClean="0">
                <a:solidFill>
                  <a:srgbClr val="0000CC"/>
                </a:solidFill>
              </a:rPr>
              <a:t>.</a:t>
            </a:r>
            <a:r>
              <a:rPr lang="ru-RU" sz="800" b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rgbClr val="0000CC"/>
                </a:solidFill>
              </a:rPr>
              <a:t>Найдите значение выражений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</a:t>
            </a:r>
            <a:r>
              <a:rPr lang="ru-RU" sz="3600" b="1" dirty="0" smtClean="0">
                <a:solidFill>
                  <a:srgbClr val="C00000"/>
                </a:solidFill>
              </a:rPr>
              <a:t>Вариант 1.               Вариант 2.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</a:t>
            </a:r>
            <a:r>
              <a:rPr lang="ru-RU" sz="4400" b="1" dirty="0" smtClean="0"/>
              <a:t>?                          ?</a:t>
            </a:r>
            <a:endParaRPr lang="ru-RU" sz="2800" dirty="0" smtClean="0">
              <a:solidFill>
                <a:srgbClr val="898989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    Ответ:                              Ответ:</a:t>
            </a:r>
          </a:p>
          <a:p>
            <a:pPr marL="914400" lvl="1" indent="-457200" eaLnBrk="1" hangingPunct="1">
              <a:buFontTx/>
              <a:buNone/>
            </a:pPr>
            <a:r>
              <a:rPr lang="ru-RU" b="1" dirty="0" smtClean="0">
                <a:hlinkClick r:id="rId2" action="ppaction://hlinksldjump"/>
              </a:rPr>
              <a:t>    </a:t>
            </a:r>
            <a:r>
              <a:rPr lang="ru-RU" sz="3200" b="1" dirty="0" smtClean="0">
                <a:solidFill>
                  <a:schemeClr val="accent2"/>
                </a:solidFill>
                <a:hlinkClick r:id="rId2" action="ppaction://hlinksldjump"/>
              </a:rPr>
              <a:t>а)   60 </a:t>
            </a:r>
            <a:r>
              <a:rPr lang="ru-RU" sz="3200" b="1" dirty="0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u="sng" dirty="0" smtClean="0">
                <a:solidFill>
                  <a:schemeClr val="accent2"/>
                </a:solidFill>
                <a:hlinkClick r:id="rId3" action="ppaction://hlinksldjump"/>
              </a:rPr>
              <a:t>а)  34</a:t>
            </a:r>
            <a:r>
              <a:rPr lang="ru-RU" sz="3200" b="1" dirty="0" smtClean="0">
                <a:solidFill>
                  <a:schemeClr val="accent2"/>
                </a:solidFill>
                <a:hlinkClick r:id="rId3" action="ppaction://hlinksldjump"/>
              </a:rPr>
              <a:t>       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dirty="0" smtClean="0">
                <a:solidFill>
                  <a:schemeClr val="accent2"/>
                </a:solidFill>
              </a:rPr>
              <a:t>   </a:t>
            </a:r>
            <a:r>
              <a:rPr lang="ru-RU" sz="3200" b="1" u="sng" dirty="0" smtClean="0">
                <a:solidFill>
                  <a:schemeClr val="accent2"/>
                </a:solidFill>
                <a:hlinkClick r:id="rId4" action="ppaction://hlinksldjump"/>
              </a:rPr>
              <a:t>б)   </a:t>
            </a:r>
            <a:r>
              <a:rPr lang="ru-RU" sz="3200" b="1" u="sng" dirty="0" smtClean="0">
                <a:solidFill>
                  <a:schemeClr val="accent2"/>
                </a:solidFill>
                <a:hlinkClick r:id="rId2" action="ppaction://hlinksldjump"/>
              </a:rPr>
              <a:t>12</a:t>
            </a:r>
            <a:r>
              <a:rPr lang="ru-RU" sz="3200" b="1" dirty="0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ru-RU" sz="3200" b="1" dirty="0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dirty="0" smtClean="0">
                <a:solidFill>
                  <a:schemeClr val="accent2"/>
                </a:solidFill>
                <a:hlinkClick r:id="rId2" action="ppaction://hlinksldjump"/>
              </a:rPr>
              <a:t>б)  30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dirty="0" smtClean="0">
                <a:solidFill>
                  <a:schemeClr val="accent2"/>
                </a:solidFill>
              </a:rPr>
              <a:t>   </a:t>
            </a:r>
            <a:r>
              <a:rPr lang="ru-RU" sz="3200" b="1" dirty="0" smtClean="0">
                <a:solidFill>
                  <a:schemeClr val="accent2"/>
                </a:solidFill>
                <a:hlinkClick r:id="rId3" action="ppaction://hlinksldjump"/>
              </a:rPr>
              <a:t>в)  </a:t>
            </a:r>
            <a:r>
              <a:rPr lang="ru-RU" sz="3200" b="1" dirty="0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ru-RU" sz="3200" b="1" u="sng" dirty="0" smtClean="0">
                <a:solidFill>
                  <a:schemeClr val="accent2"/>
                </a:solidFill>
                <a:hlinkClick r:id="rId2" action="ppaction://hlinksldjump"/>
              </a:rPr>
              <a:t>69</a:t>
            </a:r>
            <a:r>
              <a:rPr lang="ru-RU" sz="3200" b="1" dirty="0" smtClean="0">
                <a:solidFill>
                  <a:schemeClr val="accent2"/>
                </a:solidFill>
              </a:rPr>
              <a:t>                                  </a:t>
            </a:r>
            <a:r>
              <a:rPr lang="ru-RU" sz="3200" b="1" dirty="0" smtClean="0">
                <a:solidFill>
                  <a:schemeClr val="accent2"/>
                </a:solidFill>
                <a:hlinkClick r:id="rId2" action="ppaction://hlinksldjump"/>
              </a:rPr>
              <a:t>в) 15  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</a:t>
            </a:r>
            <a:r>
              <a:rPr lang="ru-RU" b="1" smtClean="0">
                <a:solidFill>
                  <a:schemeClr val="accent2"/>
                </a:solidFill>
                <a:hlinkClick r:id="rId3" action="ppaction://hlinksldjump"/>
              </a:rPr>
              <a:t>)  свой ответ </a:t>
            </a:r>
            <a:r>
              <a:rPr lang="ru-RU" b="1" smtClean="0">
                <a:solidFill>
                  <a:schemeClr val="accent2"/>
                </a:solidFill>
              </a:rPr>
              <a:t>                       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свой ответ</a:t>
            </a:r>
            <a:endParaRPr lang="ru-RU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ru-RU" dirty="0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dirty="0" smtClean="0">
              <a:solidFill>
                <a:srgbClr val="898989"/>
              </a:solidFill>
            </a:endParaRPr>
          </a:p>
        </p:txBody>
      </p:sp>
      <p:pic>
        <p:nvPicPr>
          <p:cNvPr id="9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733550" y="3767138"/>
            <a:ext cx="5572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4429125" y="6215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pic>
        <p:nvPicPr>
          <p:cNvPr id="13317" name="Picture 2" descr="G:\AG00090_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5400000">
            <a:off x="8587581" y="6301582"/>
            <a:ext cx="2555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2667000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cs typeface="Arial" charset="0"/>
              </a:rPr>
              <a:t>3+6+17-4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0" y="2209800"/>
            <a:ext cx="2743200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latin typeface="Calibri" pitchFamily="34" charset="0"/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latin typeface="Arial Unicode MS" pitchFamily="34" charset="-128"/>
                <a:cs typeface="Arial" charset="0"/>
              </a:rPr>
              <a:t>4+35-12+7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240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sz="1000" b="1" smtClean="0">
                <a:solidFill>
                  <a:srgbClr val="0000CC"/>
                </a:solidFill>
              </a:rPr>
              <a:t>                               </a:t>
            </a:r>
            <a:r>
              <a:rPr lang="ru-RU" b="1" smtClean="0">
                <a:solidFill>
                  <a:srgbClr val="0000CC"/>
                </a:solidFill>
              </a:rPr>
              <a:t>9</a:t>
            </a:r>
            <a:r>
              <a:rPr lang="ru-RU" sz="4400" b="1" smtClean="0">
                <a:solidFill>
                  <a:srgbClr val="0000CC"/>
                </a:solidFill>
              </a:rPr>
              <a:t>.</a:t>
            </a:r>
            <a:r>
              <a:rPr lang="ru-RU" sz="800" b="1" smtClean="0">
                <a:solidFill>
                  <a:schemeClr val="bg1"/>
                </a:solidFill>
              </a:rPr>
              <a:t> </a:t>
            </a:r>
            <a:r>
              <a:rPr lang="ru-RU" sz="3600" b="1" i="1" smtClean="0">
                <a:solidFill>
                  <a:srgbClr val="0000CC"/>
                </a:solidFill>
              </a:rPr>
              <a:t>Найдите значение выражений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</a:t>
            </a:r>
            <a:r>
              <a:rPr lang="ru-RU" sz="3600" b="1" smtClean="0">
                <a:solidFill>
                  <a:srgbClr val="C00000"/>
                </a:solidFill>
              </a:rPr>
              <a:t>Вариант 1.               Вариант 2.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         </a:t>
            </a:r>
            <a:r>
              <a:rPr lang="ru-RU" sz="4400" b="1" smtClean="0"/>
              <a:t>?                          ?</a:t>
            </a:r>
            <a:endParaRPr lang="ru-RU" sz="2800" smtClean="0">
              <a:solidFill>
                <a:srgbClr val="898989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rgbClr val="002060"/>
                </a:solidFill>
              </a:rPr>
              <a:t> </a:t>
            </a:r>
            <a:r>
              <a:rPr lang="ru-RU" sz="3200" b="1" smtClean="0">
                <a:solidFill>
                  <a:srgbClr val="C00000"/>
                </a:solidFill>
              </a:rPr>
              <a:t>     Ответ:                              Ответ:</a:t>
            </a:r>
          </a:p>
          <a:p>
            <a:pPr marL="914400" lvl="1" indent="-457200" eaLnBrk="1" hangingPunct="1">
              <a:buFontTx/>
              <a:buNone/>
            </a:pPr>
            <a:r>
              <a:rPr lang="ru-RU" b="1" smtClean="0">
                <a:hlinkClick r:id="rId2" action="ppaction://hlinksldjump"/>
              </a:rPr>
              <a:t>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а)   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13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а)  31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    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u="sng" smtClean="0">
                <a:solidFill>
                  <a:schemeClr val="accent2"/>
                </a:solidFill>
                <a:hlinkClick r:id="rId4" action="ppaction://hlinksldjump"/>
              </a:rPr>
              <a:t>б)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12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б)  30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в)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69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в) 62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 свой ответ </a:t>
            </a:r>
            <a:r>
              <a:rPr lang="ru-RU" b="1" smtClean="0">
                <a:solidFill>
                  <a:schemeClr val="accent2"/>
                </a:solidFill>
              </a:rPr>
              <a:t>                       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свой ответ</a:t>
            </a:r>
            <a:endParaRPr lang="ru-RU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  <p:pic>
        <p:nvPicPr>
          <p:cNvPr id="9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733550" y="3767138"/>
            <a:ext cx="5572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4429125" y="6215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pic>
        <p:nvPicPr>
          <p:cNvPr id="14341" name="Picture 2" descr="G:\AG00090_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5400000">
            <a:off x="8587581" y="6301582"/>
            <a:ext cx="2555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22320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cs typeface="Arial" charset="0"/>
              </a:rPr>
              <a:t>7+6-0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638800" y="2133600"/>
            <a:ext cx="20161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latin typeface="Calibri" pitchFamily="34" charset="0"/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latin typeface="Calibri" pitchFamily="34" charset="0"/>
                <a:cs typeface="Arial" charset="0"/>
              </a:rPr>
              <a:t>55+12-7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240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ln>
            <a:solidFill>
              <a:srgbClr val="000099"/>
            </a:solidFill>
          </a:ln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sz="1000" b="1" smtClean="0">
                <a:solidFill>
                  <a:srgbClr val="0000CC"/>
                </a:solidFill>
              </a:rPr>
              <a:t>                        </a:t>
            </a:r>
            <a:r>
              <a:rPr lang="ru-RU" b="1" smtClean="0">
                <a:solidFill>
                  <a:srgbClr val="0000CC"/>
                </a:solidFill>
              </a:rPr>
              <a:t>10</a:t>
            </a:r>
            <a:r>
              <a:rPr lang="ru-RU" sz="4400" b="1" smtClean="0">
                <a:solidFill>
                  <a:srgbClr val="0000CC"/>
                </a:solidFill>
              </a:rPr>
              <a:t>. </a:t>
            </a:r>
            <a:r>
              <a:rPr lang="ru-RU" sz="3600" b="1" i="1" smtClean="0">
                <a:solidFill>
                  <a:srgbClr val="0000CC"/>
                </a:solidFill>
              </a:rPr>
              <a:t>Выберите правильный ответ</a:t>
            </a:r>
            <a:r>
              <a:rPr lang="ru-RU" b="1" smtClean="0">
                <a:solidFill>
                  <a:srgbClr val="C00000"/>
                </a:solidFill>
              </a:rPr>
              <a:t>           </a:t>
            </a:r>
            <a:r>
              <a:rPr lang="ru-RU" sz="3600" b="1" smtClean="0">
                <a:solidFill>
                  <a:srgbClr val="C00000"/>
                </a:solidFill>
              </a:rPr>
              <a:t>Вариант 1.                         Вариант 2.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         </a:t>
            </a:r>
            <a:r>
              <a:rPr lang="ru-RU" sz="4400" b="1" smtClean="0"/>
              <a:t>?                          ?</a:t>
            </a:r>
            <a:endParaRPr lang="ru-RU" sz="2800" smtClean="0">
              <a:solidFill>
                <a:srgbClr val="898989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rgbClr val="002060"/>
                </a:solidFill>
              </a:rPr>
              <a:t> </a:t>
            </a:r>
            <a:r>
              <a:rPr lang="ru-RU" sz="3200" b="1" smtClean="0">
                <a:solidFill>
                  <a:srgbClr val="C00000"/>
                </a:solidFill>
              </a:rPr>
              <a:t>     Ответ:                              Ответ:</a:t>
            </a:r>
          </a:p>
          <a:p>
            <a:pPr marL="914400" lvl="1" indent="-457200" eaLnBrk="1" hangingPunct="1">
              <a:buFontTx/>
              <a:buNone/>
            </a:pPr>
            <a:r>
              <a:rPr lang="ru-RU" b="1" smtClean="0">
                <a:hlinkClick r:id="rId2" action="ppaction://hlinksldjump"/>
              </a:rPr>
              <a:t>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а)   60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а)  31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    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u="sng" smtClean="0">
                <a:solidFill>
                  <a:schemeClr val="accent2"/>
                </a:solidFill>
                <a:hlinkClick r:id="rId3" action="ppaction://hlinksldjump"/>
              </a:rPr>
              <a:t>б)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12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б)  30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smtClean="0">
                <a:solidFill>
                  <a:schemeClr val="accent2"/>
                </a:solidFill>
                <a:hlinkClick r:id="rId4" action="ppaction://hlinksldjump"/>
              </a:rPr>
              <a:t>в)   </a:t>
            </a:r>
            <a:r>
              <a:rPr lang="ru-RU" sz="3200" b="1" u="sng" smtClean="0">
                <a:solidFill>
                  <a:schemeClr val="accent2"/>
                </a:solidFill>
                <a:hlinkClick r:id="rId4" action="ppaction://hlinksldjump"/>
              </a:rPr>
              <a:t>68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4" action="ppaction://hlinksldjump"/>
              </a:rPr>
              <a:t>в) 6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 свой ответ </a:t>
            </a:r>
            <a:r>
              <a:rPr lang="ru-RU" b="1" smtClean="0">
                <a:solidFill>
                  <a:schemeClr val="accent2"/>
                </a:solidFill>
              </a:rPr>
              <a:t>                       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свой ответ</a:t>
            </a:r>
            <a:endParaRPr lang="ru-RU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  <p:pic>
        <p:nvPicPr>
          <p:cNvPr id="9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733550" y="3767138"/>
            <a:ext cx="5572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4429125" y="6215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pic>
        <p:nvPicPr>
          <p:cNvPr id="15365" name="Picture 2" descr="G:\AG00090_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5400000">
            <a:off x="8587581" y="6301582"/>
            <a:ext cx="2555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2590800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cs typeface="Arial" charset="0"/>
              </a:rPr>
              <a:t>(73+6)-11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638800" y="2209800"/>
            <a:ext cx="2590800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latin typeface="Calibri" pitchFamily="34" charset="0"/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latin typeface="Arial Unicode MS" pitchFamily="34" charset="-128"/>
                <a:cs typeface="Arial" charset="0"/>
              </a:rPr>
              <a:t>35-(22+7)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240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42875"/>
            <a:ext cx="2428875" cy="714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ru-RU" b="1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ru-RU" b="1" smtClean="0">
                <a:solidFill>
                  <a:srgbClr val="0000CC"/>
                </a:solidFill>
                <a:latin typeface="Arial Black" pitchFamily="34" charset="0"/>
              </a:rPr>
              <a:t> </a:t>
            </a:r>
            <a:br>
              <a:rPr lang="ru-RU" b="1" smtClean="0">
                <a:solidFill>
                  <a:srgbClr val="0000CC"/>
                </a:solidFill>
                <a:latin typeface="Arial Black" pitchFamily="34" charset="0"/>
              </a:rPr>
            </a:br>
            <a:endParaRPr lang="ru-RU" b="1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ая выноска 5"/>
          <p:cNvSpPr>
            <a:spLocks noChangeArrowheads="1"/>
          </p:cNvSpPr>
          <p:nvPr/>
        </p:nvSpPr>
        <p:spPr bwMode="auto">
          <a:xfrm>
            <a:off x="1219200" y="928688"/>
            <a:ext cx="6324600" cy="2271712"/>
          </a:xfrm>
          <a:prstGeom prst="wedgeRectCallout">
            <a:avLst>
              <a:gd name="adj1" fmla="val 5949"/>
              <a:gd name="adj2" fmla="val 103741"/>
            </a:avLst>
          </a:prstGeom>
          <a:gradFill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/>
          </a:gradFill>
          <a:ln w="12700" algn="ctr">
            <a:solidFill>
              <a:srgbClr val="24A2C3"/>
            </a:solidFill>
            <a:miter lim="800000"/>
            <a:headEnd/>
            <a:tailEnd/>
          </a:ln>
          <a:effectLst>
            <a:outerShdw dist="250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</a:endParaRP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1295400" y="990600"/>
            <a:ext cx="62865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sz="16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b="1" dirty="0">
                <a:solidFill>
                  <a:srgbClr val="FF0000"/>
                </a:solidFill>
                <a:cs typeface="Times New Roman" pitchFamily="18" charset="0"/>
              </a:rPr>
              <a:t>Автор:</a:t>
            </a:r>
          </a:p>
          <a:p>
            <a:pPr algn="ctr" eaLnBrk="0" hangingPunct="0"/>
            <a:r>
              <a:rPr lang="ru-RU" b="1" dirty="0">
                <a:solidFill>
                  <a:srgbClr val="FF0000"/>
                </a:solidFill>
                <a:cs typeface="Times New Roman" pitchFamily="18" charset="0"/>
              </a:rPr>
              <a:t> учитель начальных классов</a:t>
            </a:r>
          </a:p>
          <a:p>
            <a:pPr algn="ctr" eaLnBrk="0" hangingPunct="0"/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МАОУ </a:t>
            </a:r>
            <a:r>
              <a:rPr lang="ru-RU" b="1" dirty="0">
                <a:solidFill>
                  <a:srgbClr val="FF0000"/>
                </a:solidFill>
                <a:cs typeface="Times New Roman" pitchFamily="18" charset="0"/>
              </a:rPr>
              <a:t>СОШ </a:t>
            </a: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№36</a:t>
            </a:r>
            <a:endParaRPr lang="ru-RU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b="1" dirty="0">
                <a:solidFill>
                  <a:srgbClr val="FF0000"/>
                </a:solidFill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.Тюмень</a:t>
            </a:r>
            <a:endParaRPr lang="ru-RU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Кравчук А.Н.</a:t>
            </a:r>
            <a:endParaRPr lang="ru-RU" b="1" dirty="0">
              <a:solidFill>
                <a:srgbClr val="0000CC"/>
              </a:solidFill>
              <a:cs typeface="Arial" charset="0"/>
            </a:endParaRPr>
          </a:p>
        </p:txBody>
      </p:sp>
      <p:pic>
        <p:nvPicPr>
          <p:cNvPr id="7" name="Picture 11" descr="http://li-web.ru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56038"/>
            <a:ext cx="29718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42875"/>
            <a:ext cx="2428875" cy="714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ru-RU" b="1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ru-RU" b="1" smtClean="0">
                <a:solidFill>
                  <a:srgbClr val="0000CC"/>
                </a:solidFill>
                <a:latin typeface="Arial Black" pitchFamily="34" charset="0"/>
              </a:rPr>
              <a:t> </a:t>
            </a:r>
            <a:br>
              <a:rPr lang="ru-RU" b="1" smtClean="0">
                <a:solidFill>
                  <a:srgbClr val="0000CC"/>
                </a:solidFill>
                <a:latin typeface="Arial Black" pitchFamily="34" charset="0"/>
              </a:rPr>
            </a:br>
            <a:endParaRPr lang="ru-RU" b="1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ая выноска 5"/>
          <p:cNvSpPr>
            <a:spLocks noChangeArrowheads="1"/>
          </p:cNvSpPr>
          <p:nvPr/>
        </p:nvSpPr>
        <p:spPr bwMode="auto">
          <a:xfrm>
            <a:off x="1219200" y="928688"/>
            <a:ext cx="6324600" cy="2271712"/>
          </a:xfrm>
          <a:prstGeom prst="wedgeRectCallout">
            <a:avLst>
              <a:gd name="adj1" fmla="val 5949"/>
              <a:gd name="adj2" fmla="val 103741"/>
            </a:avLst>
          </a:prstGeom>
          <a:gradFill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/>
          </a:gradFill>
          <a:ln w="12700" algn="ctr">
            <a:solidFill>
              <a:srgbClr val="24A2C3"/>
            </a:solidFill>
            <a:miter lim="800000"/>
            <a:headEnd/>
            <a:tailEnd/>
          </a:ln>
          <a:effectLst>
            <a:outerShdw dist="250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</a:endParaRP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1295400" y="990600"/>
            <a:ext cx="62865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sz="1600" b="1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Ресурсы:</a:t>
            </a:r>
          </a:p>
          <a:p>
            <a:pPr algn="ctr" eaLnBrk="0" hangingPunct="0"/>
            <a:endParaRPr lang="ru-RU" b="1"/>
          </a:p>
          <a:p>
            <a:pPr algn="ctr" eaLnBrk="0" hangingPunct="0"/>
            <a:r>
              <a:rPr lang="ru-RU" b="1">
                <a:hlinkClick r:id="rId2"/>
              </a:rPr>
              <a:t>www.yandex.ru-</a:t>
            </a:r>
            <a:r>
              <a:rPr lang="ru-RU" b="1"/>
              <a:t> картинки</a:t>
            </a:r>
          </a:p>
          <a:p>
            <a:pPr algn="ctr" eaLnBrk="0" hangingPunct="0"/>
            <a:endParaRPr lang="ru-RU" b="1"/>
          </a:p>
        </p:txBody>
      </p:sp>
      <p:pic>
        <p:nvPicPr>
          <p:cNvPr id="7" name="Picture 11" descr="http://li-web.ru/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581400"/>
            <a:ext cx="29718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9600" b="1" smtClean="0">
                <a:solidFill>
                  <a:srgbClr val="FF3300"/>
                </a:solidFill>
              </a:rPr>
              <a:t>  Задание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 rot="5400000">
            <a:off x="-285784" y="2071678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решение 15"/>
          <p:cNvSpPr/>
          <p:nvPr/>
        </p:nvSpPr>
        <p:spPr>
          <a:xfrm rot="5400000">
            <a:off x="1357290" y="2071678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Блок-схема: решение 16"/>
          <p:cNvSpPr/>
          <p:nvPr/>
        </p:nvSpPr>
        <p:spPr>
          <a:xfrm rot="5400000">
            <a:off x="3071802" y="2143116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Блок-схема: решение 17"/>
          <p:cNvSpPr/>
          <p:nvPr/>
        </p:nvSpPr>
        <p:spPr>
          <a:xfrm rot="5400000">
            <a:off x="4714876" y="2143116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Блок-схема: решение 18"/>
          <p:cNvSpPr/>
          <p:nvPr/>
        </p:nvSpPr>
        <p:spPr>
          <a:xfrm rot="5400000">
            <a:off x="6357950" y="2214554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Блок-схема: решение 19"/>
          <p:cNvSpPr/>
          <p:nvPr/>
        </p:nvSpPr>
        <p:spPr>
          <a:xfrm rot="5400000">
            <a:off x="500034" y="3571876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Блок-схема: решение 20"/>
          <p:cNvSpPr/>
          <p:nvPr/>
        </p:nvSpPr>
        <p:spPr>
          <a:xfrm rot="5400000">
            <a:off x="2143108" y="3571876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Блок-схема: решение 21"/>
          <p:cNvSpPr/>
          <p:nvPr/>
        </p:nvSpPr>
        <p:spPr>
          <a:xfrm rot="5400000">
            <a:off x="3857620" y="3643314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 rot="5400000">
            <a:off x="5500694" y="3643314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Блок-схема: решение 23"/>
          <p:cNvSpPr/>
          <p:nvPr/>
        </p:nvSpPr>
        <p:spPr>
          <a:xfrm rot="5400000">
            <a:off x="7143768" y="3714752"/>
            <a:ext cx="2214578" cy="1357322"/>
          </a:xfrm>
          <a:prstGeom prst="flowChartDecision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rgbClr val="00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05" name="TextBox 24"/>
          <p:cNvSpPr txBox="1">
            <a:spLocks noChangeArrowheads="1"/>
          </p:cNvSpPr>
          <p:nvPr/>
        </p:nvSpPr>
        <p:spPr bwMode="auto">
          <a:xfrm>
            <a:off x="500063" y="2214563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dirty="0">
                <a:solidFill>
                  <a:srgbClr val="FFFF00"/>
                </a:solidFill>
                <a:cs typeface="Arial" charset="0"/>
                <a:hlinkClick r:id="rId3" action="ppaction://hlinksldjump"/>
              </a:rPr>
              <a:t>1</a:t>
            </a:r>
            <a:endParaRPr lang="ru-RU" sz="5400" b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06" name="TextBox 25"/>
          <p:cNvSpPr txBox="1">
            <a:spLocks noChangeArrowheads="1"/>
          </p:cNvSpPr>
          <p:nvPr/>
        </p:nvSpPr>
        <p:spPr bwMode="auto">
          <a:xfrm>
            <a:off x="2214563" y="2214563"/>
            <a:ext cx="500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cs typeface="Arial" charset="0"/>
                <a:hlinkClick r:id="rId4" action="ppaction://hlinksldjump"/>
              </a:rPr>
              <a:t>2</a:t>
            </a:r>
            <a:endParaRPr lang="ru-RU" sz="5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07" name="TextBox 26"/>
          <p:cNvSpPr txBox="1">
            <a:spLocks noChangeArrowheads="1"/>
          </p:cNvSpPr>
          <p:nvPr/>
        </p:nvSpPr>
        <p:spPr bwMode="auto">
          <a:xfrm>
            <a:off x="3929063" y="2214563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cs typeface="Arial" charset="0"/>
                <a:hlinkClick r:id="rId5" action="ppaction://hlinksldjump"/>
              </a:rPr>
              <a:t>3</a:t>
            </a:r>
            <a:endParaRPr lang="ru-RU" sz="5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08" name="TextBox 27"/>
          <p:cNvSpPr txBox="1">
            <a:spLocks noChangeArrowheads="1"/>
          </p:cNvSpPr>
          <p:nvPr/>
        </p:nvSpPr>
        <p:spPr bwMode="auto">
          <a:xfrm>
            <a:off x="5572125" y="2214563"/>
            <a:ext cx="285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cs typeface="Arial" charset="0"/>
                <a:hlinkClick r:id="rId6" action="ppaction://hlinksldjump"/>
              </a:rPr>
              <a:t>4</a:t>
            </a:r>
            <a:endParaRPr lang="ru-RU" sz="5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09" name="TextBox 28"/>
          <p:cNvSpPr txBox="1">
            <a:spLocks noChangeArrowheads="1"/>
          </p:cNvSpPr>
          <p:nvPr/>
        </p:nvSpPr>
        <p:spPr bwMode="auto">
          <a:xfrm>
            <a:off x="7215188" y="2214563"/>
            <a:ext cx="500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cs typeface="Arial" charset="0"/>
                <a:hlinkClick r:id="rId7" action="ppaction://hlinksldjump"/>
              </a:rPr>
              <a:t>5</a:t>
            </a:r>
            <a:endParaRPr lang="ru-RU" sz="5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10" name="TextBox 29"/>
          <p:cNvSpPr txBox="1">
            <a:spLocks noChangeArrowheads="1"/>
          </p:cNvSpPr>
          <p:nvPr/>
        </p:nvSpPr>
        <p:spPr bwMode="auto">
          <a:xfrm>
            <a:off x="1357313" y="3786188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cs typeface="Arial" charset="0"/>
                <a:hlinkClick r:id="rId8" action="ppaction://hlinksldjump"/>
              </a:rPr>
              <a:t>6</a:t>
            </a:r>
            <a:endParaRPr lang="ru-RU" sz="5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11" name="TextBox 57"/>
          <p:cNvSpPr txBox="1">
            <a:spLocks noChangeArrowheads="1"/>
          </p:cNvSpPr>
          <p:nvPr/>
        </p:nvSpPr>
        <p:spPr bwMode="auto">
          <a:xfrm>
            <a:off x="3000375" y="3786188"/>
            <a:ext cx="428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cs typeface="Arial" charset="0"/>
                <a:hlinkClick r:id="rId9" action="ppaction://hlinksldjump"/>
              </a:rPr>
              <a:t>7</a:t>
            </a:r>
            <a:endParaRPr lang="ru-RU" sz="5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12" name="TextBox 5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643438" y="3786188"/>
            <a:ext cx="428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cs typeface="Arial" charset="0"/>
                <a:hlinkClick r:id="rId10" action="ppaction://hlinksldjump"/>
              </a:rPr>
              <a:t>8</a:t>
            </a:r>
            <a:endParaRPr lang="ru-RU" sz="5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13" name="TextBox 59"/>
          <p:cNvSpPr txBox="1">
            <a:spLocks noChangeArrowheads="1"/>
          </p:cNvSpPr>
          <p:nvPr/>
        </p:nvSpPr>
        <p:spPr bwMode="auto">
          <a:xfrm>
            <a:off x="6357938" y="3786188"/>
            <a:ext cx="500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cs typeface="Arial" charset="0"/>
                <a:hlinkClick r:id="rId11" action="ppaction://hlinksldjump"/>
              </a:rPr>
              <a:t>9</a:t>
            </a:r>
            <a:endParaRPr lang="ru-RU" sz="5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14" name="TextBox 60"/>
          <p:cNvSpPr txBox="1">
            <a:spLocks noChangeArrowheads="1"/>
          </p:cNvSpPr>
          <p:nvPr/>
        </p:nvSpPr>
        <p:spPr bwMode="auto">
          <a:xfrm>
            <a:off x="7858125" y="3929063"/>
            <a:ext cx="10715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FF00"/>
                </a:solidFill>
                <a:cs typeface="Arial" charset="0"/>
                <a:hlinkClick r:id="rId12" action="ppaction://hlinksldjump"/>
              </a:rPr>
              <a:t>10</a:t>
            </a:r>
            <a:endParaRPr lang="ru-RU" sz="4800" b="1">
              <a:solidFill>
                <a:srgbClr val="FFFF00"/>
              </a:solidFill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sz="1000" b="1" dirty="0" smtClean="0">
                <a:solidFill>
                  <a:srgbClr val="0000CC"/>
                </a:solidFill>
              </a:rPr>
              <a:t>                  </a:t>
            </a:r>
            <a:r>
              <a:rPr lang="ru-RU" b="1" dirty="0" smtClean="0">
                <a:solidFill>
                  <a:srgbClr val="0000CC"/>
                </a:solidFill>
              </a:rPr>
              <a:t>1</a:t>
            </a:r>
            <a:r>
              <a:rPr lang="ru-RU" sz="4400" b="1" dirty="0" smtClean="0">
                <a:solidFill>
                  <a:srgbClr val="0000CC"/>
                </a:solidFill>
              </a:rPr>
              <a:t>. </a:t>
            </a:r>
            <a:r>
              <a:rPr lang="ru-RU" sz="800" b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rgbClr val="0000CC"/>
                </a:solidFill>
              </a:rPr>
              <a:t>Чему равны данные выражения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</a:t>
            </a:r>
            <a:r>
              <a:rPr lang="ru-RU" sz="3600" b="1" dirty="0" smtClean="0">
                <a:solidFill>
                  <a:srgbClr val="C00000"/>
                </a:solidFill>
              </a:rPr>
              <a:t>Вариант 1.               Вариант 2.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</a:t>
            </a:r>
            <a:r>
              <a:rPr lang="ru-RU" sz="4400" b="1" dirty="0" smtClean="0"/>
              <a:t>?                          ?</a:t>
            </a:r>
            <a:endParaRPr lang="ru-RU" sz="2800" dirty="0" smtClean="0">
              <a:solidFill>
                <a:srgbClr val="898989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    Ответ:                              Ответ:</a:t>
            </a:r>
          </a:p>
          <a:p>
            <a:pPr marL="914400" lvl="1" indent="-457200" eaLnBrk="1" hangingPunct="1">
              <a:buFontTx/>
              <a:buNone/>
            </a:pPr>
            <a:r>
              <a:rPr lang="ru-RU" b="1" dirty="0" smtClean="0">
                <a:hlinkClick r:id="rId2" action="ppaction://hlinksldjump"/>
              </a:rPr>
              <a:t>    </a:t>
            </a:r>
            <a:r>
              <a:rPr lang="ru-RU" sz="3200" b="1" dirty="0" smtClean="0">
                <a:solidFill>
                  <a:schemeClr val="accent2"/>
                </a:solidFill>
                <a:hlinkClick r:id="rId2" action="ppaction://hlinksldjump"/>
              </a:rPr>
              <a:t>а)   65 </a:t>
            </a:r>
            <a:r>
              <a:rPr lang="ru-RU" sz="3200" b="1" dirty="0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u="sng" dirty="0" smtClean="0">
                <a:solidFill>
                  <a:schemeClr val="accent2"/>
                </a:solidFill>
                <a:hlinkClick r:id="rId2" action="ppaction://hlinksldjump"/>
              </a:rPr>
              <a:t>а)  31</a:t>
            </a:r>
            <a:r>
              <a:rPr lang="ru-RU" sz="3200" b="1" dirty="0" smtClean="0">
                <a:solidFill>
                  <a:schemeClr val="accent2"/>
                </a:solidFill>
                <a:hlinkClick r:id="rId2" action="ppaction://hlinksldjump"/>
              </a:rPr>
              <a:t>       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dirty="0" smtClean="0">
                <a:solidFill>
                  <a:schemeClr val="accent2"/>
                </a:solidFill>
              </a:rPr>
              <a:t>   </a:t>
            </a:r>
            <a:r>
              <a:rPr lang="ru-RU" sz="3200" b="1" u="sng" dirty="0" smtClean="0">
                <a:solidFill>
                  <a:schemeClr val="accent2"/>
                </a:solidFill>
                <a:hlinkClick r:id="rId3" action="ppaction://hlinksldjump"/>
              </a:rPr>
              <a:t>б)   </a:t>
            </a:r>
            <a:r>
              <a:rPr lang="ru-RU" sz="3200" b="1" u="sng" dirty="0" smtClean="0">
                <a:solidFill>
                  <a:schemeClr val="accent2"/>
                </a:solidFill>
                <a:hlinkClick r:id="rId2" action="ppaction://hlinksldjump"/>
              </a:rPr>
              <a:t>16</a:t>
            </a:r>
            <a:r>
              <a:rPr lang="ru-RU" sz="3200" b="1" dirty="0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ru-RU" sz="3200" b="1" dirty="0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dirty="0" smtClean="0">
                <a:solidFill>
                  <a:schemeClr val="accent2"/>
                </a:solidFill>
                <a:hlinkClick r:id="rId4" action="ppaction://hlinksldjump"/>
              </a:rPr>
              <a:t>б)  30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dirty="0" smtClean="0">
                <a:solidFill>
                  <a:schemeClr val="accent2"/>
                </a:solidFill>
              </a:rPr>
              <a:t>   </a:t>
            </a:r>
            <a:r>
              <a:rPr lang="ru-RU" sz="3200" b="1" dirty="0" smtClean="0">
                <a:solidFill>
                  <a:schemeClr val="accent2"/>
                </a:solidFill>
                <a:hlinkClick r:id="rId4" action="ppaction://hlinksldjump"/>
              </a:rPr>
              <a:t>в)   </a:t>
            </a:r>
            <a:r>
              <a:rPr lang="ru-RU" sz="3200" b="1" u="sng" dirty="0" smtClean="0">
                <a:solidFill>
                  <a:schemeClr val="accent2"/>
                </a:solidFill>
                <a:hlinkClick r:id="rId4" action="ppaction://hlinksldjump"/>
              </a:rPr>
              <a:t>68</a:t>
            </a:r>
            <a:r>
              <a:rPr lang="ru-RU" sz="3200" b="1" dirty="0" smtClean="0">
                <a:solidFill>
                  <a:schemeClr val="accent2"/>
                </a:solidFill>
                <a:hlinkClick r:id="rId4" action="ppaction://hlinksldjump"/>
              </a:rPr>
              <a:t>                                  </a:t>
            </a:r>
            <a:r>
              <a:rPr lang="ru-RU" sz="3200" b="1" dirty="0" smtClean="0">
                <a:solidFill>
                  <a:schemeClr val="accent2"/>
                </a:solidFill>
                <a:hlinkClick r:id="rId2" action="ppaction://hlinksldjump"/>
              </a:rPr>
              <a:t>в) 15  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dirty="0" smtClean="0">
                <a:solidFill>
                  <a:schemeClr val="accent2"/>
                </a:solidFill>
              </a:rPr>
              <a:t>   </a:t>
            </a:r>
            <a:r>
              <a:rPr lang="ru-RU" b="1" dirty="0" smtClean="0">
                <a:solidFill>
                  <a:schemeClr val="accent2"/>
                </a:solidFill>
                <a:hlinkClick r:id="rId2" action="ppaction://hlinksldjump"/>
              </a:rPr>
              <a:t>г)  свой ответ </a:t>
            </a:r>
            <a:r>
              <a:rPr lang="ru-RU" b="1" dirty="0" smtClean="0">
                <a:solidFill>
                  <a:schemeClr val="accent2"/>
                </a:solidFill>
              </a:rPr>
              <a:t>                          </a:t>
            </a:r>
            <a:r>
              <a:rPr lang="ru-RU" b="1" dirty="0" smtClean="0">
                <a:solidFill>
                  <a:schemeClr val="accent2"/>
                </a:solidFill>
                <a:hlinkClick r:id="rId2" action="ppaction://hlinksldjump"/>
              </a:rPr>
              <a:t>г) свой ответ</a:t>
            </a:r>
            <a:endParaRPr lang="ru-RU" b="1" dirty="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ru-RU" dirty="0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dirty="0" smtClean="0">
              <a:solidFill>
                <a:srgbClr val="898989"/>
              </a:solidFill>
            </a:endParaRPr>
          </a:p>
        </p:txBody>
      </p:sp>
      <p:pic>
        <p:nvPicPr>
          <p:cNvPr id="9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733550" y="3767138"/>
            <a:ext cx="5572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9"/>
          <p:cNvSpPr txBox="1">
            <a:spLocks noChangeArrowheads="1"/>
          </p:cNvSpPr>
          <p:nvPr/>
        </p:nvSpPr>
        <p:spPr bwMode="auto">
          <a:xfrm>
            <a:off x="4429125" y="6215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pic>
        <p:nvPicPr>
          <p:cNvPr id="4101" name="Picture 2" descr="G:\AG00090_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5400000">
            <a:off x="8587581" y="6301582"/>
            <a:ext cx="2555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22320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cs typeface="Arial" charset="0"/>
              </a:rPr>
              <a:t>  72+6-10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638800" y="2057400"/>
            <a:ext cx="20161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latin typeface="Calibri" pitchFamily="34" charset="0"/>
                <a:cs typeface="Arial" charset="0"/>
              </a:rPr>
              <a:t>  35-12+7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240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1600200" y="2590800"/>
            <a:ext cx="7543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10400" b="1" smtClean="0">
                <a:solidFill>
                  <a:srgbClr val="FF0000"/>
                </a:solidFill>
                <a:latin typeface="Impact" pitchFamily="34" charset="0"/>
              </a:rPr>
              <a:t>Правильно !</a:t>
            </a:r>
          </a:p>
        </p:txBody>
      </p:sp>
      <p:pic>
        <p:nvPicPr>
          <p:cNvPr id="5123" name="Picture 6" descr="b4048fc6bf220133e86b6d2d65b378a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4214813"/>
            <a:ext cx="38576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" descr="G:\AG00090_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5400000">
            <a:off x="8501063" y="6215062"/>
            <a:ext cx="285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4877_17_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52413" y="333375"/>
            <a:ext cx="34274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b7bdc48aa2dc46699dbc40888d38d166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425" y="-171450"/>
            <a:ext cx="25193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3143250" y="1268413"/>
            <a:ext cx="6000750" cy="37147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sz="10000" b="1" smtClean="0"/>
          </a:p>
          <a:p>
            <a:pPr marL="0" indent="0" algn="ctr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  <p:pic>
        <p:nvPicPr>
          <p:cNvPr id="6147" name="Picture 2" descr="G:\AG00090_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8536782" y="6250781"/>
            <a:ext cx="285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5224542_1f826c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10000"/>
            <a:ext cx="3024188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200400" y="838200"/>
            <a:ext cx="5562600" cy="2438400"/>
          </a:xfrm>
          <a:prstGeom prst="wedgeRoundRectCallout">
            <a:avLst>
              <a:gd name="adj1" fmla="val -49657"/>
              <a:gd name="adj2" fmla="val 1044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6600" b="1"/>
              <a:t>Не</a:t>
            </a:r>
          </a:p>
          <a:p>
            <a:pPr algn="ctr"/>
            <a:r>
              <a:rPr lang="ru-RU" sz="6600" b="1"/>
              <a:t>  верно !</a:t>
            </a:r>
          </a:p>
          <a:p>
            <a:pPr algn="ctr"/>
            <a:endParaRPr lang="ru-RU" sz="6600"/>
          </a:p>
        </p:txBody>
      </p:sp>
    </p:spTree>
  </p:cSld>
  <p:clrMapOvr>
    <a:masterClrMapping/>
  </p:clrMapOvr>
  <p:transition spd="slow" advClick="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214313"/>
            <a:ext cx="9144000" cy="2357437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</a:pPr>
            <a:r>
              <a:rPr lang="ru-RU" b="1" i="1" smtClean="0">
                <a:solidFill>
                  <a:srgbClr val="0000CC"/>
                </a:solidFill>
              </a:rPr>
              <a:t>      2. </a:t>
            </a:r>
            <a:r>
              <a:rPr lang="ru-RU" sz="3600" b="1" i="1" smtClean="0">
                <a:solidFill>
                  <a:srgbClr val="0000CC"/>
                </a:solidFill>
              </a:rPr>
              <a:t>Найдите неизвестное слагаемое</a:t>
            </a:r>
          </a:p>
          <a:p>
            <a:pPr marL="0" indent="0" algn="ctr" eaLnBrk="1" hangingPunct="1">
              <a:buFontTx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Вариант 1.                      Вариант 2.</a:t>
            </a:r>
            <a:r>
              <a:rPr lang="ru-RU" b="1" i="1" smtClean="0">
                <a:solidFill>
                  <a:srgbClr val="0000CC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      4 + х = 56                     х + 9=38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 descr="G:\AG00090_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8551863" y="6092825"/>
            <a:ext cx="1841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1214438" y="2786063"/>
            <a:ext cx="16430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C00000"/>
              </a:solidFill>
              <a:cs typeface="Arial" charset="0"/>
            </a:endParaRPr>
          </a:p>
          <a:p>
            <a:r>
              <a:rPr lang="ru-RU" sz="2800" b="1">
                <a:solidFill>
                  <a:srgbClr val="C00000"/>
                </a:solidFill>
                <a:cs typeface="Arial" charset="0"/>
              </a:rPr>
              <a:t>Ответ: </a:t>
            </a:r>
            <a:endParaRPr lang="ru-RU" sz="2800" b="1">
              <a:cs typeface="Arial" charset="0"/>
            </a:endParaRPr>
          </a:p>
        </p:txBody>
      </p:sp>
      <p:sp>
        <p:nvSpPr>
          <p:cNvPr id="7174" name="Прямоугольник 5"/>
          <p:cNvSpPr>
            <a:spLocks noChangeArrowheads="1"/>
          </p:cNvSpPr>
          <p:nvPr/>
        </p:nvSpPr>
        <p:spPr bwMode="auto">
          <a:xfrm>
            <a:off x="6000750" y="2857500"/>
            <a:ext cx="144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>
              <a:solidFill>
                <a:srgbClr val="C00000"/>
              </a:solidFill>
              <a:cs typeface="Arial" charset="0"/>
            </a:endParaRPr>
          </a:p>
          <a:p>
            <a:r>
              <a:rPr lang="ru-RU" sz="2800" b="1">
                <a:solidFill>
                  <a:srgbClr val="C00000"/>
                </a:solidFill>
                <a:cs typeface="Arial" charset="0"/>
              </a:rPr>
              <a:t>Ответ: </a:t>
            </a:r>
            <a:endParaRPr lang="ru-RU" sz="2800" b="1">
              <a:cs typeface="Arial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071563" y="3867150"/>
            <a:ext cx="28575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ru-RU" sz="3200" b="1">
                <a:cs typeface="Times New Roman" pitchFamily="18" charset="0"/>
                <a:hlinkClick r:id="rId5" action="ppaction://hlinksldjump"/>
              </a:rPr>
              <a:t>а) 5</a:t>
            </a:r>
          </a:p>
          <a:p>
            <a:pPr eaLnBrk="0" hangingPunct="0"/>
            <a:r>
              <a:rPr lang="ru-RU" sz="3200" b="1">
                <a:cs typeface="Times New Roman" pitchFamily="18" charset="0"/>
                <a:hlinkClick r:id="rId5" action="ppaction://hlinksldjump"/>
              </a:rPr>
              <a:t>б) 20         </a:t>
            </a:r>
            <a:endParaRPr lang="ru-RU" sz="3200" b="1">
              <a:cs typeface="Times New Roman" pitchFamily="18" charset="0"/>
            </a:endParaRPr>
          </a:p>
          <a:p>
            <a:pPr eaLnBrk="0" hangingPunct="0"/>
            <a:r>
              <a:rPr lang="ru-RU" sz="3200" b="1">
                <a:cs typeface="Times New Roman" pitchFamily="18" charset="0"/>
                <a:hlinkClick r:id="rId6" action="ppaction://hlinksldjump"/>
              </a:rPr>
              <a:t>в) 52     </a:t>
            </a:r>
            <a:endParaRPr lang="ru-RU" sz="3200" b="1">
              <a:cs typeface="Times New Roman" pitchFamily="18" charset="0"/>
            </a:endParaRPr>
          </a:p>
          <a:p>
            <a:pPr eaLnBrk="0" hangingPunct="0"/>
            <a:r>
              <a:rPr lang="ru-RU" sz="3200" b="1">
                <a:cs typeface="Times New Roman" pitchFamily="18" charset="0"/>
                <a:hlinkClick r:id="rId5" action="ppaction://hlinksldjump"/>
              </a:rPr>
              <a:t>г) свой ответ</a:t>
            </a:r>
            <a:endParaRPr lang="ru-RU" sz="3200" b="1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7176" name="Прямоугольник 10"/>
          <p:cNvSpPr>
            <a:spLocks noChangeArrowheads="1"/>
          </p:cNvSpPr>
          <p:nvPr/>
        </p:nvSpPr>
        <p:spPr bwMode="auto">
          <a:xfrm>
            <a:off x="5715000" y="3857625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  <a:hlinkClick r:id="rId5" action="ppaction://hlinksldjump"/>
              </a:rPr>
              <a:t>а) 8</a:t>
            </a:r>
          </a:p>
          <a:p>
            <a:r>
              <a:rPr lang="ru-RU" sz="3200" b="1">
                <a:cs typeface="Arial" charset="0"/>
                <a:hlinkClick r:id="rId5" action="ppaction://hlinksldjump"/>
              </a:rPr>
              <a:t>б) 45 </a:t>
            </a:r>
            <a:endParaRPr lang="ru-RU" sz="3200" b="1">
              <a:cs typeface="Arial" charset="0"/>
            </a:endParaRPr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5715000" y="4787900"/>
            <a:ext cx="164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ru-RU" sz="3200" b="1">
                <a:cs typeface="Times New Roman" pitchFamily="18" charset="0"/>
                <a:hlinkClick r:id="rId5" action="ppaction://hlinksldjump"/>
              </a:rPr>
              <a:t>в) 4</a:t>
            </a:r>
            <a:endParaRPr lang="ru-RU" sz="3200" b="1">
              <a:cs typeface="Arial" charset="0"/>
            </a:endParaRP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5715000" y="5287963"/>
            <a:ext cx="2928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ru-RU" sz="3200" b="1">
                <a:cs typeface="Times New Roman" pitchFamily="18" charset="0"/>
                <a:hlinkClick r:id="rId6" action="ppaction://hlinksldjump"/>
              </a:rPr>
              <a:t>г) свой ответ.</a:t>
            </a:r>
            <a:r>
              <a:rPr lang="ru-RU" sz="3200" b="1">
                <a:cs typeface="Arial" charset="0"/>
                <a:hlinkClick r:id="rId6" action="ppaction://hlinksldjump"/>
              </a:rPr>
              <a:t> </a:t>
            </a:r>
            <a:endParaRPr lang="ru-RU" sz="3200" b="1">
              <a:cs typeface="Arial" charset="0"/>
            </a:endParaRPr>
          </a:p>
        </p:txBody>
      </p:sp>
      <p:pic>
        <p:nvPicPr>
          <p:cNvPr id="22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1662113" y="3695700"/>
            <a:ext cx="571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214313"/>
            <a:ext cx="9144000" cy="6072187"/>
          </a:xfrm>
        </p:spPr>
        <p:txBody>
          <a:bodyPr>
            <a:normAutofit fontScale="850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ru-RU" sz="3600" b="1" i="1" smtClean="0">
                <a:solidFill>
                  <a:srgbClr val="0000CC"/>
                </a:solidFill>
              </a:rPr>
              <a:t>3.</a:t>
            </a:r>
            <a:r>
              <a:rPr lang="ru-RU" sz="3600" smtClean="0">
                <a:solidFill>
                  <a:srgbClr val="898989"/>
                </a:solidFill>
              </a:rPr>
              <a:t> </a:t>
            </a:r>
            <a:r>
              <a:rPr lang="ru-RU" sz="3600" b="1" i="1" smtClean="0">
                <a:solidFill>
                  <a:srgbClr val="0000CC"/>
                </a:solidFill>
              </a:rPr>
              <a:t>Найдите разность чисел</a:t>
            </a:r>
          </a:p>
          <a:p>
            <a:pPr marL="0" indent="0" algn="ctr" eaLnBrk="1" hangingPunct="1">
              <a:buFontTx/>
              <a:buNone/>
            </a:pPr>
            <a:r>
              <a:rPr lang="ru-RU" b="1" i="1" smtClean="0">
                <a:solidFill>
                  <a:srgbClr val="0000CC"/>
                </a:solidFill>
              </a:rPr>
              <a:t>  </a:t>
            </a:r>
          </a:p>
          <a:p>
            <a:pPr marL="0" indent="0" eaLnBrk="1" hangingPunct="1">
              <a:buFontTx/>
              <a:buNone/>
            </a:pPr>
            <a:endParaRPr lang="ru-RU" sz="800" b="1" i="1" smtClean="0">
              <a:solidFill>
                <a:srgbClr val="0000CC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sz="800" b="1" i="1" smtClean="0">
                <a:solidFill>
                  <a:srgbClr val="0000CC"/>
                </a:solidFill>
              </a:rPr>
              <a:t>                        </a:t>
            </a:r>
            <a:r>
              <a:rPr lang="ru-RU" b="1" smtClean="0">
                <a:solidFill>
                  <a:srgbClr val="C00000"/>
                </a:solidFill>
              </a:rPr>
              <a:t>Вариант 1.                           Вариант 2.</a:t>
            </a:r>
            <a:r>
              <a:rPr lang="ru-RU" b="1" i="1" smtClean="0">
                <a:solidFill>
                  <a:srgbClr val="0000CC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898989"/>
                </a:solidFill>
              </a:rPr>
              <a:t>        </a:t>
            </a:r>
            <a:r>
              <a:rPr lang="ru-RU" b="1" smtClean="0">
                <a:solidFill>
                  <a:srgbClr val="002060"/>
                </a:solidFill>
              </a:rPr>
              <a:t>92 -11</a:t>
            </a:r>
            <a:r>
              <a:rPr lang="ru-RU" sz="800" b="1" smtClean="0">
                <a:solidFill>
                  <a:srgbClr val="002060"/>
                </a:solidFill>
              </a:rPr>
              <a:t>                                                                                                  </a:t>
            </a:r>
            <a:r>
              <a:rPr lang="ru-RU" b="1" smtClean="0">
                <a:solidFill>
                  <a:srgbClr val="002060"/>
                </a:solidFill>
              </a:rPr>
              <a:t>           50-15</a:t>
            </a:r>
          </a:p>
          <a:p>
            <a:pPr marL="0" indent="0" eaLnBrk="1" hangingPunct="1">
              <a:buFontTx/>
              <a:buNone/>
            </a:pPr>
            <a:endParaRPr lang="ru-RU" b="1" smtClean="0">
              <a:solidFill>
                <a:srgbClr val="00206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002060"/>
                </a:solidFill>
              </a:rPr>
              <a:t>       </a:t>
            </a:r>
            <a:r>
              <a:rPr lang="ru-RU" b="1" smtClean="0">
                <a:solidFill>
                  <a:srgbClr val="C00000"/>
                </a:solidFill>
              </a:rPr>
              <a:t>Ответ:                                  Ответ:                                                   </a:t>
            </a:r>
            <a:endParaRPr lang="ru-RU" smtClean="0">
              <a:solidFill>
                <a:srgbClr val="898989"/>
              </a:solidFill>
            </a:endParaRPr>
          </a:p>
          <a:p>
            <a:pPr marL="0" indent="0" eaLnBrk="1" hangingPunct="1">
              <a:buFontTx/>
              <a:buNone/>
            </a:pPr>
            <a:endParaRPr lang="ru-RU" sz="800" b="1" smtClean="0">
              <a:solidFill>
                <a:srgbClr val="C00000"/>
              </a:solidFill>
            </a:endParaRPr>
          </a:p>
          <a:p>
            <a:pPr marL="914400" lvl="2" indent="0" eaLnBrk="1" hangingPunct="1">
              <a:buFontTx/>
              <a:buNone/>
            </a:pPr>
            <a:r>
              <a:rPr lang="ru-RU" b="1" smtClean="0">
                <a:solidFill>
                  <a:srgbClr val="0000CC"/>
                </a:solidFill>
                <a:hlinkClick r:id="rId2" action="ppaction://hlinksldjump"/>
              </a:rPr>
              <a:t>   </a:t>
            </a:r>
            <a:r>
              <a:rPr lang="ru-RU" sz="3200" b="1" smtClean="0">
                <a:solidFill>
                  <a:srgbClr val="0000CC"/>
                </a:solidFill>
                <a:hlinkClick r:id="rId3" action="ppaction://hlinksldjump"/>
              </a:rPr>
              <a:t>а) 81</a:t>
            </a:r>
            <a:r>
              <a:rPr lang="ru-RU" sz="3200" b="1" smtClean="0">
                <a:solidFill>
                  <a:srgbClr val="0000CC"/>
                </a:solidFill>
              </a:rPr>
              <a:t>.                                </a:t>
            </a:r>
            <a:r>
              <a:rPr lang="ru-RU" sz="3200" b="1" smtClean="0">
                <a:solidFill>
                  <a:srgbClr val="0000CC"/>
                </a:solidFill>
                <a:hlinkClick r:id="rId4" action="ppaction://hlinksldjump"/>
              </a:rPr>
              <a:t>а)   21 </a:t>
            </a:r>
            <a:endParaRPr lang="ru-RU" sz="3200" b="1" smtClean="0">
              <a:solidFill>
                <a:srgbClr val="0000CC"/>
              </a:solidFill>
            </a:endParaRPr>
          </a:p>
          <a:p>
            <a:pPr marL="914400" lvl="2" indent="0" eaLnBrk="1" hangingPunct="1">
              <a:buFontTx/>
              <a:buNone/>
            </a:pPr>
            <a:r>
              <a:rPr lang="ru-RU" sz="3200" b="1" smtClean="0">
                <a:solidFill>
                  <a:srgbClr val="0000CC"/>
                </a:solidFill>
              </a:rPr>
              <a:t>  </a:t>
            </a:r>
            <a:r>
              <a:rPr lang="ru-RU" sz="3200" b="1" smtClean="0">
                <a:solidFill>
                  <a:srgbClr val="0000CC"/>
                </a:solidFill>
                <a:hlinkClick r:id="rId4" action="ppaction://hlinksldjump"/>
              </a:rPr>
              <a:t>б) 12 </a:t>
            </a:r>
            <a:r>
              <a:rPr lang="ru-RU" sz="3200" b="1" smtClean="0">
                <a:solidFill>
                  <a:srgbClr val="0000CC"/>
                </a:solidFill>
              </a:rPr>
              <a:t>.                               </a:t>
            </a:r>
            <a:r>
              <a:rPr lang="ru-RU" sz="3200" b="1" smtClean="0">
                <a:solidFill>
                  <a:srgbClr val="0000CC"/>
                </a:solidFill>
                <a:hlinkClick r:id="rId4" action="ppaction://hlinksldjump"/>
              </a:rPr>
              <a:t>б)    1 </a:t>
            </a:r>
            <a:endParaRPr lang="ru-RU" sz="3200" b="1" smtClean="0">
              <a:solidFill>
                <a:srgbClr val="0000CC"/>
              </a:solidFill>
            </a:endParaRPr>
          </a:p>
          <a:p>
            <a:pPr marL="914400" lvl="2" indent="0" eaLnBrk="1" hangingPunct="1">
              <a:buFontTx/>
              <a:buNone/>
            </a:pPr>
            <a:r>
              <a:rPr lang="ru-RU" sz="3200" b="1" smtClean="0">
                <a:solidFill>
                  <a:srgbClr val="0000CC"/>
                </a:solidFill>
              </a:rPr>
              <a:t>  </a:t>
            </a:r>
            <a:r>
              <a:rPr lang="ru-RU" sz="3200" b="1" smtClean="0">
                <a:solidFill>
                  <a:srgbClr val="0000CC"/>
                </a:solidFill>
                <a:hlinkClick r:id="rId4" action="ppaction://hlinksldjump"/>
              </a:rPr>
              <a:t>в) 10  </a:t>
            </a:r>
            <a:r>
              <a:rPr lang="ru-RU" sz="3200" b="1" smtClean="0">
                <a:solidFill>
                  <a:srgbClr val="0000CC"/>
                </a:solidFill>
              </a:rPr>
              <a:t>.                              </a:t>
            </a:r>
            <a:r>
              <a:rPr lang="ru-RU" sz="3200" b="1" smtClean="0">
                <a:solidFill>
                  <a:srgbClr val="0000CC"/>
                </a:solidFill>
                <a:hlinkClick r:id="rId3" action="ppaction://hlinksldjump"/>
              </a:rPr>
              <a:t>в) 35 </a:t>
            </a:r>
            <a:endParaRPr lang="ru-RU" sz="3200" b="1" smtClean="0">
              <a:solidFill>
                <a:srgbClr val="0000CC"/>
              </a:solidFill>
            </a:endParaRPr>
          </a:p>
          <a:p>
            <a:pPr marL="914400" lvl="2" indent="0" eaLnBrk="1" hangingPunct="1">
              <a:buFontTx/>
              <a:buNone/>
            </a:pPr>
            <a:r>
              <a:rPr lang="ru-RU" sz="3200" b="1" smtClean="0">
                <a:solidFill>
                  <a:srgbClr val="0000CC"/>
                </a:solidFill>
              </a:rPr>
              <a:t>  </a:t>
            </a:r>
            <a:r>
              <a:rPr lang="ru-RU" sz="3200" b="1" smtClean="0">
                <a:solidFill>
                  <a:srgbClr val="0000CC"/>
                </a:solidFill>
                <a:hlinkClick r:id="rId4" action="ppaction://hlinksldjump"/>
              </a:rPr>
              <a:t>г) свой ответ </a:t>
            </a:r>
            <a:r>
              <a:rPr lang="ru-RU" sz="3200" b="1" smtClean="0">
                <a:solidFill>
                  <a:srgbClr val="0000CC"/>
                </a:solidFill>
              </a:rPr>
              <a:t>.                </a:t>
            </a:r>
            <a:r>
              <a:rPr lang="ru-RU" sz="3200" b="1" smtClean="0">
                <a:solidFill>
                  <a:srgbClr val="0000CC"/>
                </a:solidFill>
                <a:hlinkClick r:id="rId4" action="ppaction://hlinksldjump"/>
              </a:rPr>
              <a:t>г) свой ответ</a:t>
            </a:r>
            <a:endParaRPr lang="ru-RU" sz="3200" b="1" smtClean="0">
              <a:solidFill>
                <a:srgbClr val="0000CC"/>
              </a:solidFill>
            </a:endParaRPr>
          </a:p>
          <a:p>
            <a:pPr marL="914400" lvl="2" indent="0" eaLnBrk="1" hangingPunct="1">
              <a:buFontTx/>
              <a:buNone/>
            </a:pPr>
            <a:r>
              <a:rPr lang="ru-RU" sz="3200" smtClean="0">
                <a:solidFill>
                  <a:srgbClr val="898989"/>
                </a:solidFill>
              </a:rPr>
              <a:t>                                              </a:t>
            </a:r>
          </a:p>
          <a:p>
            <a:pPr marL="914400" lvl="2" indent="0" eaLnBrk="1" hangingPunct="1">
              <a:buFontTx/>
              <a:buNone/>
            </a:pPr>
            <a:endParaRPr lang="ru-RU" sz="3200" b="1" smtClean="0">
              <a:solidFill>
                <a:srgbClr val="0000CC"/>
              </a:solidFill>
            </a:endParaRPr>
          </a:p>
          <a:p>
            <a:pPr marL="914400" lvl="2" indent="0" eaLnBrk="1" hangingPunct="1">
              <a:buFontTx/>
              <a:buNone/>
            </a:pPr>
            <a:endParaRPr lang="ru-RU" sz="800" b="1" smtClean="0">
              <a:solidFill>
                <a:srgbClr val="0000CC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0000CC"/>
                </a:solidFill>
              </a:rPr>
              <a:t>               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 descr="G:\AG00090_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5400000">
            <a:off x="8501063" y="6215062"/>
            <a:ext cx="285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1876425" y="3910013"/>
            <a:ext cx="5286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sz="1000" b="1" smtClean="0">
                <a:solidFill>
                  <a:srgbClr val="0000CC"/>
                </a:solidFill>
              </a:rPr>
              <a:t>        </a:t>
            </a:r>
            <a:r>
              <a:rPr lang="ru-RU" b="1" smtClean="0">
                <a:solidFill>
                  <a:srgbClr val="0000CC"/>
                </a:solidFill>
              </a:rPr>
              <a:t>4</a:t>
            </a:r>
            <a:r>
              <a:rPr lang="ru-RU" sz="4400" b="1" smtClean="0">
                <a:solidFill>
                  <a:srgbClr val="0000CC"/>
                </a:solidFill>
              </a:rPr>
              <a:t>. </a:t>
            </a:r>
            <a:r>
              <a:rPr lang="ru-RU" sz="3600" b="1" i="1" smtClean="0">
                <a:solidFill>
                  <a:srgbClr val="0000CC"/>
                </a:solidFill>
              </a:rPr>
              <a:t>Найдите значение вычитаемого 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</a:t>
            </a:r>
            <a:r>
              <a:rPr lang="ru-RU" sz="3600" b="1" smtClean="0">
                <a:solidFill>
                  <a:srgbClr val="C00000"/>
                </a:solidFill>
              </a:rPr>
              <a:t>Вариант 1.               Вариант 2.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         </a:t>
            </a:r>
            <a:r>
              <a:rPr lang="ru-RU" sz="4400" b="1" smtClean="0"/>
              <a:t>?                          ?</a:t>
            </a:r>
            <a:endParaRPr lang="ru-RU" sz="2800" smtClean="0">
              <a:solidFill>
                <a:srgbClr val="898989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rgbClr val="002060"/>
                </a:solidFill>
              </a:rPr>
              <a:t> </a:t>
            </a:r>
            <a:r>
              <a:rPr lang="ru-RU" sz="3200" b="1" smtClean="0">
                <a:solidFill>
                  <a:srgbClr val="C00000"/>
                </a:solidFill>
              </a:rPr>
              <a:t>     Ответ:                              Ответ:</a:t>
            </a:r>
          </a:p>
          <a:p>
            <a:pPr marL="914400" lvl="1" indent="-457200" eaLnBrk="1" hangingPunct="1">
              <a:buFontTx/>
              <a:buNone/>
            </a:pPr>
            <a:r>
              <a:rPr lang="ru-RU" b="1" smtClean="0">
                <a:hlinkClick r:id="rId2" action="ppaction://hlinksldjump"/>
              </a:rPr>
              <a:t>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а)   60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u="sng" smtClean="0">
                <a:solidFill>
                  <a:schemeClr val="accent2"/>
                </a:solidFill>
                <a:hlinkClick r:id="rId3" action="ppaction://hlinksldjump"/>
              </a:rPr>
              <a:t>а)  26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     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u="sng" smtClean="0">
                <a:solidFill>
                  <a:schemeClr val="accent2"/>
                </a:solidFill>
                <a:hlinkClick r:id="rId4" action="ppaction://hlinksldjump"/>
              </a:rPr>
              <a:t>б)   </a:t>
            </a:r>
            <a:r>
              <a:rPr lang="ru-RU" sz="3200" b="1" u="sng" smtClean="0">
                <a:solidFill>
                  <a:schemeClr val="accent2"/>
                </a:solidFill>
                <a:hlinkClick r:id="rId3" action="ppaction://hlinksldjump"/>
              </a:rPr>
              <a:t>14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б)  30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в)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69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в) 15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 свой ответ </a:t>
            </a:r>
            <a:r>
              <a:rPr lang="ru-RU" b="1" smtClean="0">
                <a:solidFill>
                  <a:schemeClr val="accent2"/>
                </a:solidFill>
              </a:rPr>
              <a:t>                       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свой ответ</a:t>
            </a:r>
            <a:endParaRPr lang="ru-RU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  <p:pic>
        <p:nvPicPr>
          <p:cNvPr id="9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733550" y="3767138"/>
            <a:ext cx="5572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9"/>
          <p:cNvSpPr txBox="1">
            <a:spLocks noChangeArrowheads="1"/>
          </p:cNvSpPr>
          <p:nvPr/>
        </p:nvSpPr>
        <p:spPr bwMode="auto">
          <a:xfrm>
            <a:off x="4429125" y="6215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pic>
        <p:nvPicPr>
          <p:cNvPr id="9221" name="Picture 2" descr="G:\AG00090_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5400000">
            <a:off x="8587581" y="6301582"/>
            <a:ext cx="2555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22320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cs typeface="Arial" charset="0"/>
              </a:rPr>
              <a:t>  </a:t>
            </a:r>
            <a:r>
              <a:rPr lang="ru-RU" sz="3600" b="1">
                <a:solidFill>
                  <a:srgbClr val="000099"/>
                </a:solidFill>
                <a:cs typeface="Arial" charset="0"/>
              </a:rPr>
              <a:t>96-в=82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638800" y="2133600"/>
            <a:ext cx="20161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3600" b="1">
                <a:solidFill>
                  <a:srgbClr val="000099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3600">
                <a:solidFill>
                  <a:srgbClr val="000099"/>
                </a:solidFill>
                <a:latin typeface="Arial Black" pitchFamily="34" charset="0"/>
                <a:cs typeface="Arial" charset="0"/>
              </a:rPr>
              <a:t>34-с=7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240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sz="1000" b="1" smtClean="0">
                <a:solidFill>
                  <a:srgbClr val="0000CC"/>
                </a:solidFill>
              </a:rPr>
              <a:t>            </a:t>
            </a:r>
            <a:r>
              <a:rPr lang="ru-RU" b="1" smtClean="0">
                <a:solidFill>
                  <a:srgbClr val="0000CC"/>
                </a:solidFill>
              </a:rPr>
              <a:t>5</a:t>
            </a:r>
            <a:r>
              <a:rPr lang="ru-RU" sz="4400" b="1" smtClean="0">
                <a:solidFill>
                  <a:srgbClr val="0000CC"/>
                </a:solidFill>
              </a:rPr>
              <a:t>.</a:t>
            </a:r>
            <a:r>
              <a:rPr lang="ru-RU" sz="800" b="1" smtClean="0">
                <a:solidFill>
                  <a:schemeClr val="bg1"/>
                </a:solidFill>
              </a:rPr>
              <a:t> </a:t>
            </a:r>
            <a:r>
              <a:rPr lang="ru-RU" sz="3600" b="1" i="1" smtClean="0">
                <a:solidFill>
                  <a:srgbClr val="0000CC"/>
                </a:solidFill>
              </a:rPr>
              <a:t>Найдите значение уменьшаемого 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</a:t>
            </a:r>
            <a:r>
              <a:rPr lang="ru-RU" sz="3600" b="1" smtClean="0">
                <a:solidFill>
                  <a:srgbClr val="C00000"/>
                </a:solidFill>
              </a:rPr>
              <a:t>Вариант 1.               Вариант 2.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         </a:t>
            </a:r>
            <a:r>
              <a:rPr lang="ru-RU" sz="4400" b="1" smtClean="0"/>
              <a:t>?                          ?</a:t>
            </a:r>
            <a:endParaRPr lang="ru-RU" sz="2800" smtClean="0">
              <a:solidFill>
                <a:srgbClr val="898989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rgbClr val="002060"/>
                </a:solidFill>
              </a:rPr>
              <a:t> </a:t>
            </a:r>
            <a:r>
              <a:rPr lang="ru-RU" sz="3200" b="1" smtClean="0">
                <a:solidFill>
                  <a:srgbClr val="C00000"/>
                </a:solidFill>
              </a:rPr>
              <a:t>     Ответ:                              Ответ:</a:t>
            </a:r>
          </a:p>
          <a:p>
            <a:pPr marL="914400" lvl="1" indent="-457200" eaLnBrk="1" hangingPunct="1">
              <a:buFontTx/>
              <a:buNone/>
            </a:pPr>
            <a:r>
              <a:rPr lang="ru-RU" b="1" smtClean="0">
                <a:hlinkClick r:id="rId2" action="ppaction://hlinksldjump"/>
              </a:rPr>
              <a:t>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а)   60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u="sng" smtClean="0">
                <a:solidFill>
                  <a:schemeClr val="accent2"/>
                </a:solidFill>
                <a:hlinkClick r:id="rId3" action="ppaction://hlinksldjump"/>
              </a:rPr>
              <a:t>а)  100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     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u="sng" smtClean="0">
                <a:solidFill>
                  <a:schemeClr val="accent2"/>
                </a:solidFill>
                <a:hlinkClick r:id="rId4" action="ppaction://hlinksldjump"/>
              </a:rPr>
              <a:t>б)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12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б)  30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sz="3200" b="1" smtClean="0">
                <a:solidFill>
                  <a:schemeClr val="accent2"/>
                </a:solidFill>
                <a:hlinkClick r:id="rId3" action="ppaction://hlinksldjump"/>
              </a:rPr>
              <a:t>в)   </a:t>
            </a:r>
            <a:r>
              <a:rPr lang="ru-RU" sz="3200" b="1" u="sng" smtClean="0">
                <a:solidFill>
                  <a:schemeClr val="accent2"/>
                </a:solidFill>
                <a:hlinkClick r:id="rId2" action="ppaction://hlinksldjump"/>
              </a:rPr>
              <a:t>69</a:t>
            </a:r>
            <a:r>
              <a:rPr lang="ru-RU" sz="3200" b="1" smtClean="0">
                <a:solidFill>
                  <a:schemeClr val="accent2"/>
                </a:solidFill>
              </a:rPr>
              <a:t>                                  </a:t>
            </a:r>
            <a:r>
              <a:rPr lang="ru-RU" sz="3200" b="1" smtClean="0">
                <a:solidFill>
                  <a:schemeClr val="accent2"/>
                </a:solidFill>
                <a:hlinkClick r:id="rId2" action="ppaction://hlinksldjump"/>
              </a:rPr>
              <a:t>в) 15  </a:t>
            </a:r>
            <a:endParaRPr lang="ru-RU" sz="3200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r>
              <a:rPr lang="ru-RU" sz="3200" b="1" smtClean="0">
                <a:solidFill>
                  <a:schemeClr val="accent2"/>
                </a:solidFill>
              </a:rPr>
              <a:t>   </a:t>
            </a:r>
            <a:r>
              <a:rPr lang="ru-RU" b="1" smtClean="0">
                <a:solidFill>
                  <a:schemeClr val="accent2"/>
                </a:solidFill>
                <a:hlinkClick r:id="rId3" action="ppaction://hlinksldjump"/>
              </a:rPr>
              <a:t>г)  свой ответ </a:t>
            </a:r>
            <a:r>
              <a:rPr lang="ru-RU" b="1" smtClean="0">
                <a:solidFill>
                  <a:schemeClr val="accent2"/>
                </a:solidFill>
              </a:rPr>
              <a:t>                         </a:t>
            </a:r>
            <a:r>
              <a:rPr lang="ru-RU" b="1" smtClean="0">
                <a:solidFill>
                  <a:schemeClr val="accent2"/>
                </a:solidFill>
                <a:hlinkClick r:id="rId2" action="ppaction://hlinksldjump"/>
              </a:rPr>
              <a:t>г) свой ответ</a:t>
            </a:r>
            <a:endParaRPr lang="ru-RU" b="1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buFontTx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  <p:pic>
        <p:nvPicPr>
          <p:cNvPr id="9" name="Picture 15" descr="C:\Documents and Settings\Mikharevagv\Мои документы\Мои рисунки\nambe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733550" y="3767138"/>
            <a:ext cx="5572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9"/>
          <p:cNvSpPr txBox="1">
            <a:spLocks noChangeArrowheads="1"/>
          </p:cNvSpPr>
          <p:nvPr/>
        </p:nvSpPr>
        <p:spPr bwMode="auto">
          <a:xfrm>
            <a:off x="4429125" y="6215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pic>
        <p:nvPicPr>
          <p:cNvPr id="10245" name="Picture 2" descr="G:\AG00090_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5400000">
            <a:off x="8587581" y="6301582"/>
            <a:ext cx="2555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22320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cs typeface="Arial" charset="0"/>
              </a:rPr>
              <a:t> </a:t>
            </a:r>
            <a:r>
              <a:rPr lang="ru-RU" sz="3600" b="1">
                <a:solidFill>
                  <a:srgbClr val="000099"/>
                </a:solidFill>
                <a:cs typeface="Arial" charset="0"/>
              </a:rPr>
              <a:t> а-34=50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638800" y="2133600"/>
            <a:ext cx="201612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3600" b="1">
                <a:solidFill>
                  <a:schemeClr val="hlink"/>
                </a:solidFill>
                <a:latin typeface="Arial Unicode MS" pitchFamily="34" charset="-128"/>
                <a:cs typeface="Arial" charset="0"/>
              </a:rPr>
              <a:t> </a:t>
            </a:r>
            <a:r>
              <a:rPr lang="ru-RU" sz="3600" b="1">
                <a:solidFill>
                  <a:srgbClr val="000099"/>
                </a:solidFill>
                <a:latin typeface="Arial Unicode MS" pitchFamily="34" charset="-128"/>
                <a:cs typeface="Arial" charset="0"/>
              </a:rPr>
              <a:t>в-92=8</a:t>
            </a:r>
          </a:p>
        </p:txBody>
      </p:sp>
      <p:pic>
        <p:nvPicPr>
          <p:cNvPr id="4" name="Picture 6" descr="083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2400"/>
            <a:ext cx="1000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616</Words>
  <Application>Microsoft Office PowerPoint</Application>
  <PresentationFormat>Экран (4:3)</PresentationFormat>
  <Paragraphs>159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ТЕСТ  </vt:lpstr>
      <vt:lpstr>  Задание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Анастасия</dc:creator>
  <cp:lastModifiedBy>Анастасия</cp:lastModifiedBy>
  <cp:revision>10</cp:revision>
  <cp:lastPrinted>1601-01-01T00:00:00Z</cp:lastPrinted>
  <dcterms:created xsi:type="dcterms:W3CDTF">1601-01-01T00:00:00Z</dcterms:created>
  <dcterms:modified xsi:type="dcterms:W3CDTF">2016-02-04T15:51:41Z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