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FE94B3-2C7F-43F7-A4EE-8C64656E945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B5A80E-B348-4196-BB3D-BB1656C2BB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33400"/>
            <a:ext cx="6228184" cy="4335760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Развиваем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речь</a:t>
            </a:r>
            <a:br>
              <a:rPr lang="ru-RU" sz="36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  <a:cs typeface="Times New Roman"/>
              </a:rPr>
            </a:br>
            <a:r>
              <a:rPr lang="ru-RU" sz="3600" smtClean="0">
                <a:latin typeface="Times New Roman"/>
                <a:ea typeface="Times New Roman"/>
                <a:cs typeface="Times New Roman"/>
              </a:rPr>
              <a:t>ребенка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smtClean="0">
                <a:latin typeface="Times New Roman"/>
                <a:ea typeface="Times New Roman"/>
                <a:cs typeface="Times New Roman"/>
              </a:rPr>
            </a:br>
            <a:r>
              <a:rPr lang="ru-RU" sz="3600" smtClean="0">
                <a:latin typeface="Times New Roman"/>
                <a:ea typeface="Times New Roman"/>
                <a:cs typeface="Times New Roman"/>
              </a:rPr>
              <a:t>                           </a:t>
            </a:r>
            <a:r>
              <a:rPr lang="ru-RU" sz="1800" b="0" cap="none" smtClean="0">
                <a:ln>
                  <a:noFill/>
                </a:ln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Подготовила</a:t>
            </a:r>
            <a:r>
              <a:rPr lang="ru-RU" sz="1800" b="0" cap="none" dirty="0">
                <a:ln>
                  <a:noFill/>
                </a:ln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:</a:t>
            </a:r>
            <a:r>
              <a:rPr lang="ru-RU" sz="1800" b="0" cap="none">
                <a:ln>
                  <a:noFill/>
                </a:ln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b="0" cap="none">
                <a:ln>
                  <a:noFill/>
                </a:ln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b="0" cap="none" smtClean="0">
                <a:ln>
                  <a:noFill/>
                </a:ln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                                                      Коржавина </a:t>
            </a:r>
            <a:r>
              <a:rPr lang="ru-RU" sz="1800" b="0" cap="none" dirty="0">
                <a:ln>
                  <a:noFill/>
                </a:ln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О.В</a:t>
            </a:r>
            <a:br>
              <a:rPr lang="ru-RU" sz="1800" b="0" cap="none" dirty="0">
                <a:ln>
                  <a:noFill/>
                </a:ln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085184"/>
            <a:ext cx="5114778" cy="1296144"/>
          </a:xfrm>
        </p:spPr>
        <p:txBody>
          <a:bodyPr/>
          <a:lstStyle/>
          <a:p>
            <a:pPr algn="ctr"/>
            <a:r>
              <a:rPr lang="ru-RU" dirty="0" smtClean="0"/>
              <a:t>МБДОУ ДСОВ №75 </a:t>
            </a:r>
          </a:p>
          <a:p>
            <a:pPr algn="ctr"/>
            <a:r>
              <a:rPr lang="ru-RU" dirty="0" smtClean="0"/>
              <a:t>г. Братск, 2015г.</a:t>
            </a:r>
            <a:endParaRPr lang="ru-RU" dirty="0"/>
          </a:p>
        </p:txBody>
      </p:sp>
      <p:pic>
        <p:nvPicPr>
          <p:cNvPr id="2050" name="Picture 2" descr="Для детского сада &quot; Вдохновленные детств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38731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7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HelveticaNeue"/>
              </a:rPr>
              <a:t>ОО «Речевое развитие»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HelveticaNeu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B3835"/>
                </a:solidFill>
                <a:latin typeface="HelveticaNeue"/>
              </a:rPr>
              <a:t> </a:t>
            </a:r>
            <a:r>
              <a:rPr lang="ru-RU" sz="2200" dirty="0">
                <a:solidFill>
                  <a:srgbClr val="3B3835"/>
                </a:solidFill>
                <a:latin typeface="HelveticaNeue"/>
              </a:rPr>
              <a:t>владение речью как средством общения и культуры</a:t>
            </a:r>
            <a:r>
              <a:rPr lang="ru-RU" sz="2200" dirty="0" smtClean="0">
                <a:solidFill>
                  <a:srgbClr val="3B3835"/>
                </a:solidFill>
                <a:latin typeface="HelveticaNeue"/>
              </a:rPr>
              <a:t>;</a:t>
            </a:r>
          </a:p>
          <a:p>
            <a:r>
              <a:rPr lang="ru-RU" sz="2200" dirty="0" smtClean="0">
                <a:solidFill>
                  <a:srgbClr val="3B3835"/>
                </a:solidFill>
                <a:latin typeface="HelveticaNeue"/>
              </a:rPr>
              <a:t> </a:t>
            </a:r>
            <a:r>
              <a:rPr lang="ru-RU" sz="2200" dirty="0">
                <a:solidFill>
                  <a:srgbClr val="3B3835"/>
                </a:solidFill>
                <a:latin typeface="HelveticaNeue"/>
              </a:rPr>
              <a:t>• обогащение активного словаря</a:t>
            </a:r>
            <a:r>
              <a:rPr lang="ru-RU" sz="2200" dirty="0" smtClean="0">
                <a:solidFill>
                  <a:srgbClr val="3B3835"/>
                </a:solidFill>
                <a:latin typeface="HelveticaNeue"/>
              </a:rPr>
              <a:t>;</a:t>
            </a:r>
          </a:p>
          <a:p>
            <a:r>
              <a:rPr lang="ru-RU" sz="2200" dirty="0" smtClean="0">
                <a:solidFill>
                  <a:srgbClr val="3B3835"/>
                </a:solidFill>
                <a:latin typeface="HelveticaNeue"/>
              </a:rPr>
              <a:t> </a:t>
            </a:r>
            <a:r>
              <a:rPr lang="ru-RU" sz="2200" dirty="0">
                <a:solidFill>
                  <a:srgbClr val="3B3835"/>
                </a:solidFill>
                <a:latin typeface="HelveticaNeue"/>
              </a:rPr>
              <a:t>• развитие связной, грамматически правильной диалогической и монологической речи</a:t>
            </a:r>
            <a:r>
              <a:rPr lang="ru-RU" sz="2200" dirty="0" smtClean="0">
                <a:solidFill>
                  <a:srgbClr val="3B3835"/>
                </a:solidFill>
                <a:latin typeface="HelveticaNeue"/>
              </a:rPr>
              <a:t>;</a:t>
            </a:r>
          </a:p>
          <a:p>
            <a:r>
              <a:rPr lang="ru-RU" sz="2200" dirty="0" smtClean="0">
                <a:solidFill>
                  <a:srgbClr val="3B3835"/>
                </a:solidFill>
                <a:latin typeface="HelveticaNeue"/>
              </a:rPr>
              <a:t> </a:t>
            </a:r>
            <a:r>
              <a:rPr lang="ru-RU" sz="2200" dirty="0">
                <a:solidFill>
                  <a:srgbClr val="3B3835"/>
                </a:solidFill>
                <a:latin typeface="HelveticaNeue"/>
              </a:rPr>
              <a:t>• развитие речевого творчества; </a:t>
            </a:r>
            <a:endParaRPr lang="ru-RU" sz="2200" dirty="0" smtClean="0">
              <a:solidFill>
                <a:srgbClr val="3B3835"/>
              </a:solidFill>
              <a:latin typeface="HelveticaNeue"/>
            </a:endParaRPr>
          </a:p>
          <a:p>
            <a:r>
              <a:rPr lang="ru-RU" sz="2200" dirty="0" smtClean="0">
                <a:solidFill>
                  <a:srgbClr val="3B3835"/>
                </a:solidFill>
                <a:latin typeface="HelveticaNeue"/>
              </a:rPr>
              <a:t>• </a:t>
            </a:r>
            <a:r>
              <a:rPr lang="ru-RU" sz="2200" dirty="0">
                <a:solidFill>
                  <a:srgbClr val="3B3835"/>
                </a:solidFill>
                <a:latin typeface="HelveticaNeue"/>
              </a:rPr>
              <a:t>развитие звуковой и интонационной культуры речи, фонематического слуха; </a:t>
            </a:r>
            <a:endParaRPr lang="ru-RU" sz="2200" dirty="0" smtClean="0">
              <a:solidFill>
                <a:srgbClr val="3B3835"/>
              </a:solidFill>
              <a:latin typeface="HelveticaNeue"/>
            </a:endParaRPr>
          </a:p>
          <a:p>
            <a:r>
              <a:rPr lang="ru-RU" sz="2200" dirty="0" smtClean="0">
                <a:solidFill>
                  <a:srgbClr val="3B3835"/>
                </a:solidFill>
                <a:latin typeface="HelveticaNeue"/>
              </a:rPr>
              <a:t>• </a:t>
            </a:r>
            <a:r>
              <a:rPr lang="ru-RU" sz="2200" dirty="0">
                <a:solidFill>
                  <a:srgbClr val="3B3835"/>
                </a:solidFill>
                <a:latin typeface="HelveticaNeue"/>
              </a:rPr>
              <a:t>знакомство с книжной культурой, детской литературой, понимание на слух текстов различных жанров детской литературы</a:t>
            </a:r>
            <a:r>
              <a:rPr lang="ru-RU" sz="2200" dirty="0" smtClean="0">
                <a:solidFill>
                  <a:srgbClr val="3B3835"/>
                </a:solidFill>
                <a:latin typeface="HelveticaNeue"/>
              </a:rPr>
              <a:t>;</a:t>
            </a:r>
          </a:p>
          <a:p>
            <a:r>
              <a:rPr lang="ru-RU" sz="2200" dirty="0" smtClean="0">
                <a:solidFill>
                  <a:srgbClr val="3B3835"/>
                </a:solidFill>
                <a:latin typeface="HelveticaNeue"/>
              </a:rPr>
              <a:t> </a:t>
            </a:r>
            <a:r>
              <a:rPr lang="ru-RU" sz="2200" dirty="0">
                <a:solidFill>
                  <a:srgbClr val="3B3835"/>
                </a:solidFill>
                <a:latin typeface="HelveticaNeue"/>
              </a:rPr>
              <a:t>• формирование звуковой аналитико-синтетической активности как предпосылки обучения грамоте.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6075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Neue"/>
              </a:rPr>
              <a:t>Речевое развитие – 4 года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Словарный запас достигает 2000 слов.</a:t>
            </a:r>
          </a:p>
          <a:p>
            <a:r>
              <a:rPr lang="ru-RU" dirty="0" smtClean="0"/>
              <a:t> </a:t>
            </a:r>
            <a:r>
              <a:rPr lang="ru-RU" dirty="0"/>
              <a:t>«словотворчество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звукопроизношение </a:t>
            </a:r>
            <a:r>
              <a:rPr lang="ru-RU" dirty="0"/>
              <a:t>нормализовалось </a:t>
            </a:r>
          </a:p>
          <a:p>
            <a:r>
              <a:rPr lang="ru-RU" dirty="0"/>
              <a:t>Связная речь еще не сложилась – пересказ известной сказки возможен.</a:t>
            </a:r>
          </a:p>
          <a:p>
            <a:r>
              <a:rPr lang="ru-RU" dirty="0" smtClean="0"/>
              <a:t>непроизвольная память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90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HelveticaNeue"/>
              </a:rPr>
              <a:t>Речевое развитие – 5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Качественный скачок в овладении связной речью: дети способны составить рассказ по картинке, пересказать текст</a:t>
            </a:r>
          </a:p>
          <a:p>
            <a:r>
              <a:rPr lang="ru-RU" dirty="0"/>
              <a:t>Начинает формироваться внутренняя </a:t>
            </a:r>
            <a:r>
              <a:rPr lang="ru-RU" dirty="0" smtClean="0"/>
              <a:t>речь</a:t>
            </a:r>
          </a:p>
          <a:p>
            <a:r>
              <a:rPr lang="ru-RU" dirty="0" smtClean="0"/>
              <a:t>Значительно </a:t>
            </a:r>
            <a:r>
              <a:rPr lang="ru-RU" dirty="0"/>
              <a:t>обогатился словарный запас</a:t>
            </a:r>
          </a:p>
          <a:p>
            <a:r>
              <a:rPr lang="ru-RU" dirty="0"/>
              <a:t>Звукопроизношение </a:t>
            </a:r>
            <a:r>
              <a:rPr lang="ru-RU" dirty="0" smtClean="0"/>
              <a:t>полностью сформировано</a:t>
            </a:r>
            <a:r>
              <a:rPr lang="ru-RU" dirty="0"/>
              <a:t>.</a:t>
            </a:r>
          </a:p>
          <a:p>
            <a:r>
              <a:rPr lang="ru-RU" dirty="0"/>
              <a:t>С</a:t>
            </a:r>
            <a:r>
              <a:rPr lang="ru-RU" dirty="0" smtClean="0"/>
              <a:t>пособность </a:t>
            </a:r>
            <a:r>
              <a:rPr lang="ru-RU" dirty="0"/>
              <a:t>к выделению звука из </a:t>
            </a:r>
            <a:r>
              <a:rPr lang="ru-RU" dirty="0" smtClean="0"/>
              <a:t>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42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HelveticaNeue"/>
              </a:rPr>
              <a:t>Речевое развитие – 6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овершенствуется </a:t>
            </a:r>
            <a:r>
              <a:rPr lang="ru-RU" dirty="0"/>
              <a:t>связная, монологическая речь. 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пособен </a:t>
            </a:r>
            <a:r>
              <a:rPr lang="ru-RU" dirty="0"/>
              <a:t>самостоятельно раскрыть содержание картинки</a:t>
            </a:r>
          </a:p>
          <a:p>
            <a:r>
              <a:rPr lang="ru-RU" dirty="0" smtClean="0"/>
              <a:t>Овладевает основными </a:t>
            </a:r>
            <a:r>
              <a:rPr lang="ru-RU" dirty="0"/>
              <a:t>грамматическими закономерностями языка. </a:t>
            </a:r>
            <a:endParaRPr lang="ru-RU" dirty="0" smtClean="0"/>
          </a:p>
          <a:p>
            <a:r>
              <a:rPr lang="ru-RU" dirty="0" smtClean="0"/>
              <a:t>Появляется </a:t>
            </a:r>
            <a:r>
              <a:rPr lang="ru-RU" dirty="0"/>
              <a:t>диалогическая </a:t>
            </a:r>
            <a:r>
              <a:rPr lang="ru-RU" dirty="0" smtClean="0"/>
              <a:t>речь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4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algn="just"/>
            <a:r>
              <a:rPr lang="ru-RU" sz="4000" dirty="0"/>
              <a:t>«В пустых стенах ребёнок не заговорит</a:t>
            </a:r>
            <a:r>
              <a:rPr lang="ru-RU" sz="4000" dirty="0" smtClean="0"/>
              <a:t>»</a:t>
            </a:r>
          </a:p>
          <a:p>
            <a:pPr marL="0" indent="0" algn="r">
              <a:buNone/>
            </a:pPr>
            <a:r>
              <a:rPr lang="ru-RU" dirty="0"/>
              <a:t>Е. И. Тихеева </a:t>
            </a:r>
          </a:p>
        </p:txBody>
      </p:sp>
      <p:pic>
        <p:nvPicPr>
          <p:cNvPr id="1026" name="Picture 2" descr="C:\Users\днс\Desktop\Оксана\фото\Кока кола и книжка\IMG_20150212_091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4482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Оксана\фото\Кока кола и книжка\IMG_20150212_091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782474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нс\Desktop\Оксана\фото\зима 2014 15\IMG_20141124_080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3" y="4327766"/>
            <a:ext cx="3205986" cy="24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Оксана\фото\осень 2014\IMG_20141121_134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12" y="4607599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4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HelveticaNeue"/>
              </a:rPr>
              <a:t>формы работы с детьми направленные на развитие речи детей.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HelveticaNeue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HelveticaNeue"/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  <a:latin typeface="HelveticaNeu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создание </a:t>
            </a:r>
            <a:r>
              <a:rPr lang="ru-RU" dirty="0"/>
              <a:t>проблемных </a:t>
            </a:r>
            <a:r>
              <a:rPr lang="ru-RU" dirty="0" smtClean="0"/>
              <a:t>ситуаций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решение </a:t>
            </a:r>
            <a:r>
              <a:rPr lang="ru-RU" dirty="0"/>
              <a:t>речевых логических </a:t>
            </a:r>
            <a:r>
              <a:rPr lang="ru-RU" dirty="0" smtClean="0"/>
              <a:t>задач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мини-эксперименты, опыты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игры-драматизации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составление </a:t>
            </a:r>
            <a:r>
              <a:rPr lang="ru-RU" dirty="0" smtClean="0"/>
              <a:t>загадок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шутки-</a:t>
            </a:r>
            <a:r>
              <a:rPr lang="ru-RU" dirty="0" err="1" smtClean="0"/>
              <a:t>чистоговорки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беседы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использование </a:t>
            </a:r>
            <a:r>
              <a:rPr lang="ru-RU" dirty="0"/>
              <a:t>опорных схем и </a:t>
            </a:r>
            <a:r>
              <a:rPr lang="ru-RU" dirty="0" smtClean="0"/>
              <a:t>картинок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пальчиковые игры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артикуляционная </a:t>
            </a:r>
            <a:r>
              <a:rPr lang="ru-RU" dirty="0" smtClean="0"/>
              <a:t>гимнастика </a:t>
            </a:r>
            <a:r>
              <a:rPr lang="ru-RU" dirty="0"/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63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HelveticaNeue"/>
              </a:rPr>
              <a:t>Восприятие художественной литературы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HelveticaNeu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Основные цели и задачи: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Воспитание интереса и любви к </a:t>
            </a:r>
            <a:r>
              <a:rPr lang="ru-RU" dirty="0" smtClean="0"/>
              <a:t>чтению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/>
              <a:t>литературной </a:t>
            </a:r>
            <a:r>
              <a:rPr lang="ru-RU" dirty="0" smtClean="0"/>
              <a:t>речи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Воспитание желания и умения слушать художественные </a:t>
            </a:r>
            <a:r>
              <a:rPr lang="ru-RU" dirty="0" smtClean="0"/>
              <a:t>произведения</a:t>
            </a:r>
            <a:r>
              <a:rPr lang="ru-RU" dirty="0"/>
              <a:t>, следить за развитием действия.</a:t>
            </a:r>
          </a:p>
        </p:txBody>
      </p:sp>
      <p:pic>
        <p:nvPicPr>
          <p:cNvPr id="3074" name="Picture 2" descr="развитие Страница 12 из 13 BabyZZZ: беременность, роды, воспитан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7476"/>
            <a:ext cx="2690664" cy="2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5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HelveticaNeue"/>
              </a:rPr>
              <a:t>Организация работы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Информационные стенды </a:t>
            </a:r>
          </a:p>
          <a:p>
            <a:r>
              <a:rPr lang="ru-RU" dirty="0" smtClean="0"/>
              <a:t>Консультации, буклеты. журналы, памятки</a:t>
            </a:r>
          </a:p>
          <a:p>
            <a:r>
              <a:rPr lang="ru-RU" dirty="0" smtClean="0"/>
              <a:t>Индивидуальные </a:t>
            </a:r>
            <a:r>
              <a:rPr lang="ru-RU" dirty="0"/>
              <a:t>беседы с родителями по итогам диагностики </a:t>
            </a:r>
            <a:r>
              <a:rPr lang="ru-RU" dirty="0" smtClean="0"/>
              <a:t>детей</a:t>
            </a:r>
          </a:p>
          <a:p>
            <a:r>
              <a:rPr lang="ru-RU" dirty="0" smtClean="0"/>
              <a:t>Практические </a:t>
            </a:r>
            <a:r>
              <a:rPr lang="ru-RU" dirty="0"/>
              <a:t>советы родителям – показ артикуляционных упражнений для произношения определённых звуков, игры и упражнения на закрепление пройденного материала.</a:t>
            </a:r>
          </a:p>
          <a:p>
            <a:r>
              <a:rPr lang="ru-RU" dirty="0" smtClean="0"/>
              <a:t>Показ </a:t>
            </a:r>
            <a:r>
              <a:rPr lang="ru-RU" dirty="0"/>
              <a:t>открытых занятий по развитию речи. Неделя открытых дверей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родительских собраний – мастер-классы, практикумы…</a:t>
            </a:r>
          </a:p>
          <a:p>
            <a:r>
              <a:rPr lang="ru-RU" smtClean="0"/>
              <a:t>Совместное </a:t>
            </a:r>
            <a:r>
              <a:rPr lang="ru-RU" dirty="0"/>
              <a:t>приобретение и изготовление игр и пособий по развитию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246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</TotalTime>
  <Words>268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Развиваем речь  ребенка                             Подготовила:                                                       Коржавина О.В   </vt:lpstr>
      <vt:lpstr>ОО «Речевое развитие»</vt:lpstr>
      <vt:lpstr>Речевое развитие – 4 года </vt:lpstr>
      <vt:lpstr>Речевое развитие – 5 лет</vt:lpstr>
      <vt:lpstr>Речевое развитие – 6 лет</vt:lpstr>
      <vt:lpstr>Презентация PowerPoint</vt:lpstr>
      <vt:lpstr>формы работы с детьми направленные на развитие речи детей. </vt:lpstr>
      <vt:lpstr>Восприятие художественной литературы</vt:lpstr>
      <vt:lpstr>Организация работы с родителями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Развиваем речь     ребенка</dc:title>
  <dc:creator>днс</dc:creator>
  <cp:lastModifiedBy>днс</cp:lastModifiedBy>
  <cp:revision>11</cp:revision>
  <dcterms:created xsi:type="dcterms:W3CDTF">2015-03-31T14:01:23Z</dcterms:created>
  <dcterms:modified xsi:type="dcterms:W3CDTF">2015-11-08T06:17:49Z</dcterms:modified>
</cp:coreProperties>
</file>