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6" r:id="rId3"/>
    <p:sldId id="269" r:id="rId4"/>
    <p:sldId id="257" r:id="rId5"/>
    <p:sldId id="267" r:id="rId6"/>
    <p:sldId id="261" r:id="rId7"/>
    <p:sldId id="263" r:id="rId8"/>
    <p:sldId id="260" r:id="rId9"/>
    <p:sldId id="268" r:id="rId10"/>
    <p:sldId id="272" r:id="rId11"/>
    <p:sldId id="271" r:id="rId12"/>
  </p:sldIdLst>
  <p:sldSz cx="9144000" cy="6858000" type="screen4x3"/>
  <p:notesSz cx="10002838" cy="688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000000"/>
    <a:srgbClr val="003300"/>
    <a:srgbClr val="339933"/>
    <a:srgbClr val="C1FFC1"/>
    <a:srgbClr val="33CC33"/>
    <a:srgbClr val="CCFF66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13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54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65788" y="0"/>
            <a:ext cx="433546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3354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5788" y="6535738"/>
            <a:ext cx="433546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9AE9F57-A15B-40FE-84A6-09D877244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5463" cy="344488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65788" y="0"/>
            <a:ext cx="4335462" cy="344488"/>
          </a:xfrm>
          <a:prstGeom prst="rect">
            <a:avLst/>
          </a:prstGeom>
        </p:spPr>
        <p:txBody>
          <a:bodyPr vert="horz" lIns="92976" tIns="46488" rIns="92976" bIns="46488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1E33340-3E33-49C0-A907-B607CC940D9E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15938"/>
            <a:ext cx="3443288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76" tIns="46488" rIns="92976" bIns="464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0125" y="3268663"/>
            <a:ext cx="8002588" cy="3097212"/>
          </a:xfrm>
          <a:prstGeom prst="rect">
            <a:avLst/>
          </a:prstGeom>
        </p:spPr>
        <p:txBody>
          <a:bodyPr vert="horz" lIns="92976" tIns="46488" rIns="92976" bIns="4648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335463" cy="344487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65788" y="6535738"/>
            <a:ext cx="4335462" cy="344487"/>
          </a:xfrm>
          <a:prstGeom prst="rect">
            <a:avLst/>
          </a:prstGeom>
        </p:spPr>
        <p:txBody>
          <a:bodyPr vert="horz" lIns="92976" tIns="46488" rIns="92976" bIns="46488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7731F3F-7BBC-4109-90E6-C1F697FD7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Рапунциль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Алеша Попович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Буратино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46F35-2F7D-44B1-97CB-429B68BF2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47F34-3F9E-47D3-AD43-8D62EC8E0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49350-9F01-4E98-9467-CCC2C67F3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84FCB-9C50-4DCB-B44E-2E6136607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86A7C-EE9F-48FD-8AF1-C2B0D1433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CE0B7-0D71-46D2-9205-3A2490BEB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9F5B-F1CF-4A39-A770-9264772A8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12E74-BA81-463D-A096-0BE93D71F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E670-E973-4721-8F97-BBD2457FB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D3940-6D5B-46BC-A923-A4E13C1FC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F0A0-E659-4A5B-A64A-96793E07F4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2B2EAC4-445B-4FD5-BFAC-26BF3EDD1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8;&#1072;&#1073;&#1086;&#1090;&#1072;\&#1087;&#1088;&#1086;&#1077;&#1082;&#1090;%20&#1082;&#1086;&#1084;&#1084;&#1091;&#1085;&#1080;&#1082;&#1072;&#1090;&#1080;&#1074;&#1085;&#1086;&#1081;\&#1072;&#1082;&#1090;&#1090;&#1080;&#1074;&#1085;&#1086;&#1077;%20&#1080;%20&#1087;&#1072;&#1089;&#1089;&#1080;&#1074;&#1085;&#1086;&#1077;%20&#1089;&#1083;&#1091;&#1096;&#1072;&#1085;&#1080;&#1077;\&#1040;&#1083;&#1077;&#1096;&#1072;%20&#1087;&#1086;&#1087;&#1086;&#1074;&#1080;&#1095;.mp4" TargetMode="Externa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8;&#1072;&#1073;&#1086;&#1090;&#1072;\&#1087;&#1088;&#1086;&#1077;&#1082;&#1090;%20&#1082;&#1086;&#1084;&#1084;&#1091;&#1085;&#1080;&#1082;&#1072;&#1090;&#1080;&#1074;&#1085;&#1086;&#1081;\&#1072;&#1082;&#1090;&#1090;&#1080;&#1074;&#1085;&#1086;&#1077;%20&#1080;%20&#1087;&#1072;&#1089;&#1089;&#1080;&#1074;&#1085;&#1086;&#1077;%20&#1089;&#1083;&#1091;&#1096;&#1072;&#1085;&#1080;&#1077;\&#1041;&#1091;&#1088;&#1072;&#1090;&#1080;&#1085;&#1086;.mp4" TargetMode="Externa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8;&#1072;&#1073;&#1086;&#1090;&#1072;\&#1087;&#1088;&#1086;&#1077;&#1082;&#1090;%20&#1082;&#1086;&#1084;&#1084;&#1091;&#1085;&#1080;&#1082;&#1072;&#1090;&#1080;&#1074;&#1085;&#1086;&#1081;\&#1072;&#1082;&#1090;&#1090;&#1080;&#1074;&#1085;&#1086;&#1077;%20&#1080;%20&#1087;&#1072;&#1089;&#1089;&#1080;&#1074;&#1085;&#1086;&#1077;%20&#1089;&#1083;&#1091;&#1096;&#1072;&#1085;&#1080;&#1077;\&#1042;&#1080;&#1076;&#1077;&#1086;&#1092;&#1088;&#1072;&#1075;&#1084;&#1077;&#1085;&#1090;%20&#1082;%20&#1090;&#1088;&#1077;&#1085;&#1080;&#1085;&#1075;&#1091;%20&#1087;&#1086;%20&#1072;&#1082;&#1090;&#1080;&#1074;&#1085;&#1086;&#1084;&#1091;%20&#1089;&#1083;&#1091;&#1096;&#1072;&#1085;&#1080;&#1102;.mp4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gif"/><Relationship Id="rId7" Type="http://schemas.openxmlformats.org/officeDocument/2006/relationships/image" Target="../media/image20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8;&#1072;&#1073;&#1086;&#1090;&#1072;\&#1087;&#1088;&#1086;&#1077;&#1082;&#1090;%20&#1082;&#1086;&#1084;&#1084;&#1091;&#1085;&#1080;&#1082;&#1072;&#1090;&#1080;&#1074;&#1085;&#1086;&#1081;\&#1072;&#1082;&#1090;&#1090;&#1080;&#1074;&#1085;&#1086;&#1077;%20&#1080;%20&#1087;&#1072;&#1089;&#1089;&#1080;&#1074;&#1085;&#1086;&#1077;%20&#1089;&#1083;&#1091;&#1096;&#1072;&#1085;&#1080;&#1077;\&#1056;&#1072;&#1087;&#1091;&#1085;&#1094;&#1080;&#1083;&#1100;.mp4" TargetMode="Externa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" y="762000"/>
            <a:ext cx="8888413" cy="1981200"/>
          </a:xfrm>
          <a:prstGeom prst="rect">
            <a:avLst/>
          </a:prstGeom>
          <a:noFill/>
        </p:spPr>
      </p:pic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3357563"/>
            <a:ext cx="3455988" cy="229393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D5ECCF-9765-4C0D-9EDA-BBBAC2D07DCC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Алеша попович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27088" y="981075"/>
            <a:ext cx="7561262" cy="56705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633413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из мультипликационного фильма </a:t>
            </a:r>
            <a:b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«Алеша Попович и </a:t>
            </a:r>
            <a:r>
              <a:rPr lang="ru-RU" sz="20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Тугарин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змей»</a:t>
            </a:r>
            <a:endParaRPr lang="ru-RU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C88FE-671E-4D9E-934D-EF7F3858E351}" type="slidenum">
              <a:rPr lang="ru-RU" smtClean="0">
                <a:cs typeface="Arial" charset="0"/>
              </a:rPr>
              <a:pPr/>
              <a:t>10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из фильма «Буратино»</a:t>
            </a:r>
            <a:endParaRPr lang="ru-RU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072B0-D051-4C53-AC2E-298BA23CEC74}" type="slidenum">
              <a:rPr lang="ru-RU" smtClean="0">
                <a:cs typeface="Arial" charset="0"/>
              </a:rPr>
              <a:pPr/>
              <a:t>11</a:t>
            </a:fld>
            <a:endParaRPr lang="ru-RU" smtClean="0">
              <a:cs typeface="Arial" charset="0"/>
            </a:endParaRPr>
          </a:p>
        </p:txBody>
      </p:sp>
      <p:pic>
        <p:nvPicPr>
          <p:cNvPr id="8" name="Буратино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4213" y="692150"/>
            <a:ext cx="7897812" cy="59245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97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C:\Users\ПК\AppData\Local\Microsoft\Windows\Temporary Internet Files\Content.IE5\P6SMB14Z\MC900355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052513"/>
            <a:ext cx="1908175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39750" y="3644900"/>
            <a:ext cx="8064500" cy="1871663"/>
          </a:xfrm>
        </p:spPr>
        <p:txBody>
          <a:bodyPr/>
          <a:lstStyle/>
          <a:p>
            <a:pPr marL="0" indent="342900" eaLnBrk="1" hangingPunct="1">
              <a:spcBef>
                <a:spcPct val="0"/>
              </a:spcBef>
              <a:spcAft>
                <a:spcPts val="2400"/>
              </a:spcAft>
              <a:buFontTx/>
              <a:buAutoNum type="arabicPeriod"/>
            </a:pPr>
            <a:r>
              <a:rPr lang="ru-RU" sz="2800" b="1" i="1" smtClean="0"/>
              <a:t> Ознакомление с понятиями активное и пассивное слушание.</a:t>
            </a:r>
          </a:p>
          <a:p>
            <a:pPr marL="0" indent="342900" eaLnBrk="1" hangingPunct="1">
              <a:spcBef>
                <a:spcPct val="0"/>
              </a:spcBef>
              <a:spcAft>
                <a:spcPts val="2400"/>
              </a:spcAft>
              <a:buFontTx/>
              <a:buAutoNum type="arabicPeriod"/>
            </a:pPr>
            <a:r>
              <a:rPr lang="ru-RU" sz="2800" b="1" i="1" smtClean="0">
                <a:solidFill>
                  <a:srgbClr val="000000"/>
                </a:solidFill>
              </a:rPr>
              <a:t> Освоение техник  активного слушания.</a:t>
            </a:r>
            <a:endParaRPr lang="ru-RU" sz="2800" b="1" smtClean="0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2675" y="865188"/>
            <a:ext cx="6376988" cy="1847850"/>
          </a:xfrm>
          <a:prstGeom prst="rect">
            <a:avLst/>
          </a:prstGeom>
          <a:noFill/>
        </p:spPr>
      </p:pic>
      <p:sp>
        <p:nvSpPr>
          <p:cNvPr id="1741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4D127E-5B1E-4631-AD11-F2EBEF94BBEE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Прямоугольник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50" y="1"/>
            <a:ext cx="8150225" cy="764704"/>
          </a:xfrm>
          <a:prstGeom prst="rect">
            <a:avLst/>
          </a:prstGeom>
          <a:noFill/>
        </p:spPr>
      </p:pic>
      <p:sp>
        <p:nvSpPr>
          <p:cNvPr id="1843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EBECB-E72F-4003-8D93-A78E02589BA9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pic>
        <p:nvPicPr>
          <p:cNvPr id="7" name="Видеофрагмент к тренингу по активному слушанию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1560" y="908720"/>
            <a:ext cx="7912409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789363"/>
            <a:ext cx="5616575" cy="1223962"/>
          </a:xfrm>
        </p:spPr>
        <p:txBody>
          <a:bodyPr/>
          <a:lstStyle/>
          <a:p>
            <a:pPr marL="0" indent="342900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>
                <a:latin typeface="+mj-lt"/>
              </a:rPr>
              <a:t>Мы часто слушаем и не слышим собеседника. А бывает, что говорим, а не слышат нас. </a:t>
            </a:r>
          </a:p>
        </p:txBody>
      </p:sp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38" y="219075"/>
            <a:ext cx="7905750" cy="1023938"/>
          </a:xfrm>
          <a:prstGeom prst="rect">
            <a:avLst/>
          </a:prstGeom>
          <a:noFill/>
        </p:spPr>
      </p:pic>
      <p:sp>
        <p:nvSpPr>
          <p:cNvPr id="19459" name="Прямоугольник 11"/>
          <p:cNvSpPr>
            <a:spLocks noChangeArrowheads="1"/>
          </p:cNvSpPr>
          <p:nvPr/>
        </p:nvSpPr>
        <p:spPr bwMode="auto">
          <a:xfrm>
            <a:off x="3059113" y="1700213"/>
            <a:ext cx="55451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1313" algn="just"/>
            <a:r>
              <a:rPr lang="ru-RU" sz="2400" b="1"/>
              <a:t>Нам кажется, что умение слушать — это то, что дается человеку при рождении подобно дыханию. Но так только кажется. </a:t>
            </a:r>
          </a:p>
        </p:txBody>
      </p:sp>
      <p:pic>
        <p:nvPicPr>
          <p:cNvPr id="19460" name="Picture 9" descr="C:\Users\ПК\AppData\Local\Microsoft\Windows\Temporary Internet Files\Content.IE5\UGN11QAC\MP9003875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628775"/>
            <a:ext cx="2305050" cy="1643063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9461" name="Picture 10" descr="C:\Users\ПК\AppData\Local\Microsoft\Windows\Temporary Internet Files\Content.IE5\2RS1GOHM\MP90038751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3644900"/>
            <a:ext cx="2376487" cy="169545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16" name="Прямоугольник 1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088" y="5608638"/>
            <a:ext cx="8272462" cy="779462"/>
          </a:xfrm>
          <a:prstGeom prst="rect">
            <a:avLst/>
          </a:prstGeom>
          <a:noFill/>
        </p:spPr>
      </p:pic>
      <p:sp>
        <p:nvSpPr>
          <p:cNvPr id="19463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056961-C388-4266-8522-8E69305B90D4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9" name="Picture 11" descr="C:\Users\ПК\AppData\Local\Microsoft\Windows\Temporary Internet Files\Content.IE5\UGN11QAC\MP9004386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933825"/>
            <a:ext cx="3546475" cy="2447925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16" name="Прямоугольник 1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75" y="292100"/>
            <a:ext cx="7645400" cy="1701800"/>
          </a:xfrm>
          <a:prstGeom prst="rect">
            <a:avLst/>
          </a:prstGeom>
          <a:noFill/>
        </p:spPr>
      </p:pic>
      <p:sp>
        <p:nvSpPr>
          <p:cNvPr id="19" name="Содержимое 2"/>
          <p:cNvSpPr txBox="1">
            <a:spLocks/>
          </p:cNvSpPr>
          <p:nvPr/>
        </p:nvSpPr>
        <p:spPr bwMode="auto">
          <a:xfrm>
            <a:off x="539750" y="2205038"/>
            <a:ext cx="7920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42900" algn="just" eaLnBrk="0" hangingPunct="0">
              <a:spcBef>
                <a:spcPts val="0"/>
              </a:spcBef>
              <a:defRPr/>
            </a:pPr>
            <a:r>
              <a:rPr lang="ru-RU" sz="2400" dirty="0">
                <a:cs typeface="+mn-cs"/>
              </a:rPr>
              <a:t>Это техника, позволяющая точнее понимать состояния, чувства, мысли собеседника с помощью особых приемов участия в беседе, подразумевающих активное выражение собственных переживаний и соображений.</a:t>
            </a:r>
            <a:endParaRPr lang="ru-RU" sz="2400" kern="0" dirty="0">
              <a:latin typeface="+mn-lt"/>
              <a:cs typeface="+mn-cs"/>
            </a:endParaRPr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0E240-10C0-478E-9060-F6302486C50B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4652963"/>
            <a:ext cx="5832475" cy="1079500"/>
          </a:xfrm>
        </p:spPr>
        <p:txBody>
          <a:bodyPr/>
          <a:lstStyle/>
          <a:p>
            <a:pPr marL="0" indent="342900" algn="just" eaLnBrk="1" hangingPunct="1">
              <a:spcBef>
                <a:spcPct val="0"/>
              </a:spcBef>
              <a:buFontTx/>
              <a:buNone/>
            </a:pPr>
            <a:r>
              <a:rPr lang="ru-RU" sz="2000" i="1" smtClean="0"/>
              <a:t>При пассивном слушании контакт с собеседником поддерживается  простейшими фразами, например: «да», «угу», и т.д..</a:t>
            </a:r>
          </a:p>
        </p:txBody>
      </p:sp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438150"/>
            <a:ext cx="8229600" cy="1871663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84213" y="2565400"/>
            <a:ext cx="7848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42900" algn="just" eaLnBrk="0" hangingPunct="0">
              <a:spcBef>
                <a:spcPts val="0"/>
              </a:spcBef>
              <a:defRPr/>
            </a:pPr>
            <a:r>
              <a:rPr lang="ru-RU" sz="2400" kern="0" dirty="0">
                <a:latin typeface="+mn-lt"/>
                <a:cs typeface="+mn-cs"/>
              </a:rPr>
              <a:t>Это техника слушания при которой происходит  внимательное молчание без вмешательства в речь собеседника или с минимальным вмешательством</a:t>
            </a:r>
          </a:p>
        </p:txBody>
      </p:sp>
      <p:pic>
        <p:nvPicPr>
          <p:cNvPr id="21508" name="Picture 14" descr="C:\Users\ПК\AppData\Local\Microsoft\Windows\Temporary Internet Files\Content.IE5\2RS1GOHM\MP9004422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076700"/>
            <a:ext cx="1800225" cy="2016125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2150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54540-2C6D-4504-B320-E2E2278133C4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35938" cy="3167063"/>
          </a:xfrm>
        </p:spPr>
        <p:txBody>
          <a:bodyPr/>
          <a:lstStyle/>
          <a:p>
            <a:pPr eaLnBrk="1" hangingPunct="1"/>
            <a:r>
              <a:rPr lang="ru-RU" sz="2400" i="1" smtClean="0">
                <a:cs typeface="Arial" charset="0"/>
              </a:rPr>
              <a:t>Личное отношение к собеседнику </a:t>
            </a:r>
          </a:p>
          <a:p>
            <a:pPr eaLnBrk="1" hangingPunct="1"/>
            <a:r>
              <a:rPr lang="ru-RU" sz="2400" i="1" smtClean="0">
                <a:cs typeface="Arial" charset="0"/>
              </a:rPr>
              <a:t>Сильные эмоции </a:t>
            </a:r>
          </a:p>
          <a:p>
            <a:pPr eaLnBrk="1" hangingPunct="1"/>
            <a:r>
              <a:rPr lang="ru-RU" sz="2400" i="1" smtClean="0">
                <a:cs typeface="Arial" charset="0"/>
              </a:rPr>
              <a:t>Расхождение во взглядах на обсуждаемую тему </a:t>
            </a:r>
          </a:p>
          <a:p>
            <a:pPr eaLnBrk="1" hangingPunct="1"/>
            <a:r>
              <a:rPr lang="ru-RU" sz="2400" i="1" smtClean="0">
                <a:cs typeface="Arial" charset="0"/>
              </a:rPr>
              <a:t>Усталость или дискомфорт </a:t>
            </a:r>
          </a:p>
          <a:p>
            <a:pPr eaLnBrk="1" hangingPunct="1"/>
            <a:r>
              <a:rPr lang="ru-RU" sz="2400" i="1" smtClean="0">
                <a:cs typeface="Arial" charset="0"/>
              </a:rPr>
              <a:t>Желание говорить самому </a:t>
            </a:r>
          </a:p>
          <a:p>
            <a:pPr eaLnBrk="1" hangingPunct="1"/>
            <a:r>
              <a:rPr lang="ru-RU" sz="2400" i="1" smtClean="0">
                <a:cs typeface="Arial" charset="0"/>
              </a:rPr>
              <a:t>Внешние факторы</a:t>
            </a:r>
          </a:p>
          <a:p>
            <a:pPr eaLnBrk="1" hangingPunct="1"/>
            <a:r>
              <a:rPr lang="ru-RU" sz="2400" i="1" smtClean="0">
                <a:cs typeface="Arial" charset="0"/>
              </a:rPr>
              <a:t>Лень</a:t>
            </a:r>
            <a:endParaRPr lang="ru-RU" sz="2800" i="1" smtClean="0"/>
          </a:p>
        </p:txBody>
      </p:sp>
      <p:pic>
        <p:nvPicPr>
          <p:cNvPr id="22530" name="Picture 4" descr="C:\Users\ПК\AppData\Local\Microsoft\Windows\Temporary Internet Files\Content.IE5\MWB3UPDP\MC9003118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644900"/>
            <a:ext cx="1827213" cy="1228725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531" name="Picture 6" descr="C:\Users\ПК\AppData\Local\Microsoft\Windows\Temporary Internet Files\Content.IE5\P6SMB14Z\MM90028348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941888"/>
            <a:ext cx="1223962" cy="127635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532" name="Picture 7" descr="C:\Users\ПК\AppData\Local\Microsoft\Windows\Temporary Internet Files\Content.IE5\2RS1GOHM\MC90043991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5013325"/>
            <a:ext cx="1831975" cy="1266825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533" name="Picture 10" descr="C:\Users\ПК\AppData\Local\Microsoft\Windows\Temporary Internet Files\Content.IE5\UGN11QAC\MP900385528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773238"/>
            <a:ext cx="1271587" cy="90805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534" name="Picture 21" descr="C:\Users\ПК\AppData\Local\Microsoft\Windows\Temporary Internet Files\Content.IE5\2RS1GOHM\MC900230756[1].wmf"/>
          <p:cNvPicPr>
            <a:picLocks noChangeAspect="1" noChangeArrowheads="1"/>
          </p:cNvPicPr>
          <p:nvPr/>
        </p:nvPicPr>
        <p:blipFill>
          <a:blip r:embed="rId6" cstate="print"/>
          <a:srcRect l="9891" t="9456" b="15817"/>
          <a:stretch>
            <a:fillRect/>
          </a:stretch>
        </p:blipFill>
        <p:spPr bwMode="auto">
          <a:xfrm>
            <a:off x="7308850" y="3644900"/>
            <a:ext cx="1311275" cy="2592388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2" name="Прямоугольник 2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3250" y="133350"/>
            <a:ext cx="7912100" cy="1397000"/>
          </a:xfrm>
          <a:prstGeom prst="rect">
            <a:avLst/>
          </a:prstGeom>
          <a:noFill/>
        </p:spPr>
      </p:pic>
      <p:pic>
        <p:nvPicPr>
          <p:cNvPr id="22536" name="Picture 28" descr="C:\Users\ПК\AppData\Local\Microsoft\Windows\Temporary Internet Files\Content.IE5\2RS1GOHM\MP900442756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913" y="4941888"/>
            <a:ext cx="1871662" cy="1244600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22537" name="Номер слайда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CDCBB-F36C-445E-83A9-98A82C7A5FA3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3554" name="Picture 4" descr="C:\Users\ПК\AppData\Local\Microsoft\Windows\Temporary Internet Files\Content.IE5\UGN11QAC\MP90028500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924175"/>
            <a:ext cx="2246312" cy="1490663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3555" name="Picture 6" descr="C:\Users\ПК\AppData\Local\Microsoft\Windows\Temporary Internet Files\Content.IE5\UGN11QAC\MP90028952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341438"/>
            <a:ext cx="2189162" cy="1462087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55650" y="1341438"/>
            <a:ext cx="5616575" cy="52371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000" algn="just">
              <a:defRPr/>
            </a:pPr>
            <a:r>
              <a:rPr lang="ru-RU" sz="1600" b="1" dirty="0">
                <a:cs typeface="+mn-cs"/>
              </a:rPr>
              <a:t>«</a:t>
            </a:r>
            <a:r>
              <a:rPr lang="ru-RU" sz="1600" b="1" i="1" dirty="0">
                <a:cs typeface="+mn-cs"/>
              </a:rPr>
              <a:t>Парафраз»</a:t>
            </a:r>
            <a:r>
              <a:rPr lang="ru-RU" sz="1600" i="1" dirty="0">
                <a:cs typeface="+mn-cs"/>
              </a:rPr>
              <a:t> (пересказ) —воспроизведение мысли говорящего своими словами (перефразирование), например: «как я понимаю...», «по вашему мнению...», «другими словами...». </a:t>
            </a:r>
          </a:p>
          <a:p>
            <a:pPr indent="342000" algn="just">
              <a:defRPr/>
            </a:pPr>
            <a:r>
              <a:rPr lang="ru-RU" sz="1600" b="1" i="1" dirty="0">
                <a:cs typeface="+mn-cs"/>
              </a:rPr>
              <a:t>«Эхо-реакция»</a:t>
            </a:r>
            <a:r>
              <a:rPr lang="ru-RU" sz="1600" i="1" dirty="0">
                <a:cs typeface="+mn-cs"/>
              </a:rPr>
              <a:t> — повторение последнего слова собеседника («И тогда мы пошли на дискотеку. — На дискотеку?»);</a:t>
            </a:r>
          </a:p>
          <a:p>
            <a:pPr indent="342000" algn="just">
              <a:defRPr/>
            </a:pPr>
            <a:r>
              <a:rPr lang="ru-RU" sz="1600" b="1" i="1" dirty="0">
                <a:cs typeface="+mn-cs"/>
              </a:rPr>
              <a:t>Уточняющие вопросы</a:t>
            </a:r>
            <a:r>
              <a:rPr lang="ru-RU" sz="1600" i="1" dirty="0">
                <a:cs typeface="+mn-cs"/>
              </a:rPr>
              <a:t> («Что ты имел в виду»?) или </a:t>
            </a:r>
            <a:r>
              <a:rPr lang="ru-RU" sz="1600" b="1" i="1" dirty="0">
                <a:cs typeface="+mn-cs"/>
              </a:rPr>
              <a:t>наводящие вопросы</a:t>
            </a:r>
            <a:r>
              <a:rPr lang="ru-RU" sz="1600" i="1" dirty="0">
                <a:cs typeface="+mn-cs"/>
              </a:rPr>
              <a:t> (Что? Где? Когда? Почему? Зачем?)</a:t>
            </a:r>
          </a:p>
          <a:p>
            <a:pPr indent="342000" algn="just">
              <a:defRPr/>
            </a:pPr>
            <a:r>
              <a:rPr lang="ru-RU" sz="1600" b="1" i="1" dirty="0">
                <a:cs typeface="+mn-cs"/>
              </a:rPr>
              <a:t>Побуждение</a:t>
            </a:r>
            <a:r>
              <a:rPr lang="ru-RU" sz="1600" i="1" dirty="0">
                <a:cs typeface="+mn-cs"/>
              </a:rPr>
              <a:t> («Ну и… И что дальше?»)</a:t>
            </a:r>
          </a:p>
          <a:p>
            <a:pPr indent="342000" algn="just">
              <a:defRPr/>
            </a:pPr>
            <a:r>
              <a:rPr lang="ru-RU" sz="1600" b="1" i="1" dirty="0" err="1">
                <a:cs typeface="+mn-cs"/>
              </a:rPr>
              <a:t>Резюмирование</a:t>
            </a:r>
            <a:r>
              <a:rPr lang="ru-RU" sz="1600" i="1" dirty="0">
                <a:cs typeface="+mn-cs"/>
              </a:rPr>
              <a:t> - подытожить основные идеи партнера, соединить основные фрагменты разговора в единое целое.</a:t>
            </a:r>
          </a:p>
          <a:p>
            <a:pPr indent="342000" algn="just">
              <a:defRPr/>
            </a:pPr>
            <a:r>
              <a:rPr lang="ru-RU" sz="1600" i="1" dirty="0">
                <a:cs typeface="+mn-cs"/>
              </a:rPr>
              <a:t>— и так, Вы считаете…</a:t>
            </a:r>
          </a:p>
          <a:p>
            <a:pPr indent="342000" algn="just">
              <a:defRPr/>
            </a:pPr>
            <a:r>
              <a:rPr lang="ru-RU" sz="1600" i="1" dirty="0">
                <a:cs typeface="+mn-cs"/>
              </a:rPr>
              <a:t>— Ваши слова означают…</a:t>
            </a:r>
          </a:p>
          <a:p>
            <a:pPr indent="342000" algn="just">
              <a:defRPr/>
            </a:pPr>
            <a:r>
              <a:rPr lang="ru-RU" sz="1600" i="1" dirty="0">
                <a:cs typeface="+mn-cs"/>
              </a:rPr>
              <a:t>— другими словами</a:t>
            </a:r>
          </a:p>
          <a:p>
            <a:pPr indent="342000" algn="just">
              <a:defRPr/>
            </a:pPr>
            <a:r>
              <a:rPr lang="ru-RU" sz="1600" b="1" i="1" dirty="0">
                <a:cs typeface="+mn-cs"/>
              </a:rPr>
              <a:t>Отражение чувств:</a:t>
            </a:r>
          </a:p>
          <a:p>
            <a:pPr indent="342000" algn="just">
              <a:defRPr/>
            </a:pPr>
            <a:r>
              <a:rPr lang="ru-RU" sz="1600" i="1" dirty="0">
                <a:cs typeface="+mn-cs"/>
              </a:rPr>
              <a:t>— мне кажется, Вы чувствуете…</a:t>
            </a:r>
          </a:p>
          <a:p>
            <a:pPr indent="342000" algn="just">
              <a:defRPr/>
            </a:pPr>
            <a:r>
              <a:rPr lang="ru-RU" sz="1600" i="1" dirty="0">
                <a:cs typeface="+mn-cs"/>
              </a:rPr>
              <a:t>— понимаю, Вы сейчас разгневаны</a:t>
            </a:r>
          </a:p>
          <a:p>
            <a:pPr>
              <a:lnSpc>
                <a:spcPct val="80000"/>
              </a:lnSpc>
              <a:defRPr/>
            </a:pPr>
            <a:endParaRPr lang="ru-RU" dirty="0">
              <a:cs typeface="+mn-cs"/>
            </a:endParaRPr>
          </a:p>
        </p:txBody>
      </p:sp>
      <p:pic>
        <p:nvPicPr>
          <p:cNvPr id="23557" name="Picture 7" descr="C:\Users\ПК\AppData\Local\Microsoft\Windows\Temporary Internet Files\Content.IE5\MWB3UPDP\MP90044846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4724400"/>
            <a:ext cx="1106487" cy="1512888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23558" name="Picture 10" descr="C:\Users\ПК\AppData\Local\Microsoft\Windows\Temporary Internet Files\Content.IE5\MWB3UPDP\MP90018253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4724400"/>
            <a:ext cx="2332038" cy="1539875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713" y="182563"/>
            <a:ext cx="8235950" cy="865187"/>
          </a:xfrm>
          <a:prstGeom prst="rect">
            <a:avLst/>
          </a:prstGeom>
          <a:noFill/>
        </p:spPr>
      </p:pic>
      <p:sp>
        <p:nvSpPr>
          <p:cNvPr id="23560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01A14-C858-4B50-BDFC-ED2D9A1A7E13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из мультипликационного фильма «</a:t>
            </a:r>
            <a:r>
              <a:rPr lang="ru-RU" sz="20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Рапунциль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7A8B6A-4EC7-4FD8-A96A-99F2C914408F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pic>
        <p:nvPicPr>
          <p:cNvPr id="7" name="Рапунциль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4213" y="692150"/>
            <a:ext cx="7826375" cy="58705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5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106</Words>
  <Application>Microsoft Office PowerPoint</Application>
  <PresentationFormat>Экран (4:3)</PresentationFormat>
  <Paragraphs>42</Paragraphs>
  <Slides>11</Slides>
  <Notes>4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Фрагмент из мультипликационного фильма «Рапунциль»</vt:lpstr>
      <vt:lpstr>Фрагмент из мультипликационного фильма  «Алеша Попович и Тугарин змей»</vt:lpstr>
      <vt:lpstr>Фрагмент из фильма «Буратино»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ознакомиться с понятием  и освоить навыки пассивного и активного слушания.</dc:title>
  <dc:creator>Admin</dc:creator>
  <cp:lastModifiedBy>Людмила</cp:lastModifiedBy>
  <cp:revision>101</cp:revision>
  <dcterms:created xsi:type="dcterms:W3CDTF">2012-04-22T16:26:07Z</dcterms:created>
  <dcterms:modified xsi:type="dcterms:W3CDTF">2015-03-03T06:38:17Z</dcterms:modified>
</cp:coreProperties>
</file>