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2" r:id="rId2"/>
    <p:sldId id="260" r:id="rId3"/>
    <p:sldId id="263" r:id="rId4"/>
    <p:sldId id="257" r:id="rId5"/>
    <p:sldId id="258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«Сравнение чисел»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838200" y="3700463"/>
            <a:ext cx="8305800" cy="114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latin typeface="+mj-lt"/>
              </a:rPr>
              <a:t>Урок математики в 1 </a:t>
            </a:r>
            <a:r>
              <a:rPr lang="ru-RU" sz="2400" dirty="0" smtClean="0">
                <a:latin typeface="+mj-lt"/>
              </a:rPr>
              <a:t>классе</a:t>
            </a:r>
          </a:p>
          <a:p>
            <a:pPr>
              <a:buNone/>
            </a:pPr>
            <a:r>
              <a:rPr lang="ru-RU" sz="2400" dirty="0" smtClean="0">
                <a:latin typeface="+mj-lt"/>
              </a:rPr>
              <a:t>Учитель начальных классов МБОУ СОШ 31</a:t>
            </a:r>
          </a:p>
          <a:p>
            <a:pPr>
              <a:buNone/>
            </a:pPr>
            <a:r>
              <a:rPr lang="ru-RU" sz="2400" dirty="0" smtClean="0">
                <a:latin typeface="+mj-lt"/>
              </a:rPr>
              <a:t>п</a:t>
            </a:r>
            <a:r>
              <a:rPr lang="ru-RU" sz="2400" dirty="0" smtClean="0">
                <a:latin typeface="+mj-lt"/>
              </a:rPr>
              <a:t>.Родники </a:t>
            </a:r>
            <a:r>
              <a:rPr lang="ru-RU" sz="2400" dirty="0" err="1" smtClean="0">
                <a:latin typeface="+mj-lt"/>
              </a:rPr>
              <a:t>Белореченского</a:t>
            </a:r>
            <a:r>
              <a:rPr lang="ru-RU" sz="2400" dirty="0" smtClean="0">
                <a:latin typeface="+mj-lt"/>
              </a:rPr>
              <a:t>  района</a:t>
            </a:r>
            <a:endParaRPr lang="ru-RU" sz="2400" dirty="0" smtClean="0">
              <a:latin typeface="+mj-lt"/>
            </a:endParaRPr>
          </a:p>
          <a:p>
            <a:pPr>
              <a:buNone/>
            </a:pPr>
            <a:r>
              <a:rPr lang="ru-RU" sz="2400" dirty="0" smtClean="0">
                <a:latin typeface="+mj-lt"/>
              </a:rPr>
              <a:t>Акопян А.Р.</a:t>
            </a:r>
            <a:endParaRPr lang="ru-RU" sz="2400" dirty="0">
              <a:latin typeface="+mj-lt"/>
            </a:endParaRPr>
          </a:p>
        </p:txBody>
      </p:sp>
      <p:pic>
        <p:nvPicPr>
          <p:cNvPr id="3" name="Picture 15" descr="mouses_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156176" y="404664"/>
            <a:ext cx="2667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04664"/>
            <a:ext cx="8147248" cy="6048672"/>
          </a:xfrm>
        </p:spPr>
        <p:txBody>
          <a:bodyPr/>
          <a:lstStyle/>
          <a:p>
            <a:pPr eaLnBrk="1" hangingPunct="1">
              <a:buFontTx/>
              <a:buChar char="-"/>
            </a:pPr>
            <a:r>
              <a:rPr lang="ru-RU" dirty="0" smtClean="0"/>
              <a:t>Увеличьте на </a:t>
            </a:r>
            <a:r>
              <a:rPr lang="ru-RU" b="1" dirty="0" smtClean="0">
                <a:solidFill>
                  <a:srgbClr val="FF0000"/>
                </a:solidFill>
              </a:rPr>
              <a:t>1</a:t>
            </a:r>
            <a:r>
              <a:rPr lang="ru-RU" dirty="0" smtClean="0"/>
              <a:t> числа: 11, 15, 17,19</a:t>
            </a:r>
          </a:p>
          <a:p>
            <a:pPr eaLnBrk="1" hangingPunct="1">
              <a:buFontTx/>
              <a:buChar char="-"/>
            </a:pPr>
            <a:endParaRPr lang="ru-RU" dirty="0" smtClean="0"/>
          </a:p>
          <a:p>
            <a:pPr eaLnBrk="1" hangingPunct="1">
              <a:buFontTx/>
              <a:buChar char="-"/>
            </a:pPr>
            <a:endParaRPr lang="ru-RU" dirty="0" smtClean="0"/>
          </a:p>
          <a:p>
            <a:pPr eaLnBrk="1" hangingPunct="1">
              <a:buFontTx/>
              <a:buChar char="-"/>
            </a:pPr>
            <a:r>
              <a:rPr lang="ru-RU" dirty="0" smtClean="0"/>
              <a:t>Уменьшите на </a:t>
            </a:r>
            <a:r>
              <a:rPr lang="ru-RU" b="1" dirty="0" smtClean="0">
                <a:solidFill>
                  <a:srgbClr val="FF0000"/>
                </a:solidFill>
              </a:rPr>
              <a:t>1 </a:t>
            </a:r>
            <a:r>
              <a:rPr lang="ru-RU" dirty="0" smtClean="0"/>
              <a:t>числа:13,14,19,11</a:t>
            </a:r>
          </a:p>
          <a:p>
            <a:pPr eaLnBrk="1" hangingPunct="1">
              <a:buFontTx/>
              <a:buChar char="-"/>
            </a:pPr>
            <a:endParaRPr lang="ru-RU" dirty="0" smtClean="0"/>
          </a:p>
          <a:p>
            <a:pPr eaLnBrk="1" hangingPunct="1">
              <a:buFontTx/>
              <a:buChar char="-"/>
            </a:pPr>
            <a:endParaRPr lang="ru-RU" b="1" dirty="0" smtClean="0"/>
          </a:p>
          <a:p>
            <a:pPr eaLnBrk="1" hangingPunct="1">
              <a:buFontTx/>
              <a:buChar char="-"/>
            </a:pPr>
            <a:r>
              <a:rPr lang="ru-RU" dirty="0" smtClean="0"/>
              <a:t>Назовите соседей числа: </a:t>
            </a:r>
            <a:r>
              <a:rPr lang="ru-RU" b="1" dirty="0" smtClean="0">
                <a:solidFill>
                  <a:srgbClr val="FF0000"/>
                </a:solidFill>
              </a:rPr>
              <a:t>15, 18,11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i="1" dirty="0" smtClean="0">
                <a:solidFill>
                  <a:schemeClr val="tx2">
                    <a:lumMod val="50000"/>
                  </a:schemeClr>
                </a:solidFill>
              </a:rPr>
              <a:t>Повторение. Нумерация чисел 11-20.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1066800" y="2286000"/>
            <a:ext cx="990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057400" y="2286000"/>
            <a:ext cx="990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3048000" y="2286000"/>
            <a:ext cx="990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4038600" y="2286000"/>
            <a:ext cx="990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914400" y="3810000"/>
            <a:ext cx="990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1905000" y="3810000"/>
            <a:ext cx="990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0000"/>
                </a:solidFill>
              </a:rPr>
              <a:t>13</a:t>
            </a:r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2895600" y="3810000"/>
            <a:ext cx="990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3886200" y="3810000"/>
            <a:ext cx="990600" cy="838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990600" y="5562600"/>
            <a:ext cx="1981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i="1">
                <a:solidFill>
                  <a:srgbClr val="FF0000"/>
                </a:solidFill>
              </a:rPr>
              <a:t>14 и 16</a:t>
            </a:r>
          </a:p>
        </p:txBody>
      </p:sp>
      <p:sp>
        <p:nvSpPr>
          <p:cNvPr id="10253" name="Rectangle 13"/>
          <p:cNvSpPr>
            <a:spLocks noChangeArrowheads="1"/>
          </p:cNvSpPr>
          <p:nvPr/>
        </p:nvSpPr>
        <p:spPr bwMode="auto">
          <a:xfrm>
            <a:off x="3733800" y="5562600"/>
            <a:ext cx="2057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i="1">
                <a:solidFill>
                  <a:srgbClr val="FF0000"/>
                </a:solidFill>
              </a:rPr>
              <a:t>17 и 19</a:t>
            </a:r>
          </a:p>
        </p:txBody>
      </p:sp>
      <p:sp>
        <p:nvSpPr>
          <p:cNvPr id="10254" name="Rectangle 14"/>
          <p:cNvSpPr>
            <a:spLocks noChangeArrowheads="1"/>
          </p:cNvSpPr>
          <p:nvPr/>
        </p:nvSpPr>
        <p:spPr bwMode="auto">
          <a:xfrm>
            <a:off x="6400800" y="5562600"/>
            <a:ext cx="19812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400" b="1" i="1">
                <a:solidFill>
                  <a:srgbClr val="FF0000"/>
                </a:solidFill>
              </a:rPr>
              <a:t>10 и 12</a:t>
            </a:r>
          </a:p>
        </p:txBody>
      </p:sp>
      <p:pic>
        <p:nvPicPr>
          <p:cNvPr id="12303" name="Picture 15" descr="mouses_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477000" y="2209800"/>
            <a:ext cx="266700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 animBg="1"/>
      <p:bldP spid="10246" grpId="0" animBg="1"/>
      <p:bldP spid="10247" grpId="0" animBg="1"/>
      <p:bldP spid="10248" grpId="0" animBg="1"/>
      <p:bldP spid="10249" grpId="0" animBg="1"/>
      <p:bldP spid="10250" grpId="0" animBg="1"/>
      <p:bldP spid="10251" grpId="0" animBg="1"/>
      <p:bldP spid="10252" grpId="0" animBg="1"/>
      <p:bldP spid="10253" grpId="0" animBg="1"/>
      <p:bldP spid="102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Содержимое 2"/>
          <p:cNvSpPr>
            <a:spLocks noGrp="1"/>
          </p:cNvSpPr>
          <p:nvPr>
            <p:ph idx="1"/>
          </p:nvPr>
        </p:nvSpPr>
        <p:spPr>
          <a:xfrm>
            <a:off x="503238" y="530225"/>
            <a:ext cx="8183562" cy="4187825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r>
              <a:rPr lang="ru-RU" sz="5400" b="1" dirty="0" smtClean="0"/>
              <a:t>1  2  3  5  6  7  8  9… </a:t>
            </a:r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r>
              <a:rPr lang="ru-RU" sz="5400" b="1" dirty="0" smtClean="0"/>
              <a:t>0  1  2  3  4  5  6  … </a:t>
            </a:r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r>
              <a:rPr lang="ru-RU" sz="5400" b="1" dirty="0" smtClean="0"/>
              <a:t>1  2   3  4  5  6  7  8  9  … </a:t>
            </a:r>
          </a:p>
          <a:p>
            <a:pPr marL="265176" indent="-265176" fontAlgn="auto">
              <a:spcAft>
                <a:spcPts val="0"/>
              </a:spcAft>
              <a:buFontTx/>
              <a:buNone/>
              <a:defRPr/>
            </a:pPr>
            <a:r>
              <a:rPr lang="ru-RU" sz="5400" b="1" dirty="0" smtClean="0"/>
              <a:t>3  4  5  6  7  8</a:t>
            </a:r>
          </a:p>
        </p:txBody>
      </p:sp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503238" y="4983163"/>
            <a:ext cx="8183562" cy="1052512"/>
          </a:xfrm>
          <a:solidFill>
            <a:schemeClr val="tx2">
              <a:lumMod val="10000"/>
            </a:schemeClr>
          </a:solidFill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НАЙДИ  НАТУРАЛЬНЫЙ РЯД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Геворк\Pictures\2013-03-30\001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857250"/>
            <a:ext cx="6768751" cy="51435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i="1" u="sng" dirty="0" smtClean="0">
                <a:solidFill>
                  <a:schemeClr val="tx2">
                    <a:lumMod val="50000"/>
                  </a:schemeClr>
                </a:solidFill>
              </a:rPr>
              <a:t> Соедините суммы в порядке увеличения их значения</a:t>
            </a:r>
          </a:p>
        </p:txBody>
      </p:sp>
      <p:sp>
        <p:nvSpPr>
          <p:cNvPr id="9219" name="AutoShape 4"/>
          <p:cNvSpPr>
            <a:spLocks noChangeArrowheads="1"/>
          </p:cNvSpPr>
          <p:nvPr/>
        </p:nvSpPr>
        <p:spPr bwMode="auto">
          <a:xfrm>
            <a:off x="457200" y="1752600"/>
            <a:ext cx="1981200" cy="1752600"/>
          </a:xfrm>
          <a:prstGeom prst="star24">
            <a:avLst>
              <a:gd name="adj" fmla="val 37500"/>
            </a:avLst>
          </a:prstGeom>
          <a:solidFill>
            <a:srgbClr val="FF99CC"/>
          </a:solidFill>
          <a:ln w="41275">
            <a:solidFill>
              <a:srgbClr val="00FF00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chemeClr val="accent2"/>
                </a:solidFill>
              </a:rPr>
              <a:t>6+9</a:t>
            </a:r>
          </a:p>
        </p:txBody>
      </p:sp>
      <p:sp>
        <p:nvSpPr>
          <p:cNvPr id="9220" name="AutoShape 9"/>
          <p:cNvSpPr>
            <a:spLocks noChangeArrowheads="1"/>
          </p:cNvSpPr>
          <p:nvPr/>
        </p:nvSpPr>
        <p:spPr bwMode="auto">
          <a:xfrm>
            <a:off x="6629400" y="4572000"/>
            <a:ext cx="1981200" cy="1752600"/>
          </a:xfrm>
          <a:prstGeom prst="star24">
            <a:avLst>
              <a:gd name="adj" fmla="val 37500"/>
            </a:avLst>
          </a:prstGeom>
          <a:solidFill>
            <a:srgbClr val="FF99CC"/>
          </a:solidFill>
          <a:ln w="41275">
            <a:solidFill>
              <a:srgbClr val="00FF00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chemeClr val="accent2"/>
                </a:solidFill>
              </a:rPr>
              <a:t>6+3</a:t>
            </a:r>
          </a:p>
        </p:txBody>
      </p:sp>
      <p:sp>
        <p:nvSpPr>
          <p:cNvPr id="9221" name="AutoShape 10"/>
          <p:cNvSpPr>
            <a:spLocks noChangeArrowheads="1"/>
          </p:cNvSpPr>
          <p:nvPr/>
        </p:nvSpPr>
        <p:spPr bwMode="auto">
          <a:xfrm>
            <a:off x="6781800" y="1752600"/>
            <a:ext cx="1981200" cy="1752600"/>
          </a:xfrm>
          <a:prstGeom prst="star24">
            <a:avLst>
              <a:gd name="adj" fmla="val 37500"/>
            </a:avLst>
          </a:prstGeom>
          <a:solidFill>
            <a:srgbClr val="FF99CC"/>
          </a:solidFill>
          <a:ln w="41275">
            <a:solidFill>
              <a:srgbClr val="00FF00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chemeClr val="accent2"/>
                </a:solidFill>
              </a:rPr>
              <a:t>6+7</a:t>
            </a:r>
          </a:p>
        </p:txBody>
      </p:sp>
      <p:sp>
        <p:nvSpPr>
          <p:cNvPr id="9222" name="AutoShape 11"/>
          <p:cNvSpPr>
            <a:spLocks noChangeArrowheads="1"/>
          </p:cNvSpPr>
          <p:nvPr/>
        </p:nvSpPr>
        <p:spPr bwMode="auto">
          <a:xfrm>
            <a:off x="3505200" y="4648200"/>
            <a:ext cx="1981200" cy="1752600"/>
          </a:xfrm>
          <a:prstGeom prst="star24">
            <a:avLst>
              <a:gd name="adj" fmla="val 37500"/>
            </a:avLst>
          </a:prstGeom>
          <a:solidFill>
            <a:srgbClr val="FF99CC"/>
          </a:solidFill>
          <a:ln w="41275">
            <a:solidFill>
              <a:srgbClr val="00FF00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chemeClr val="accent2"/>
                </a:solidFill>
              </a:rPr>
              <a:t>6+8</a:t>
            </a:r>
          </a:p>
        </p:txBody>
      </p:sp>
      <p:sp>
        <p:nvSpPr>
          <p:cNvPr id="9223" name="AutoShape 12"/>
          <p:cNvSpPr>
            <a:spLocks noChangeArrowheads="1"/>
          </p:cNvSpPr>
          <p:nvPr/>
        </p:nvSpPr>
        <p:spPr bwMode="auto">
          <a:xfrm>
            <a:off x="3429000" y="1676400"/>
            <a:ext cx="1981200" cy="1752600"/>
          </a:xfrm>
          <a:prstGeom prst="star24">
            <a:avLst>
              <a:gd name="adj" fmla="val 37500"/>
            </a:avLst>
          </a:prstGeom>
          <a:solidFill>
            <a:srgbClr val="FF99CC"/>
          </a:solidFill>
          <a:ln w="41275">
            <a:solidFill>
              <a:srgbClr val="00FF00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chemeClr val="accent2"/>
                </a:solidFill>
              </a:rPr>
              <a:t>6+2</a:t>
            </a:r>
          </a:p>
        </p:txBody>
      </p:sp>
      <p:sp>
        <p:nvSpPr>
          <p:cNvPr id="9224" name="AutoShape 13"/>
          <p:cNvSpPr>
            <a:spLocks noChangeArrowheads="1"/>
          </p:cNvSpPr>
          <p:nvPr/>
        </p:nvSpPr>
        <p:spPr bwMode="auto">
          <a:xfrm>
            <a:off x="381000" y="4572000"/>
            <a:ext cx="1981200" cy="1752600"/>
          </a:xfrm>
          <a:prstGeom prst="star24">
            <a:avLst>
              <a:gd name="adj" fmla="val 37500"/>
            </a:avLst>
          </a:prstGeom>
          <a:solidFill>
            <a:srgbClr val="FF99CC"/>
          </a:solidFill>
          <a:ln w="41275">
            <a:solidFill>
              <a:srgbClr val="00FF00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chemeClr val="accent2"/>
                </a:solidFill>
              </a:rPr>
              <a:t>6+0</a:t>
            </a:r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flipV="1">
            <a:off x="2057400" y="3124200"/>
            <a:ext cx="1828800" cy="19812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>
            <a:off x="4876800" y="3200400"/>
            <a:ext cx="1905000" cy="19050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 flipH="1" flipV="1">
            <a:off x="7620000" y="3352800"/>
            <a:ext cx="0" cy="12954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 flipH="1">
            <a:off x="4495800" y="3048000"/>
            <a:ext cx="2362200" cy="16002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 flipH="1" flipV="1">
            <a:off x="1676400" y="3505200"/>
            <a:ext cx="2819400" cy="1143000"/>
          </a:xfrm>
          <a:prstGeom prst="line">
            <a:avLst/>
          </a:prstGeom>
          <a:noFill/>
          <a:ln w="76200">
            <a:solidFill>
              <a:srgbClr val="FF0000"/>
            </a:solidFill>
            <a:prstDash val="sysDot"/>
            <a:round/>
            <a:headEnd/>
            <a:tailEnd type="triangle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8211" name="AutoShape 19"/>
          <p:cNvSpPr>
            <a:spLocks noChangeArrowheads="1"/>
          </p:cNvSpPr>
          <p:nvPr/>
        </p:nvSpPr>
        <p:spPr bwMode="auto">
          <a:xfrm>
            <a:off x="381000" y="4648200"/>
            <a:ext cx="1981200" cy="1752600"/>
          </a:xfrm>
          <a:prstGeom prst="star24">
            <a:avLst>
              <a:gd name="adj" fmla="val 37500"/>
            </a:avLst>
          </a:prstGeom>
          <a:solidFill>
            <a:srgbClr val="FF99CC"/>
          </a:solidFill>
          <a:ln w="41275">
            <a:solidFill>
              <a:srgbClr val="00FF00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chemeClr val="accent2"/>
                </a:solidFill>
              </a:rPr>
              <a:t>6</a:t>
            </a:r>
          </a:p>
        </p:txBody>
      </p:sp>
      <p:sp>
        <p:nvSpPr>
          <p:cNvPr id="8212" name="AutoShape 20"/>
          <p:cNvSpPr>
            <a:spLocks noChangeArrowheads="1"/>
          </p:cNvSpPr>
          <p:nvPr/>
        </p:nvSpPr>
        <p:spPr bwMode="auto">
          <a:xfrm>
            <a:off x="3429000" y="1676400"/>
            <a:ext cx="1981200" cy="1752600"/>
          </a:xfrm>
          <a:prstGeom prst="star24">
            <a:avLst>
              <a:gd name="adj" fmla="val 37500"/>
            </a:avLst>
          </a:prstGeom>
          <a:solidFill>
            <a:srgbClr val="FF99CC"/>
          </a:solidFill>
          <a:ln w="41275">
            <a:solidFill>
              <a:srgbClr val="00FF00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 dirty="0">
                <a:solidFill>
                  <a:schemeClr val="accent2"/>
                </a:solidFill>
              </a:rPr>
              <a:t>8</a:t>
            </a:r>
          </a:p>
        </p:txBody>
      </p:sp>
      <p:sp>
        <p:nvSpPr>
          <p:cNvPr id="8213" name="AutoShape 21"/>
          <p:cNvSpPr>
            <a:spLocks noChangeArrowheads="1"/>
          </p:cNvSpPr>
          <p:nvPr/>
        </p:nvSpPr>
        <p:spPr bwMode="auto">
          <a:xfrm>
            <a:off x="6629400" y="4572000"/>
            <a:ext cx="1981200" cy="1752600"/>
          </a:xfrm>
          <a:prstGeom prst="star24">
            <a:avLst>
              <a:gd name="adj" fmla="val 37500"/>
            </a:avLst>
          </a:prstGeom>
          <a:solidFill>
            <a:srgbClr val="FF99CC"/>
          </a:solidFill>
          <a:ln w="41275">
            <a:solidFill>
              <a:srgbClr val="00FF00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chemeClr val="accent2"/>
                </a:solidFill>
              </a:rPr>
              <a:t>9</a:t>
            </a:r>
          </a:p>
        </p:txBody>
      </p:sp>
      <p:sp>
        <p:nvSpPr>
          <p:cNvPr id="8214" name="AutoShape 22"/>
          <p:cNvSpPr>
            <a:spLocks noChangeArrowheads="1"/>
          </p:cNvSpPr>
          <p:nvPr/>
        </p:nvSpPr>
        <p:spPr bwMode="auto">
          <a:xfrm>
            <a:off x="6781800" y="1828800"/>
            <a:ext cx="1981200" cy="1752600"/>
          </a:xfrm>
          <a:prstGeom prst="star24">
            <a:avLst>
              <a:gd name="adj" fmla="val 37500"/>
            </a:avLst>
          </a:prstGeom>
          <a:solidFill>
            <a:srgbClr val="FF99CC"/>
          </a:solidFill>
          <a:ln w="41275">
            <a:solidFill>
              <a:srgbClr val="00FF00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 dirty="0">
                <a:solidFill>
                  <a:schemeClr val="accent2"/>
                </a:solidFill>
              </a:rPr>
              <a:t>13</a:t>
            </a:r>
          </a:p>
        </p:txBody>
      </p:sp>
      <p:sp>
        <p:nvSpPr>
          <p:cNvPr id="8215" name="AutoShape 23"/>
          <p:cNvSpPr>
            <a:spLocks noChangeArrowheads="1"/>
          </p:cNvSpPr>
          <p:nvPr/>
        </p:nvSpPr>
        <p:spPr bwMode="auto">
          <a:xfrm>
            <a:off x="3505200" y="4648200"/>
            <a:ext cx="1981200" cy="1752600"/>
          </a:xfrm>
          <a:prstGeom prst="star24">
            <a:avLst>
              <a:gd name="adj" fmla="val 37500"/>
            </a:avLst>
          </a:prstGeom>
          <a:solidFill>
            <a:srgbClr val="FF99CC"/>
          </a:solidFill>
          <a:ln w="41275">
            <a:solidFill>
              <a:srgbClr val="00FF00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chemeClr val="accent2"/>
                </a:solidFill>
              </a:rPr>
              <a:t>14</a:t>
            </a:r>
          </a:p>
        </p:txBody>
      </p:sp>
      <p:sp>
        <p:nvSpPr>
          <p:cNvPr id="8216" name="AutoShape 24"/>
          <p:cNvSpPr>
            <a:spLocks noChangeArrowheads="1"/>
          </p:cNvSpPr>
          <p:nvPr/>
        </p:nvSpPr>
        <p:spPr bwMode="auto">
          <a:xfrm>
            <a:off x="457200" y="1752600"/>
            <a:ext cx="1981200" cy="1752600"/>
          </a:xfrm>
          <a:prstGeom prst="star24">
            <a:avLst>
              <a:gd name="adj" fmla="val 37500"/>
            </a:avLst>
          </a:prstGeom>
          <a:solidFill>
            <a:srgbClr val="FF99CC"/>
          </a:solidFill>
          <a:ln w="41275">
            <a:solidFill>
              <a:srgbClr val="00FF00"/>
            </a:solidFill>
            <a:prstDash val="dash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4800" b="1">
                <a:solidFill>
                  <a:schemeClr val="accent2"/>
                </a:solidFill>
              </a:rPr>
              <a:t>15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6" grpId="0" animBg="1"/>
      <p:bldP spid="8207" grpId="0" animBg="1"/>
      <p:bldP spid="8208" grpId="0" animBg="1"/>
      <p:bldP spid="8209" grpId="0" animBg="1"/>
      <p:bldP spid="8210" grpId="0" animBg="1"/>
      <p:bldP spid="8211" grpId="0" animBg="1"/>
      <p:bldP spid="8212" grpId="0" animBg="1"/>
      <p:bldP spid="8213" grpId="0" animBg="1"/>
      <p:bldP spid="8214" grpId="0" animBg="1"/>
      <p:bldP spid="8215" grpId="0" animBg="1"/>
      <p:bldP spid="82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5472608"/>
          </a:xfr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Сегодня я узнал…</a:t>
            </a:r>
            <a:b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понял, что…</a:t>
            </a:r>
            <a:b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уроке я научился…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1|1|1.3|1.1|1.2|1.2|1|1|1.4|1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|1.7|0.9|0.8|0.9|1.1|0.8|0.9|1|1|0.9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351</TotalTime>
  <Words>125</Words>
  <Application>Microsoft Office PowerPoint</Application>
  <PresentationFormat>Экран (4:3)</PresentationFormat>
  <Paragraphs>43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Бумажная</vt:lpstr>
      <vt:lpstr>«Сравнение чисел».</vt:lpstr>
      <vt:lpstr>Повторение. Нумерация чисел 11-20.</vt:lpstr>
      <vt:lpstr>НАЙДИ  НАТУРАЛЬНЫЙ РЯД</vt:lpstr>
      <vt:lpstr>Слайд 4</vt:lpstr>
      <vt:lpstr> Соедините суммы в порядке увеличения их значения</vt:lpstr>
      <vt:lpstr>Сегодня я узнал… Я понял, что… На уроке я научился…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Соедините суммы в порядке увеличения их значения</dc:title>
  <dc:creator>Геворк</dc:creator>
  <cp:lastModifiedBy>Геворк</cp:lastModifiedBy>
  <cp:revision>39</cp:revision>
  <dcterms:created xsi:type="dcterms:W3CDTF">2013-03-30T13:10:30Z</dcterms:created>
  <dcterms:modified xsi:type="dcterms:W3CDTF">2013-03-31T07:46:50Z</dcterms:modified>
</cp:coreProperties>
</file>