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54886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YwC4tVCD_C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1834575" y="2916225"/>
            <a:ext cx="7057905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 dirty="0"/>
              <a:t>Тригонометрические </a:t>
            </a:r>
            <a:r>
              <a:rPr lang="ru" dirty="0" smtClean="0"/>
              <a:t>функции. Синус.</a:t>
            </a:r>
            <a:endParaRPr lang="ru" dirty="0"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/>
              <a:t>Урок в 11 классе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График </a:t>
            </a: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функции синус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13200" y="2058090"/>
            <a:ext cx="7392600" cy="913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lang="ru" sz="24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259632" y="1916832"/>
            <a:ext cx="73550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422108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Синус возрастает на отрезках: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55776" y="4653205"/>
                <a:ext cx="4514954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653205"/>
                <a:ext cx="4514954" cy="7199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259632" y="5373146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Синус убывает на отрезках: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55776" y="5773256"/>
                <a:ext cx="4412811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773256"/>
                <a:ext cx="4412811" cy="7961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6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График </a:t>
            </a: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функции синус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13200" y="2058090"/>
            <a:ext cx="7392600" cy="913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lang="ru" sz="24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259632" y="1916832"/>
            <a:ext cx="73550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414908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Синус принимает наибольшее значение, равное 1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71800" y="4572530"/>
                <a:ext cx="3903313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при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572530"/>
                <a:ext cx="3903313" cy="7199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/>
          <p:cNvSpPr/>
          <p:nvPr/>
        </p:nvSpPr>
        <p:spPr>
          <a:xfrm>
            <a:off x="4925284" y="251499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98784" y="248822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146940" y="3284984"/>
            <a:ext cx="72008" cy="72008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65296" y="256023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54368" y="3320988"/>
            <a:ext cx="72008" cy="72008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41694" y="5292471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Синус принимает наименьшее значение, равное -1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89739" y="5692581"/>
                <a:ext cx="4183838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при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739" y="5692581"/>
                <a:ext cx="4183838" cy="7199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71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914400" y="1603500"/>
            <a:ext cx="7924799" cy="3654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b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Синус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" sz="1800" b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косинус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угла задаётся на основе соотношений в прямоугольном треугольнике.</a:t>
            </a:r>
          </a:p>
          <a:p>
            <a:pPr marL="457200" lvl="0" indent="-342900" rtl="0">
              <a:lnSpc>
                <a:spcPct val="115000"/>
              </a:lnSpc>
              <a:buClr>
                <a:srgbClr val="F3F3F3"/>
              </a:buClr>
              <a:buSzPct val="166666"/>
              <a:buFont typeface="Arial"/>
              <a:buChar char="•"/>
            </a:pPr>
            <a:r>
              <a:rPr lang="ru" sz="1800" b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Синус угла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определяется как отношение противолежащего, к данному углу, катета к гипотенузе</a:t>
            </a:r>
          </a:p>
          <a:p>
            <a:pPr marL="457200" lvl="0" indent="-342900" rtl="0">
              <a:lnSpc>
                <a:spcPct val="115000"/>
              </a:lnSpc>
              <a:buClr>
                <a:srgbClr val="F3F3F3"/>
              </a:buClr>
              <a:buSzPct val="166666"/>
              <a:buFont typeface="Arial"/>
              <a:buChar char="•"/>
            </a:pPr>
            <a:r>
              <a:rPr lang="ru" sz="1800" b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Косинус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это как отношение прилежащего катета к гипотенузе.</a:t>
            </a:r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Чтобы не запутаться что используется с чем, можно использовать следующую ассоциацию:</a:t>
            </a:r>
          </a:p>
          <a:p>
            <a:pPr lv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b="1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Косинус</a:t>
            </a:r>
            <a:r>
              <a:rPr lang="ru" sz="1800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– косяк – дверь – дверь приложена (прилежащий катет) к косяку. Т.е. </a:t>
            </a:r>
            <a:r>
              <a:rPr lang="ru" sz="1800" b="1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Косинус</a:t>
            </a:r>
            <a:r>
              <a:rPr lang="ru" sz="1800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угла это отношение прилежащего катета к гипотенузе. Ну а противолежащий достаётся </a:t>
            </a:r>
            <a:r>
              <a:rPr lang="ru" sz="1800" b="1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синусу</a:t>
            </a:r>
            <a:r>
              <a:rPr lang="ru" sz="1800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154927"/>
            <a:ext cx="7831799" cy="1145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ru" sz="2400" dirty="0" smtClean="0">
                <a:solidFill>
                  <a:srgbClr val="000000"/>
                </a:solidFill>
              </a:rPr>
              <a:t>Определение </a:t>
            </a:r>
            <a:r>
              <a:rPr lang="ru" sz="2400" dirty="0">
                <a:solidFill>
                  <a:srgbClr val="000000"/>
                </a:solidFill>
              </a:rPr>
              <a:t>синуса и косинуса</a:t>
            </a:r>
          </a:p>
          <a:p>
            <a:r>
              <a:rPr lang="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Определение синуса и косинуса острого угла прямоугольного треугольника</a:t>
            </a:r>
            <a:endParaRPr lang="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3276829" y="4731070"/>
            <a:ext cx="3123970" cy="205072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Вспомни синусы некоторых углов. Посмотри фильм.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Shape 62">
            <a:hlinkClick r:id="rId3"/>
          </p:cNvPr>
          <p:cNvSpPr/>
          <p:nvPr/>
        </p:nvSpPr>
        <p:spPr>
          <a:xfrm>
            <a:off x="2057400" y="76200"/>
            <a:ext cx="6097873" cy="456983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306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         Для 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нахождения значений и знака </a:t>
            </a:r>
            <a:r>
              <a:rPr lang="ru" sz="1800" b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синуса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на единичной окружности используется ордината или ось Y, </a:t>
            </a:r>
            <a:r>
              <a:rPr lang="ru" sz="1800" b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косинуса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– абсцисса или ось X. </a:t>
            </a:r>
            <a:endParaRPr lang="ru" sz="1800" dirty="0" smtClean="0">
              <a:solidFill>
                <a:srgbClr val="F3F3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" sz="18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их запоминания используется следующая запоминалка:</a:t>
            </a:r>
          </a:p>
          <a:p>
            <a:pPr lvl="0" algn="ctr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" sz="1800" i="1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     Синус </a:t>
            </a:r>
            <a:r>
              <a:rPr lang="ru" sz="1800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- синий – синее небо. На синее небо, вверх, указывает ось Y. </a:t>
            </a:r>
            <a:endParaRPr lang="ru" sz="1800" i="1" dirty="0" smtClean="0">
              <a:solidFill>
                <a:srgbClr val="F3F3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i="1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                           Значит </a:t>
            </a:r>
            <a:r>
              <a:rPr lang="ru" sz="1800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ось X достаётся косинусу.</a:t>
            </a:r>
          </a:p>
          <a:p>
            <a:pPr algn="ctr"/>
            <a:endParaRPr lang="ru" sz="1800" i="1" dirty="0">
              <a:solidFill>
                <a:srgbClr val="F3F3F3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ru" sz="2400" dirty="0">
                <a:solidFill>
                  <a:srgbClr val="000000"/>
                </a:solidFill>
              </a:rPr>
              <a:t>Значения и знаки синуса и косинуса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ru" sz="2400" dirty="0">
                <a:solidFill>
                  <a:srgbClr val="000000"/>
                </a:solidFill>
              </a:rPr>
              <a:t>Значения и знаки синуса и косинуса</a:t>
            </a:r>
          </a:p>
          <a:p>
            <a:r>
              <a:rPr lang="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Знаки синуса по четвертям</a:t>
            </a:r>
            <a:endParaRPr lang="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813781" y="3653344"/>
            <a:ext cx="4349018" cy="25944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9823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b="1" dirty="0">
                <a:solidFill>
                  <a:srgbClr val="F3F3F3"/>
                </a:solidFill>
              </a:rPr>
              <a:t>
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AutoNum type="arabicPeriod"/>
            </a:pPr>
            <a:r>
              <a:rPr lang="ru" sz="2400" b="1" i="1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Областью </a:t>
            </a:r>
            <a:r>
              <a:rPr lang="ru" sz="2400" b="1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определения функции синус является множество всех действительных чисел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, т. е. </a:t>
            </a:r>
            <a:endParaRPr lang="ru" sz="2400" dirty="0" smtClean="0">
              <a:solidFill>
                <a:srgbClr val="F3F3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rtl="0">
              <a:buClr>
                <a:srgbClr val="000000"/>
              </a:buClr>
              <a:buSzPct val="45833"/>
              <a:buFont typeface="Arial"/>
              <a:buAutoNum type="arabicPeriod"/>
            </a:pPr>
            <a:r>
              <a:rPr lang="ru" sz="2400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D(y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) = R</a:t>
            </a:r>
            <a:r>
              <a:rPr lang="ru" sz="2400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" sz="2400" dirty="0">
              <a:solidFill>
                <a:srgbClr val="F3F3F3"/>
              </a:solidFill>
            </a:endParaRP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ru" sz="2400" dirty="0" smtClean="0">
                <a:solidFill>
                  <a:srgbClr val="F3F3F3"/>
                </a:solidFill>
              </a:rPr>
              <a:t>     </a:t>
            </a:r>
            <a:r>
              <a:rPr lang="ru" sz="2400" dirty="0" smtClean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Каждому 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действительному числу х соответствует единственная точка единичной окружности Р</a:t>
            </a:r>
            <a:r>
              <a:rPr lang="ru" sz="2400" baseline="-250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, получаемая поворотом точки Р</a:t>
            </a:r>
            <a:r>
              <a:rPr lang="ru" sz="2400" baseline="-250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(1; 0) на угол, равный х радиан. Точка Р</a:t>
            </a:r>
            <a:r>
              <a:rPr lang="ru" sz="2400" baseline="-250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имеет ординату, равную sinх. Следовательно, для любого х определено значение функции синус.</a:t>
            </a:r>
          </a:p>
          <a:p>
            <a:endParaRPr lang="ru" sz="2400" dirty="0">
              <a:solidFill>
                <a:srgbClr val="F3F3F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Свойства функции синус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9823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100" b="1" dirty="0">
                <a:solidFill>
                  <a:srgbClr val="F3F3F3"/>
                </a:solidFill>
              </a:rPr>
              <a:t>
</a:t>
            </a:r>
          </a:p>
          <a:p>
            <a:endParaRPr lang="ru" sz="1100" b="1" dirty="0">
              <a:solidFill>
                <a:srgbClr val="F3F3F3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Свойства функции синус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914400" y="2257800"/>
            <a:ext cx="73125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" sz="2400" b="1" i="1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Множеством значений функции синус является промежуток</a:t>
            </a: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 [-1; 1], т. е. Е(у) = [-1;1]</a:t>
            </a:r>
          </a:p>
          <a:p>
            <a:endParaRPr lang="ru" sz="2400" dirty="0">
              <a:solidFill>
                <a:srgbClr val="F3F3F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None/>
            </a:pPr>
            <a:r>
              <a:rPr lang="ru" sz="2400" dirty="0">
                <a:solidFill>
                  <a:srgbClr val="F3F3F3"/>
                </a:solidFill>
                <a:latin typeface="Times New Roman" pitchFamily="18" charset="0"/>
                <a:cs typeface="Times New Roman" pitchFamily="18" charset="0"/>
              </a:rPr>
              <a:t>Это следует из определения синуса: ордината любой точки единичной окружности удовлетворяет условию  -1≤y≤1</a:t>
            </a:r>
          </a:p>
          <a:p>
            <a:endParaRPr lang="ru" sz="2400" dirty="0">
              <a:solidFill>
                <a:srgbClr val="F3F3F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56800" y="2438400"/>
            <a:ext cx="7982399" cy="32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Пусть точка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получена при повороте точки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на x радиан, а точка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получена при повороте точки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на -х радиан.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Треугольник ОР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является равнобедренным; ON — биссектриса угла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значит, ON является медианой и высотой, проведенной к стороне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Следовательно, P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 =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N, т. е. ординаты точек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 Р</a:t>
            </a:r>
            <a:r>
              <a:rPr lang="ru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одинаковы по модулю и противоположны по знаку. Это означает, </a:t>
            </a:r>
            <a:endParaRPr lang="ru" sz="18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что 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ru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 = -sin</a:t>
            </a:r>
            <a:r>
              <a:rPr lang="ru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Свойства функции синус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13200" y="2058090"/>
            <a:ext cx="7392600" cy="913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Функция синус является нечетной, т. е. для любого  x∈R выполняется равенство sin⁡(-x)=-sin⁡x</a:t>
            </a:r>
          </a:p>
          <a:p>
            <a:endParaRPr lang="ru" sz="2400" dirty="0">
              <a:solidFill>
                <a:srgbClr val="FFFFFF"/>
              </a:solidFill>
            </a:endParaRPr>
          </a:p>
          <a:p>
            <a:endParaRPr lang="ru" sz="2400" dirty="0">
              <a:solidFill>
                <a:srgbClr val="FFFFFF"/>
              </a:solidFill>
            </a:endParaRPr>
          </a:p>
        </p:txBody>
      </p:sp>
      <p:sp>
        <p:nvSpPr>
          <p:cNvPr id="97" name="Shape 97"/>
          <p:cNvSpPr/>
          <p:nvPr/>
        </p:nvSpPr>
        <p:spPr>
          <a:xfrm>
            <a:off x="3813232" y="5229200"/>
            <a:ext cx="1592535" cy="135241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График </a:t>
            </a: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функции синус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13200" y="2058090"/>
            <a:ext cx="7392600" cy="913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lang="ru" sz="24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259632" y="1916832"/>
            <a:ext cx="73550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5389697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Нули функции: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51688" y="5805264"/>
                <a:ext cx="44049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=0 при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688" y="5805264"/>
                <a:ext cx="4404988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>
          <a:xfrm>
            <a:off x="1844932" y="2935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02440" y="29166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535812" y="29166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50712" y="29166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974848" y="29074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059832" y="29258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3925016"/>
                  </p:ext>
                </p:extLst>
              </p:nvPr>
            </p:nvGraphicFramePr>
            <p:xfrm>
              <a:off x="1880936" y="4077072"/>
              <a:ext cx="6096000" cy="10361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𝑠𝑖𝑛𝑥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3925016"/>
                  </p:ext>
                </p:extLst>
              </p:nvPr>
            </p:nvGraphicFramePr>
            <p:xfrm>
              <a:off x="1880936" y="4077072"/>
              <a:ext cx="6096000" cy="10361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</a:tblGrid>
                  <a:tr h="49657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800" t="-1235" r="-7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800" t="-1235" r="-6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0800" t="-1235" r="-5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0800" t="-1235" r="-4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400800" t="-1235" r="-3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0800" t="-1235" r="-2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00800" t="-1235" r="-100000" b="-109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700800" t="-1235" b="-109877"/>
                          </a:stretch>
                        </a:blipFill>
                      </a:tcPr>
                    </a:tc>
                  </a:tr>
                  <a:tr h="5395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800" t="-92135" r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800" t="-92135" r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0800" t="-92135" r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0800" t="-92135" r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400800" t="-92135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0800" t="-92135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00800" t="-92135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700800" t="-9213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919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sz="3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График </a:t>
            </a:r>
            <a:r>
              <a:rPr lang="ru" sz="3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функции синус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13200" y="2058090"/>
            <a:ext cx="7392600" cy="913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lang="ru" sz="24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259632" y="1916832"/>
            <a:ext cx="73550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422108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Интервалы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80412" y="4795545"/>
                <a:ext cx="62015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0 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при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∈(2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),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12" y="4795545"/>
                <a:ext cx="620156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олилиния 4"/>
          <p:cNvSpPr/>
          <p:nvPr/>
        </p:nvSpPr>
        <p:spPr>
          <a:xfrm>
            <a:off x="4350327" y="2567554"/>
            <a:ext cx="1209964" cy="369610"/>
          </a:xfrm>
          <a:custGeom>
            <a:avLst/>
            <a:gdLst>
              <a:gd name="connsiteX0" fmla="*/ 0 w 1209964"/>
              <a:gd name="connsiteY0" fmla="*/ 369610 h 369610"/>
              <a:gd name="connsiteX1" fmla="*/ 332509 w 1209964"/>
              <a:gd name="connsiteY1" fmla="*/ 101755 h 369610"/>
              <a:gd name="connsiteX2" fmla="*/ 609600 w 1209964"/>
              <a:gd name="connsiteY2" fmla="*/ 155 h 369610"/>
              <a:gd name="connsiteX3" fmla="*/ 932873 w 1209964"/>
              <a:gd name="connsiteY3" fmla="*/ 120228 h 369610"/>
              <a:gd name="connsiteX4" fmla="*/ 1209964 w 1209964"/>
              <a:gd name="connsiteY4" fmla="*/ 360374 h 369610"/>
              <a:gd name="connsiteX5" fmla="*/ 1209964 w 1209964"/>
              <a:gd name="connsiteY5" fmla="*/ 360374 h 36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964" h="369610">
                <a:moveTo>
                  <a:pt x="0" y="369610"/>
                </a:moveTo>
                <a:cubicBezTo>
                  <a:pt x="115454" y="266470"/>
                  <a:pt x="230909" y="163331"/>
                  <a:pt x="332509" y="101755"/>
                </a:cubicBezTo>
                <a:cubicBezTo>
                  <a:pt x="434109" y="40179"/>
                  <a:pt x="509539" y="-2924"/>
                  <a:pt x="609600" y="155"/>
                </a:cubicBezTo>
                <a:cubicBezTo>
                  <a:pt x="709661" y="3234"/>
                  <a:pt x="832812" y="60191"/>
                  <a:pt x="932873" y="120228"/>
                </a:cubicBezTo>
                <a:cubicBezTo>
                  <a:pt x="1032934" y="180264"/>
                  <a:pt x="1209964" y="360374"/>
                  <a:pt x="1209964" y="360374"/>
                </a:cubicBezTo>
                <a:lnTo>
                  <a:pt x="1209964" y="360374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804248" y="2558318"/>
            <a:ext cx="1209964" cy="369610"/>
          </a:xfrm>
          <a:custGeom>
            <a:avLst/>
            <a:gdLst>
              <a:gd name="connsiteX0" fmla="*/ 0 w 1209964"/>
              <a:gd name="connsiteY0" fmla="*/ 369610 h 369610"/>
              <a:gd name="connsiteX1" fmla="*/ 332509 w 1209964"/>
              <a:gd name="connsiteY1" fmla="*/ 101755 h 369610"/>
              <a:gd name="connsiteX2" fmla="*/ 609600 w 1209964"/>
              <a:gd name="connsiteY2" fmla="*/ 155 h 369610"/>
              <a:gd name="connsiteX3" fmla="*/ 932873 w 1209964"/>
              <a:gd name="connsiteY3" fmla="*/ 120228 h 369610"/>
              <a:gd name="connsiteX4" fmla="*/ 1209964 w 1209964"/>
              <a:gd name="connsiteY4" fmla="*/ 360374 h 369610"/>
              <a:gd name="connsiteX5" fmla="*/ 1209964 w 1209964"/>
              <a:gd name="connsiteY5" fmla="*/ 360374 h 36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964" h="369610">
                <a:moveTo>
                  <a:pt x="0" y="369610"/>
                </a:moveTo>
                <a:cubicBezTo>
                  <a:pt x="115454" y="266470"/>
                  <a:pt x="230909" y="163331"/>
                  <a:pt x="332509" y="101755"/>
                </a:cubicBezTo>
                <a:cubicBezTo>
                  <a:pt x="434109" y="40179"/>
                  <a:pt x="509539" y="-2924"/>
                  <a:pt x="609600" y="155"/>
                </a:cubicBezTo>
                <a:cubicBezTo>
                  <a:pt x="709661" y="3234"/>
                  <a:pt x="832812" y="60191"/>
                  <a:pt x="932873" y="120228"/>
                </a:cubicBezTo>
                <a:cubicBezTo>
                  <a:pt x="1032934" y="180264"/>
                  <a:pt x="1209964" y="360374"/>
                  <a:pt x="1209964" y="360374"/>
                </a:cubicBezTo>
                <a:lnTo>
                  <a:pt x="1209964" y="360374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898468" y="2604424"/>
            <a:ext cx="1209964" cy="369610"/>
          </a:xfrm>
          <a:custGeom>
            <a:avLst/>
            <a:gdLst>
              <a:gd name="connsiteX0" fmla="*/ 0 w 1209964"/>
              <a:gd name="connsiteY0" fmla="*/ 369610 h 369610"/>
              <a:gd name="connsiteX1" fmla="*/ 332509 w 1209964"/>
              <a:gd name="connsiteY1" fmla="*/ 101755 h 369610"/>
              <a:gd name="connsiteX2" fmla="*/ 609600 w 1209964"/>
              <a:gd name="connsiteY2" fmla="*/ 155 h 369610"/>
              <a:gd name="connsiteX3" fmla="*/ 932873 w 1209964"/>
              <a:gd name="connsiteY3" fmla="*/ 120228 h 369610"/>
              <a:gd name="connsiteX4" fmla="*/ 1209964 w 1209964"/>
              <a:gd name="connsiteY4" fmla="*/ 360374 h 369610"/>
              <a:gd name="connsiteX5" fmla="*/ 1209964 w 1209964"/>
              <a:gd name="connsiteY5" fmla="*/ 360374 h 36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964" h="369610">
                <a:moveTo>
                  <a:pt x="0" y="369610"/>
                </a:moveTo>
                <a:cubicBezTo>
                  <a:pt x="115454" y="266470"/>
                  <a:pt x="230909" y="163331"/>
                  <a:pt x="332509" y="101755"/>
                </a:cubicBezTo>
                <a:cubicBezTo>
                  <a:pt x="434109" y="40179"/>
                  <a:pt x="509539" y="-2924"/>
                  <a:pt x="609600" y="155"/>
                </a:cubicBezTo>
                <a:cubicBezTo>
                  <a:pt x="709661" y="3234"/>
                  <a:pt x="832812" y="60191"/>
                  <a:pt x="932873" y="120228"/>
                </a:cubicBezTo>
                <a:cubicBezTo>
                  <a:pt x="1032934" y="180264"/>
                  <a:pt x="1209964" y="360374"/>
                  <a:pt x="1209964" y="360374"/>
                </a:cubicBezTo>
                <a:lnTo>
                  <a:pt x="1209964" y="360374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07745" y="5373216"/>
                <a:ext cx="67441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0 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при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∈(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;2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), где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745" y="5373216"/>
                <a:ext cx="674415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олилиния 17"/>
          <p:cNvSpPr/>
          <p:nvPr/>
        </p:nvSpPr>
        <p:spPr>
          <a:xfrm rot="10800000">
            <a:off x="3154043" y="2977698"/>
            <a:ext cx="1209964" cy="369610"/>
          </a:xfrm>
          <a:custGeom>
            <a:avLst/>
            <a:gdLst>
              <a:gd name="connsiteX0" fmla="*/ 0 w 1209964"/>
              <a:gd name="connsiteY0" fmla="*/ 369610 h 369610"/>
              <a:gd name="connsiteX1" fmla="*/ 332509 w 1209964"/>
              <a:gd name="connsiteY1" fmla="*/ 101755 h 369610"/>
              <a:gd name="connsiteX2" fmla="*/ 609600 w 1209964"/>
              <a:gd name="connsiteY2" fmla="*/ 155 h 369610"/>
              <a:gd name="connsiteX3" fmla="*/ 932873 w 1209964"/>
              <a:gd name="connsiteY3" fmla="*/ 120228 h 369610"/>
              <a:gd name="connsiteX4" fmla="*/ 1209964 w 1209964"/>
              <a:gd name="connsiteY4" fmla="*/ 360374 h 369610"/>
              <a:gd name="connsiteX5" fmla="*/ 1209964 w 1209964"/>
              <a:gd name="connsiteY5" fmla="*/ 360374 h 36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964" h="369610">
                <a:moveTo>
                  <a:pt x="0" y="369610"/>
                </a:moveTo>
                <a:cubicBezTo>
                  <a:pt x="115454" y="266470"/>
                  <a:pt x="230909" y="163331"/>
                  <a:pt x="332509" y="101755"/>
                </a:cubicBezTo>
                <a:cubicBezTo>
                  <a:pt x="434109" y="40179"/>
                  <a:pt x="509539" y="-2924"/>
                  <a:pt x="609600" y="155"/>
                </a:cubicBezTo>
                <a:cubicBezTo>
                  <a:pt x="709661" y="3234"/>
                  <a:pt x="832812" y="60191"/>
                  <a:pt x="932873" y="120228"/>
                </a:cubicBezTo>
                <a:cubicBezTo>
                  <a:pt x="1032934" y="180264"/>
                  <a:pt x="1209964" y="360374"/>
                  <a:pt x="1209964" y="360374"/>
                </a:cubicBezTo>
                <a:lnTo>
                  <a:pt x="1209964" y="360374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10800000">
            <a:off x="5594284" y="2962463"/>
            <a:ext cx="1209964" cy="369610"/>
          </a:xfrm>
          <a:custGeom>
            <a:avLst/>
            <a:gdLst>
              <a:gd name="connsiteX0" fmla="*/ 0 w 1209964"/>
              <a:gd name="connsiteY0" fmla="*/ 369610 h 369610"/>
              <a:gd name="connsiteX1" fmla="*/ 332509 w 1209964"/>
              <a:gd name="connsiteY1" fmla="*/ 101755 h 369610"/>
              <a:gd name="connsiteX2" fmla="*/ 609600 w 1209964"/>
              <a:gd name="connsiteY2" fmla="*/ 155 h 369610"/>
              <a:gd name="connsiteX3" fmla="*/ 932873 w 1209964"/>
              <a:gd name="connsiteY3" fmla="*/ 120228 h 369610"/>
              <a:gd name="connsiteX4" fmla="*/ 1209964 w 1209964"/>
              <a:gd name="connsiteY4" fmla="*/ 360374 h 369610"/>
              <a:gd name="connsiteX5" fmla="*/ 1209964 w 1209964"/>
              <a:gd name="connsiteY5" fmla="*/ 360374 h 36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964" h="369610">
                <a:moveTo>
                  <a:pt x="0" y="369610"/>
                </a:moveTo>
                <a:cubicBezTo>
                  <a:pt x="115454" y="266470"/>
                  <a:pt x="230909" y="163331"/>
                  <a:pt x="332509" y="101755"/>
                </a:cubicBezTo>
                <a:cubicBezTo>
                  <a:pt x="434109" y="40179"/>
                  <a:pt x="509539" y="-2924"/>
                  <a:pt x="609600" y="155"/>
                </a:cubicBezTo>
                <a:cubicBezTo>
                  <a:pt x="709661" y="3234"/>
                  <a:pt x="832812" y="60191"/>
                  <a:pt x="932873" y="120228"/>
                </a:cubicBezTo>
                <a:cubicBezTo>
                  <a:pt x="1032934" y="180264"/>
                  <a:pt x="1209964" y="360374"/>
                  <a:pt x="1209964" y="360374"/>
                </a:cubicBezTo>
                <a:lnTo>
                  <a:pt x="1209964" y="360374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522604" y="2996952"/>
            <a:ext cx="353330" cy="298050"/>
          </a:xfrm>
          <a:custGeom>
            <a:avLst/>
            <a:gdLst>
              <a:gd name="connsiteX0" fmla="*/ 353330 w 353330"/>
              <a:gd name="connsiteY0" fmla="*/ 0 h 298050"/>
              <a:gd name="connsiteX1" fmla="*/ 202501 w 353330"/>
              <a:gd name="connsiteY1" fmla="*/ 179109 h 298050"/>
              <a:gd name="connsiteX2" fmla="*/ 13965 w 353330"/>
              <a:gd name="connsiteY2" fmla="*/ 292230 h 298050"/>
              <a:gd name="connsiteX3" fmla="*/ 13965 w 353330"/>
              <a:gd name="connsiteY3" fmla="*/ 282804 h 298050"/>
              <a:gd name="connsiteX4" fmla="*/ 13965 w 353330"/>
              <a:gd name="connsiteY4" fmla="*/ 282804 h 298050"/>
              <a:gd name="connsiteX5" fmla="*/ 13965 w 353330"/>
              <a:gd name="connsiteY5" fmla="*/ 292230 h 298050"/>
              <a:gd name="connsiteX6" fmla="*/ 13965 w 353330"/>
              <a:gd name="connsiteY6" fmla="*/ 292230 h 298050"/>
              <a:gd name="connsiteX7" fmla="*/ 13965 w 353330"/>
              <a:gd name="connsiteY7" fmla="*/ 292230 h 29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330" h="298050">
                <a:moveTo>
                  <a:pt x="353330" y="0"/>
                </a:moveTo>
                <a:cubicBezTo>
                  <a:pt x="306196" y="65202"/>
                  <a:pt x="259062" y="130404"/>
                  <a:pt x="202501" y="179109"/>
                </a:cubicBezTo>
                <a:cubicBezTo>
                  <a:pt x="145940" y="227814"/>
                  <a:pt x="45388" y="274947"/>
                  <a:pt x="13965" y="292230"/>
                </a:cubicBezTo>
                <a:cubicBezTo>
                  <a:pt x="-17458" y="309513"/>
                  <a:pt x="13965" y="282804"/>
                  <a:pt x="13965" y="282804"/>
                </a:cubicBezTo>
                <a:lnTo>
                  <a:pt x="13965" y="282804"/>
                </a:lnTo>
                <a:lnTo>
                  <a:pt x="13965" y="292230"/>
                </a:lnTo>
                <a:lnTo>
                  <a:pt x="13965" y="292230"/>
                </a:lnTo>
                <a:lnTo>
                  <a:pt x="13965" y="29223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041064" y="2941163"/>
            <a:ext cx="386499" cy="273404"/>
          </a:xfrm>
          <a:custGeom>
            <a:avLst/>
            <a:gdLst>
              <a:gd name="connsiteX0" fmla="*/ 0 w 386499"/>
              <a:gd name="connsiteY0" fmla="*/ 0 h 273404"/>
              <a:gd name="connsiteX1" fmla="*/ 169682 w 386499"/>
              <a:gd name="connsiteY1" fmla="*/ 150829 h 273404"/>
              <a:gd name="connsiteX2" fmla="*/ 301658 w 386499"/>
              <a:gd name="connsiteY2" fmla="*/ 254524 h 273404"/>
              <a:gd name="connsiteX3" fmla="*/ 386499 w 386499"/>
              <a:gd name="connsiteY3" fmla="*/ 273377 h 273404"/>
              <a:gd name="connsiteX4" fmla="*/ 386499 w 386499"/>
              <a:gd name="connsiteY4" fmla="*/ 273377 h 27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499" h="273404">
                <a:moveTo>
                  <a:pt x="0" y="0"/>
                </a:moveTo>
                <a:cubicBezTo>
                  <a:pt x="59703" y="54204"/>
                  <a:pt x="119406" y="108408"/>
                  <a:pt x="169682" y="150829"/>
                </a:cubicBezTo>
                <a:cubicBezTo>
                  <a:pt x="219958" y="193250"/>
                  <a:pt x="265522" y="234099"/>
                  <a:pt x="301658" y="254524"/>
                </a:cubicBezTo>
                <a:cubicBezTo>
                  <a:pt x="337794" y="274949"/>
                  <a:pt x="386499" y="273377"/>
                  <a:pt x="386499" y="273377"/>
                </a:cubicBezTo>
                <a:lnTo>
                  <a:pt x="386499" y="273377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1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a7d18bfcdadc1b24cb63a6cf36fb926796428"/>
</p:tagLst>
</file>

<file path=ppt/theme/theme1.xml><?xml version="1.0" encoding="utf-8"?>
<a:theme xmlns:a="http://schemas.openxmlformats.org/drawingml/2006/main" name="Custom Theme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567</Words>
  <Application>Microsoft Office PowerPoint</Application>
  <PresentationFormat>Экран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Custom Theme</vt:lpstr>
      <vt:lpstr>Тригонометрические функции. Синус.</vt:lpstr>
      <vt:lpstr>Определение синуса и косинуса Определение синуса и косинуса острого угла прямоугольного треугольника</vt:lpstr>
      <vt:lpstr>Презентация PowerPoint</vt:lpstr>
      <vt:lpstr>Значения и знаки синуса и косинуса Значения и знаки синуса и косинуса Знаки синуса по четвертям</vt:lpstr>
      <vt:lpstr>Свойства функции синус</vt:lpstr>
      <vt:lpstr>Свойства функции синус</vt:lpstr>
      <vt:lpstr>Свойства функции синус</vt:lpstr>
      <vt:lpstr>График функции синус</vt:lpstr>
      <vt:lpstr>График функции синус</vt:lpstr>
      <vt:lpstr>График функции синус</vt:lpstr>
      <vt:lpstr>График функции синус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функции</dc:title>
  <cp:lastModifiedBy>Людмила</cp:lastModifiedBy>
  <cp:revision>14</cp:revision>
  <dcterms:modified xsi:type="dcterms:W3CDTF">2013-10-24T12:02:22Z</dcterms:modified>
</cp:coreProperties>
</file>