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61" r:id="rId5"/>
    <p:sldId id="260" r:id="rId6"/>
    <p:sldId id="259" r:id="rId7"/>
    <p:sldId id="258" r:id="rId8"/>
    <p:sldId id="266" r:id="rId9"/>
    <p:sldId id="265" r:id="rId10"/>
    <p:sldId id="268" r:id="rId11"/>
    <p:sldId id="267" r:id="rId12"/>
    <p:sldId id="257" r:id="rId13"/>
    <p:sldId id="270" r:id="rId14"/>
    <p:sldId id="269" r:id="rId15"/>
    <p:sldId id="26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501B"/>
    <a:srgbClr val="FF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99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95536" y="332656"/>
            <a:ext cx="8352928" cy="6192688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6fc6a_ba5d7a58_XL.png"/>
          <p:cNvPicPr>
            <a:picLocks noChangeAspect="1"/>
          </p:cNvPicPr>
          <p:nvPr/>
        </p:nvPicPr>
        <p:blipFill>
          <a:blip r:embed="rId5" cstate="print"/>
          <a:srcRect l="9142" t="3801" r="4335" b="8001"/>
          <a:stretch>
            <a:fillRect/>
          </a:stretch>
        </p:blipFill>
        <p:spPr>
          <a:xfrm>
            <a:off x="0" y="4725144"/>
            <a:ext cx="1828162" cy="21328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horobliznec.ru/?c=r&amp;q=%D0%93%D0%BE%D0%B4+%D0%BF%D0%B5%D1%82%D1%83%D1%85%D0%B0" TargetMode="External"/><Relationship Id="rId13" Type="http://schemas.openxmlformats.org/officeDocument/2006/relationships/hyperlink" Target="http://nsportal.ru/nachalnaya-shkola/matematika/tsifryanimirovannyi-plakat" TargetMode="External"/><Relationship Id="rId3" Type="http://schemas.openxmlformats.org/officeDocument/2006/relationships/hyperlink" Target="http://muzikalkairk.ucoz.ru/load/stikhi/matematika/65" TargetMode="External"/><Relationship Id="rId7" Type="http://schemas.openxmlformats.org/officeDocument/2006/relationships/hyperlink" Target="http://trendi2012.butikavenu.ru/shlyapochnye-griby-foto.html" TargetMode="External"/><Relationship Id="rId12" Type="http://schemas.openxmlformats.org/officeDocument/2006/relationships/hyperlink" Target="http://www.fabrikaglamura.ru/forum/t15322,6-.htm" TargetMode="External"/><Relationship Id="rId2" Type="http://schemas.openxmlformats.org/officeDocument/2006/relationships/hyperlink" Target="http://ya-umni4ka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detirisuyut.ru/kartinki-kolokolchiki-dlya-detey.html" TargetMode="External"/><Relationship Id="rId11" Type="http://schemas.openxmlformats.org/officeDocument/2006/relationships/hyperlink" Target="http://freerus-magazin.ru/vishivka-buratino.html" TargetMode="External"/><Relationship Id="rId5" Type="http://schemas.openxmlformats.org/officeDocument/2006/relationships/hyperlink" Target="http://lori.ru/~loskutnikov/series/alfavit" TargetMode="External"/><Relationship Id="rId10" Type="http://schemas.openxmlformats.org/officeDocument/2006/relationships/hyperlink" Target="http://narod.yandex.ru/shop.xhtml?site=fay-f&amp;p=327637&amp;g=2&amp;n=11" TargetMode="External"/><Relationship Id="rId4" Type="http://schemas.openxmlformats.org/officeDocument/2006/relationships/hyperlink" Target="http://www.articolepetrecere.ro/lumanari-tort-winnie/98-lumanare-cifra-tort-winnie-nr-4-.html" TargetMode="External"/><Relationship Id="rId9" Type="http://schemas.openxmlformats.org/officeDocument/2006/relationships/hyperlink" Target="http://scaramouch.ru/content/view/5268/1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6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772816"/>
            <a:ext cx="7772400" cy="1470025"/>
          </a:xfrm>
        </p:spPr>
        <p:txBody>
          <a:bodyPr/>
          <a:lstStyle/>
          <a:p>
            <a:r>
              <a:rPr lang="ru-RU" sz="9600" b="1" dirty="0" smtClean="0">
                <a:solidFill>
                  <a:srgbClr val="C00000"/>
                </a:solidFill>
                <a:latin typeface="Comic Sans MS" pitchFamily="66" charset="0"/>
              </a:rPr>
              <a:t>Число и цифра 4</a:t>
            </a:r>
            <a:endParaRPr lang="ru-RU" sz="96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8194" name="Picture 2" descr="http://im5-tub-ru.yandex.net/i?id=267959661-62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091988">
            <a:off x="1063362" y="640444"/>
            <a:ext cx="1428750" cy="1428750"/>
          </a:xfrm>
          <a:prstGeom prst="rect">
            <a:avLst/>
          </a:prstGeom>
          <a:noFill/>
        </p:spPr>
      </p:pic>
      <p:pic>
        <p:nvPicPr>
          <p:cNvPr id="8196" name="Picture 4" descr="http://im2-tub-ru.yandex.net/i?id=546217390-46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71306">
            <a:off x="6767225" y="583665"/>
            <a:ext cx="1428750" cy="1428750"/>
          </a:xfrm>
          <a:prstGeom prst="rect">
            <a:avLst/>
          </a:prstGeom>
          <a:noFill/>
        </p:spPr>
      </p:pic>
      <p:pic>
        <p:nvPicPr>
          <p:cNvPr id="8198" name="Picture 6" descr="http://im3-tub-ru.yandex.net/i?id=280627790-04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78767">
            <a:off x="6876233" y="4764223"/>
            <a:ext cx="127635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Oval 8"/>
          <p:cNvSpPr>
            <a:spLocks noChangeArrowheads="1"/>
          </p:cNvSpPr>
          <p:nvPr/>
        </p:nvSpPr>
        <p:spPr bwMode="auto">
          <a:xfrm>
            <a:off x="1187624" y="476672"/>
            <a:ext cx="1028700" cy="10668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7" name="Oval 7"/>
          <p:cNvSpPr>
            <a:spLocks noChangeArrowheads="1"/>
          </p:cNvSpPr>
          <p:nvPr/>
        </p:nvSpPr>
        <p:spPr bwMode="auto">
          <a:xfrm>
            <a:off x="2987824" y="548680"/>
            <a:ext cx="1028700" cy="10668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2" name="Oval 2"/>
          <p:cNvSpPr>
            <a:spLocks noChangeArrowheads="1"/>
          </p:cNvSpPr>
          <p:nvPr/>
        </p:nvSpPr>
        <p:spPr bwMode="auto">
          <a:xfrm>
            <a:off x="6300192" y="692696"/>
            <a:ext cx="1028700" cy="1066800"/>
          </a:xfrm>
          <a:prstGeom prst="ellipse">
            <a:avLst/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Oval 6"/>
          <p:cNvSpPr>
            <a:spLocks noChangeArrowheads="1"/>
          </p:cNvSpPr>
          <p:nvPr/>
        </p:nvSpPr>
        <p:spPr bwMode="auto">
          <a:xfrm>
            <a:off x="1259632" y="2924944"/>
            <a:ext cx="1028700" cy="10668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3" name="Oval 3"/>
          <p:cNvSpPr>
            <a:spLocks noChangeArrowheads="1"/>
          </p:cNvSpPr>
          <p:nvPr/>
        </p:nvSpPr>
        <p:spPr bwMode="auto">
          <a:xfrm>
            <a:off x="1259632" y="1700808"/>
            <a:ext cx="1028700" cy="10668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val 7"/>
          <p:cNvSpPr>
            <a:spLocks noChangeArrowheads="1"/>
          </p:cNvSpPr>
          <p:nvPr/>
        </p:nvSpPr>
        <p:spPr bwMode="auto">
          <a:xfrm>
            <a:off x="4716016" y="620688"/>
            <a:ext cx="1028700" cy="10668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Oval 7"/>
          <p:cNvSpPr>
            <a:spLocks noChangeArrowheads="1"/>
          </p:cNvSpPr>
          <p:nvPr/>
        </p:nvSpPr>
        <p:spPr bwMode="auto">
          <a:xfrm>
            <a:off x="2987824" y="1772816"/>
            <a:ext cx="1028700" cy="10668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Oval 2"/>
          <p:cNvSpPr>
            <a:spLocks noChangeArrowheads="1"/>
          </p:cNvSpPr>
          <p:nvPr/>
        </p:nvSpPr>
        <p:spPr bwMode="auto">
          <a:xfrm>
            <a:off x="4716016" y="1844824"/>
            <a:ext cx="1028700" cy="1066800"/>
          </a:xfrm>
          <a:prstGeom prst="ellipse">
            <a:avLst/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Oval 2"/>
          <p:cNvSpPr>
            <a:spLocks noChangeArrowheads="1"/>
          </p:cNvSpPr>
          <p:nvPr/>
        </p:nvSpPr>
        <p:spPr bwMode="auto">
          <a:xfrm>
            <a:off x="6372200" y="1844824"/>
            <a:ext cx="1028700" cy="1066800"/>
          </a:xfrm>
          <a:prstGeom prst="ellipse">
            <a:avLst/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Oval 2"/>
          <p:cNvSpPr>
            <a:spLocks noChangeArrowheads="1"/>
          </p:cNvSpPr>
          <p:nvPr/>
        </p:nvSpPr>
        <p:spPr bwMode="auto">
          <a:xfrm>
            <a:off x="2987824" y="2996952"/>
            <a:ext cx="1037084" cy="1066800"/>
          </a:xfrm>
          <a:prstGeom prst="ellipse">
            <a:avLst/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Oval 2"/>
          <p:cNvSpPr>
            <a:spLocks noChangeArrowheads="1"/>
          </p:cNvSpPr>
          <p:nvPr/>
        </p:nvSpPr>
        <p:spPr bwMode="auto">
          <a:xfrm>
            <a:off x="4644008" y="3068960"/>
            <a:ext cx="1028700" cy="1066800"/>
          </a:xfrm>
          <a:prstGeom prst="ellipse">
            <a:avLst/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Oval 2"/>
          <p:cNvSpPr>
            <a:spLocks noChangeArrowheads="1"/>
          </p:cNvSpPr>
          <p:nvPr/>
        </p:nvSpPr>
        <p:spPr bwMode="auto">
          <a:xfrm>
            <a:off x="6444208" y="3068960"/>
            <a:ext cx="1028700" cy="1066800"/>
          </a:xfrm>
          <a:prstGeom prst="ellipse">
            <a:avLst/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Подзаголовок 22"/>
          <p:cNvSpPr>
            <a:spLocks noGrp="1"/>
          </p:cNvSpPr>
          <p:nvPr>
            <p:ph type="subTitle" idx="1"/>
          </p:nvPr>
        </p:nvSpPr>
        <p:spPr>
          <a:xfrm>
            <a:off x="1187624" y="4365104"/>
            <a:ext cx="6400800" cy="1752600"/>
          </a:xfrm>
        </p:spPr>
        <p:txBody>
          <a:bodyPr/>
          <a:lstStyle/>
          <a:p>
            <a:r>
              <a:rPr lang="ru-RU" sz="9600" b="1" dirty="0" smtClean="0">
                <a:solidFill>
                  <a:srgbClr val="C00000"/>
                </a:solidFill>
              </a:rPr>
              <a:t>ПРОВЕРЬ!</a:t>
            </a:r>
            <a:endParaRPr lang="ru-RU" sz="9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419475" y="1196975"/>
            <a:ext cx="4724400" cy="4724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" name="Line 3"/>
          <p:cNvSpPr>
            <a:spLocks noChangeShapeType="1"/>
          </p:cNvSpPr>
          <p:nvPr/>
        </p:nvSpPr>
        <p:spPr bwMode="auto">
          <a:xfrm>
            <a:off x="5629275" y="3787775"/>
            <a:ext cx="1905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Line 4"/>
          <p:cNvSpPr>
            <a:spLocks noChangeShapeType="1"/>
          </p:cNvSpPr>
          <p:nvPr/>
        </p:nvSpPr>
        <p:spPr bwMode="auto">
          <a:xfrm flipH="1">
            <a:off x="7000875" y="1730375"/>
            <a:ext cx="1143000" cy="419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 flipH="1">
            <a:off x="5629275" y="1196975"/>
            <a:ext cx="838200" cy="2590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" name="Oval 6"/>
          <p:cNvSpPr>
            <a:spLocks noChangeArrowheads="1"/>
          </p:cNvSpPr>
          <p:nvPr/>
        </p:nvSpPr>
        <p:spPr bwMode="auto">
          <a:xfrm>
            <a:off x="6391275" y="1196975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" name="Oval 7"/>
          <p:cNvSpPr>
            <a:spLocks noChangeArrowheads="1"/>
          </p:cNvSpPr>
          <p:nvPr/>
        </p:nvSpPr>
        <p:spPr bwMode="auto">
          <a:xfrm>
            <a:off x="8067675" y="1654175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1466">
            <a:off x="4943475" y="587375"/>
            <a:ext cx="17145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val 9"/>
          <p:cNvSpPr>
            <a:spLocks noChangeArrowheads="1"/>
          </p:cNvSpPr>
          <p:nvPr/>
        </p:nvSpPr>
        <p:spPr bwMode="auto">
          <a:xfrm>
            <a:off x="5553075" y="3711575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8" name="Oval 10"/>
          <p:cNvSpPr>
            <a:spLocks noChangeArrowheads="1"/>
          </p:cNvSpPr>
          <p:nvPr/>
        </p:nvSpPr>
        <p:spPr bwMode="auto">
          <a:xfrm>
            <a:off x="7458075" y="3711575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" name="Oval 11"/>
          <p:cNvSpPr>
            <a:spLocks noChangeArrowheads="1"/>
          </p:cNvSpPr>
          <p:nvPr/>
        </p:nvSpPr>
        <p:spPr bwMode="auto">
          <a:xfrm>
            <a:off x="6924675" y="5768975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0" name="Picture 17" descr="nazad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8820150" y="6670675"/>
            <a:ext cx="32385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8" descr="dag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650" y="1125538"/>
            <a:ext cx="9525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9" descr="dag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2488" y="1125538"/>
            <a:ext cx="9525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0" descr="dag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088" y="4076700"/>
            <a:ext cx="9525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1" descr="dag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513" y="4076700"/>
            <a:ext cx="9525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5" descr="D:\Мои документы\Мои рисунки\4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86776" y="142852"/>
            <a:ext cx="714380" cy="107157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0.0111 L -0.08542 0.3825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" y="1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542 0.38252 L 0.13125 0.38252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8958 0.07169 L 0.06458 0.68224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3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908720"/>
            <a:ext cx="6400800" cy="1752600"/>
          </a:xfrm>
        </p:spPr>
        <p:txBody>
          <a:bodyPr/>
          <a:lstStyle/>
          <a:p>
            <a:r>
              <a:rPr lang="ru-RU" sz="6600" b="1" dirty="0" err="1" smtClean="0">
                <a:solidFill>
                  <a:srgbClr val="C00000"/>
                </a:solidFill>
                <a:latin typeface="Comic Sans MS" pitchFamily="66" charset="0"/>
              </a:rPr>
              <a:t>Физминутка</a:t>
            </a:r>
            <a:r>
              <a:rPr lang="ru-RU" sz="66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6600" b="1" dirty="0" smtClean="0">
                <a:solidFill>
                  <a:srgbClr val="C00000"/>
                </a:solidFill>
                <a:latin typeface="Comic Sans MS" pitchFamily="66" charset="0"/>
                <a:sym typeface="Wingdings" pitchFamily="2" charset="2"/>
              </a:rPr>
              <a:t></a:t>
            </a:r>
            <a:endParaRPr lang="ru-RU" sz="66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331640" y="2492896"/>
          <a:ext cx="6840760" cy="2438400"/>
        </p:xfrm>
        <a:graphic>
          <a:graphicData uri="http://schemas.openxmlformats.org/drawingml/2006/table">
            <a:tbl>
              <a:tblPr/>
              <a:tblGrid>
                <a:gridCol w="6840760"/>
              </a:tblGrid>
              <a:tr h="22322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— А сейчас давайте представим себя озорными собачками  и потанцуем на полянке.</a:t>
                      </a: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5536" y="1772816"/>
          <a:ext cx="4464496" cy="2743200"/>
        </p:xfrm>
        <a:graphic>
          <a:graphicData uri="http://schemas.openxmlformats.org/drawingml/2006/table">
            <a:tbl>
              <a:tblPr/>
              <a:tblGrid>
                <a:gridCol w="4464496"/>
              </a:tblGrid>
              <a:tr h="1760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Я знаю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Я запомнил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Я  смог  </a:t>
                      </a:r>
                      <a:endParaRPr lang="ru-RU" sz="60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17409" name="Group 10"/>
          <p:cNvGrpSpPr>
            <a:grpSpLocks/>
          </p:cNvGrpSpPr>
          <p:nvPr/>
        </p:nvGrpSpPr>
        <p:grpSpPr bwMode="auto">
          <a:xfrm>
            <a:off x="5076056" y="1340768"/>
            <a:ext cx="2088232" cy="3600400"/>
            <a:chOff x="5316" y="12584"/>
            <a:chExt cx="800" cy="709"/>
          </a:xfrm>
        </p:grpSpPr>
        <p:sp>
          <p:nvSpPr>
            <p:cNvPr id="6" name="Line 11"/>
            <p:cNvSpPr>
              <a:spLocks noChangeShapeType="1"/>
            </p:cNvSpPr>
            <p:nvPr/>
          </p:nvSpPr>
          <p:spPr bwMode="auto">
            <a:xfrm flipV="1">
              <a:off x="5316" y="12584"/>
              <a:ext cx="800" cy="2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" name="Line 12"/>
            <p:cNvSpPr>
              <a:spLocks noChangeShapeType="1"/>
            </p:cNvSpPr>
            <p:nvPr/>
          </p:nvSpPr>
          <p:spPr bwMode="auto">
            <a:xfrm>
              <a:off x="5316" y="12937"/>
              <a:ext cx="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Line 13"/>
            <p:cNvSpPr>
              <a:spLocks noChangeShapeType="1"/>
            </p:cNvSpPr>
            <p:nvPr/>
          </p:nvSpPr>
          <p:spPr bwMode="auto">
            <a:xfrm>
              <a:off x="5316" y="13021"/>
              <a:ext cx="800" cy="2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2555776" y="620688"/>
            <a:ext cx="41764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Comic Sans MS" pitchFamily="66" charset="0"/>
              </a:rPr>
              <a:t> Итог урока. </a:t>
            </a:r>
            <a:endParaRPr lang="ru-RU" sz="4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115616" y="-387424"/>
            <a:ext cx="6688832" cy="1752600"/>
          </a:xfrm>
        </p:spPr>
        <p:txBody>
          <a:bodyPr/>
          <a:lstStyle/>
          <a:p>
            <a:r>
              <a:rPr lang="ru-RU" sz="9600" b="1" dirty="0" smtClean="0">
                <a:solidFill>
                  <a:srgbClr val="C00000"/>
                </a:solidFill>
              </a:rPr>
              <a:t>Всем спасибо за урок</a:t>
            </a:r>
            <a:r>
              <a:rPr lang="ru-RU" sz="9600" b="1" dirty="0" smtClean="0">
                <a:solidFill>
                  <a:srgbClr val="C00000"/>
                </a:solidFill>
              </a:rPr>
              <a:t>!!!</a:t>
            </a:r>
          </a:p>
          <a:p>
            <a:r>
              <a:rPr lang="ru-RU" sz="9600" b="1" dirty="0" smtClean="0">
                <a:solidFill>
                  <a:srgbClr val="C00000"/>
                </a:solidFill>
              </a:rPr>
              <a:t>МОЛОДЦЫ</a:t>
            </a:r>
            <a:r>
              <a:rPr lang="ru-RU" sz="9600" b="1" dirty="0" smtClean="0">
                <a:solidFill>
                  <a:srgbClr val="C00000"/>
                </a:solidFill>
              </a:rPr>
              <a:t>!</a:t>
            </a:r>
            <a:endParaRPr lang="ru-RU" sz="9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836713"/>
            <a:ext cx="7488832" cy="1440160"/>
          </a:xfrm>
        </p:spPr>
        <p:txBody>
          <a:bodyPr/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Шаблон презентации    </a:t>
            </a: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ya-umni4ka.ru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Картинка цифры 4 </a:t>
            </a: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http://muzikalkairk.ucoz.ru/load/stikhi/matematika/65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http://www.articolepetrecere.ro/lumanari-tort-winnie/98-lumanare-cifra-tort-winnie-nr-4-.html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http://lori.ru/~loskutnikov/series/alfavit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звоночек </a:t>
            </a: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http://detirisuyut.ru/kartinki…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гриб </a:t>
            </a: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http://trendi2012.butikavenu.ru/shlyapochnye-griby-foto.html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петух </a:t>
            </a: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http://horobliznec.ru/?c=r&amp;q=%D0%93%D0%BE%D0%B4+%D0%BF%D0%B5%D1%82%D1%83%D1%85%D0%B0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собаки </a:t>
            </a: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http://scaramouch.ru/content/view/5268/1/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стульчики </a:t>
            </a: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http://narod.yandex.ru/shop.xhtml?site=fay-f&amp;p=327637&amp;g=2&amp;n=11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паравозик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http://svetikya.com/post223007359/   Буратино </a:t>
            </a: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http://freerus-magazin.ru/vishivka-buratino.html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Мальвина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  <a:hlinkClick r:id="rId12"/>
              </a:rPr>
              <a:t>http://www.fabrikaglamura.ru/forum/t15322,6-.htm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Незнайка http://afisha.perm.kp.ru/event/28729/  Золушка http://www.xrest.ru/preview/794637/  анимированные цифры </a:t>
            </a: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  <a:hlinkClick r:id="rId13"/>
              </a:rPr>
              <a:t>http://nsportal.ru/nachalnaya-shkola/matematika/tsifryanimirovannyi-plakat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endParaRPr lang="ru-RU" sz="1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260648"/>
            <a:ext cx="5616624" cy="648072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Использованные ресурсы: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/>
          <a:lstStyle/>
          <a:p>
            <a:r>
              <a:rPr lang="ru-RU" sz="5400" b="1" dirty="0" smtClean="0">
                <a:solidFill>
                  <a:srgbClr val="A5501B"/>
                </a:solidFill>
              </a:rPr>
              <a:t>Вот звенит для нас звонок – начинается урок.</a:t>
            </a:r>
            <a:br>
              <a:rPr lang="ru-RU" sz="5400" b="1" dirty="0" smtClean="0">
                <a:solidFill>
                  <a:srgbClr val="A5501B"/>
                </a:solidFill>
              </a:rPr>
            </a:br>
            <a:r>
              <a:rPr lang="ru-RU" sz="5400" b="1" dirty="0" smtClean="0">
                <a:solidFill>
                  <a:srgbClr val="A5501B"/>
                </a:solidFill>
              </a:rPr>
              <a:t>Ровно встали, подтянулись и друг другу улыбнулись.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http://s14.radikal.ru/i187/1108/cc/33ecc16778e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5120" y="2060848"/>
            <a:ext cx="2348880" cy="2348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 descr="http://img-fotki.yandex.ru/get/4505/nikita-pato.0/0_52bd7_a6e1eb16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836712"/>
            <a:ext cx="2935577" cy="2201683"/>
          </a:xfrm>
          <a:prstGeom prst="rect">
            <a:avLst/>
          </a:prstGeom>
          <a:noFill/>
        </p:spPr>
      </p:pic>
      <p:pic>
        <p:nvPicPr>
          <p:cNvPr id="2054" name="Picture 6" descr="http://img-fotki.yandex.ru/get/4505/nikita-pato.0/0_52bd7_a6e1eb16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1028" y="836713"/>
            <a:ext cx="2976331" cy="2232248"/>
          </a:xfrm>
          <a:prstGeom prst="rect">
            <a:avLst/>
          </a:prstGeom>
          <a:noFill/>
        </p:spPr>
      </p:pic>
      <p:pic>
        <p:nvPicPr>
          <p:cNvPr id="2056" name="Picture 8" descr="http://img-fotki.yandex.ru/get/4505/nikita-pato.0/0_52bd7_a6e1eb16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717032"/>
            <a:ext cx="3415308" cy="25614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15000" b="1" dirty="0" smtClean="0">
                <a:solidFill>
                  <a:srgbClr val="C00000"/>
                </a:solidFill>
              </a:rPr>
              <a:t>1    2    3.. </a:t>
            </a:r>
            <a:endParaRPr lang="ru-RU" sz="150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На плетень взлетел петух, повстречал еще там двух, сколько стало петухов? У кого ответ готов?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://www.symbolsbook.ru/images/P/Petu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573016"/>
            <a:ext cx="2421858" cy="2489473"/>
          </a:xfrm>
          <a:prstGeom prst="rect">
            <a:avLst/>
          </a:prstGeom>
          <a:noFill/>
        </p:spPr>
      </p:pic>
      <p:pic>
        <p:nvPicPr>
          <p:cNvPr id="4100" name="Picture 4" descr="http://bm.img.com.ua/img/prikol/images/large/3/4/164243_3066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429000"/>
            <a:ext cx="4191843" cy="30534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Что общего между этими множествами?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http://im4-tub-ru.yandex.net/i?id=616098898-68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88840"/>
            <a:ext cx="3744416" cy="2496277"/>
          </a:xfrm>
          <a:prstGeom prst="rect">
            <a:avLst/>
          </a:prstGeom>
          <a:noFill/>
        </p:spPr>
      </p:pic>
      <p:pic>
        <p:nvPicPr>
          <p:cNvPr id="5124" name="Picture 4" descr="http://ejka.ru/uploads/images/b/c/9/2/678/2e456cda7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700808"/>
            <a:ext cx="2849513" cy="2849513"/>
          </a:xfrm>
          <a:prstGeom prst="rect">
            <a:avLst/>
          </a:prstGeom>
          <a:noFill/>
        </p:spPr>
      </p:pic>
      <p:pic>
        <p:nvPicPr>
          <p:cNvPr id="5126" name="Picture 6" descr="http://im5-tub-ru.yandex.net/i?id=428103051-42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4221088"/>
            <a:ext cx="1618785" cy="2148830"/>
          </a:xfrm>
          <a:prstGeom prst="rect">
            <a:avLst/>
          </a:prstGeom>
          <a:noFill/>
        </p:spPr>
      </p:pic>
      <p:pic>
        <p:nvPicPr>
          <p:cNvPr id="5128" name="Picture 8" descr="http://www.mg-e.ru/images/user/variations/440x1000/378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3140969"/>
            <a:ext cx="2126459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im0-tub-ru.yandex.net/i?id=299782179-18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32656"/>
            <a:ext cx="2693100" cy="2448272"/>
          </a:xfrm>
          <a:prstGeom prst="rect">
            <a:avLst/>
          </a:prstGeom>
          <a:noFill/>
        </p:spPr>
      </p:pic>
      <p:pic>
        <p:nvPicPr>
          <p:cNvPr id="6150" name="Picture 6" descr="http://www.xrest.ru/images/collection/00420/663/pre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764704"/>
            <a:ext cx="1998176" cy="2921521"/>
          </a:xfrm>
          <a:prstGeom prst="rect">
            <a:avLst/>
          </a:prstGeom>
          <a:noFill/>
        </p:spPr>
      </p:pic>
      <p:pic>
        <p:nvPicPr>
          <p:cNvPr id="6152" name="Picture 8" descr="http://cs11230.userapi.com/u22807874/-6/x_f5422a6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836712"/>
            <a:ext cx="2142705" cy="2737526"/>
          </a:xfrm>
          <a:prstGeom prst="rect">
            <a:avLst/>
          </a:prstGeom>
          <a:noFill/>
        </p:spPr>
      </p:pic>
      <p:pic>
        <p:nvPicPr>
          <p:cNvPr id="6154" name="Picture 10" descr="http://rudocs.exdat.com/pars_docs/tw_refs/297/296279/296279_html_m96f180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2924944"/>
            <a:ext cx="2510036" cy="3137545"/>
          </a:xfrm>
          <a:prstGeom prst="rect">
            <a:avLst/>
          </a:prstGeom>
          <a:noFill/>
        </p:spPr>
      </p:pic>
      <p:pic>
        <p:nvPicPr>
          <p:cNvPr id="6156" name="Picture 12" descr="http://www.ug.ru/uploads/images/method_article/78/inline/%D0%93%D0%BB%D0%B0%D0%B3%D0%BE%D0%BB%20-%20%D1%8D%D1%82%D0%BE%20%D0%97%D0%BE%D0%BB%D1%83%D1%88%D0%BA%D0%B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3068960"/>
            <a:ext cx="1721899" cy="29424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xrest.ru/images/collection/00420/663/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77072"/>
            <a:ext cx="1566128" cy="2289826"/>
          </a:xfrm>
          <a:prstGeom prst="rect">
            <a:avLst/>
          </a:prstGeom>
          <a:noFill/>
        </p:spPr>
      </p:pic>
      <p:pic>
        <p:nvPicPr>
          <p:cNvPr id="5" name="Picture 10" descr="http://rudocs.exdat.com/pars_docs/tw_refs/297/296279/296279_html_m96f180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4077072"/>
            <a:ext cx="1991578" cy="2489473"/>
          </a:xfrm>
          <a:prstGeom prst="rect">
            <a:avLst/>
          </a:prstGeom>
          <a:noFill/>
        </p:spPr>
      </p:pic>
      <p:pic>
        <p:nvPicPr>
          <p:cNvPr id="6" name="Picture 12" descr="http://www.ug.ru/uploads/images/method_article/78/inline/%D0%93%D0%BB%D0%B0%D0%B3%D0%BE%D0%BB%20-%20%D1%8D%D1%82%D0%BE%20%D0%97%D0%BE%D0%BB%D1%83%D1%88%D0%BA%D0%B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861048"/>
            <a:ext cx="1577883" cy="2696382"/>
          </a:xfrm>
          <a:prstGeom prst="rect">
            <a:avLst/>
          </a:prstGeom>
          <a:noFill/>
        </p:spPr>
      </p:pic>
      <p:pic>
        <p:nvPicPr>
          <p:cNvPr id="7" name="Picture 8" descr="http://cs11230.userapi.com/u22807874/-6/x_f5422a6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3881038"/>
            <a:ext cx="1998689" cy="2553530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8636"/>
          <a:stretch/>
        </p:blipFill>
        <p:spPr bwMode="auto">
          <a:xfrm>
            <a:off x="251520" y="2132856"/>
            <a:ext cx="1856979" cy="1512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8636"/>
          <a:stretch/>
        </p:blipFill>
        <p:spPr bwMode="auto">
          <a:xfrm>
            <a:off x="2339752" y="2132856"/>
            <a:ext cx="1680124" cy="1368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8636"/>
          <a:stretch/>
        </p:blipFill>
        <p:spPr bwMode="auto">
          <a:xfrm>
            <a:off x="4499992" y="2132856"/>
            <a:ext cx="1680124" cy="1368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8636"/>
          <a:stretch/>
        </p:blipFill>
        <p:spPr bwMode="auto">
          <a:xfrm>
            <a:off x="6804248" y="1988840"/>
            <a:ext cx="1680124" cy="1368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 descr="http://im0-tub-ru.yandex.net/i?id=299782179-18-72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404664"/>
            <a:ext cx="1829004" cy="16627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m0-tub-ru.yandex.net/i?id=299782179-18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836712"/>
            <a:ext cx="2261052" cy="2055501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8636"/>
          <a:stretch/>
        </p:blipFill>
        <p:spPr bwMode="auto">
          <a:xfrm>
            <a:off x="3419872" y="1052736"/>
            <a:ext cx="2160240" cy="1759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8636"/>
          <a:stretch/>
        </p:blipFill>
        <p:spPr bwMode="auto">
          <a:xfrm>
            <a:off x="6012160" y="980728"/>
            <a:ext cx="2304256" cy="1876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8636"/>
          <a:stretch/>
        </p:blipFill>
        <p:spPr bwMode="auto">
          <a:xfrm>
            <a:off x="1619672" y="3195422"/>
            <a:ext cx="2232248" cy="1817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8636"/>
          <a:stretch/>
        </p:blipFill>
        <p:spPr bwMode="auto">
          <a:xfrm>
            <a:off x="4716016" y="3212976"/>
            <a:ext cx="2122262" cy="1728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резентация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Презентация3</Template>
  <TotalTime>118</TotalTime>
  <Words>82</Words>
  <Application>Microsoft Office PowerPoint</Application>
  <PresentationFormat>Экран (4:3)</PresentationFormat>
  <Paragraphs>16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Презентация3</vt:lpstr>
      <vt:lpstr>Число и цифра 4</vt:lpstr>
      <vt:lpstr>Вот звенит для нас звонок – начинается урок. Ровно встали, подтянулись и друг другу улыбнулись. </vt:lpstr>
      <vt:lpstr>Слайд 3</vt:lpstr>
      <vt:lpstr>1    2    3.. </vt:lpstr>
      <vt:lpstr>На плетень взлетел петух, повстречал еще там двух, сколько стало петухов? У кого ответ готов? </vt:lpstr>
      <vt:lpstr>Что общего между этими множествами?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Шаблон презентации    ya-umni4ka.ru Картинка цифры 4 http://muzikalkairk.ucoz.ru/load/stikhi/matematika/65 http://www.articolepetrecere.ro/lumanari-tort-winnie/98-lumanare-cifra-tort-winnie-nr-4-.html http://lori.ru/~loskutnikov/series/alfavit  звоночек http://detirisuyut.ru/kartinki… гриб http://trendi2012.butikavenu.ru/shlyapochnye-griby-foto.html   петух http://horobliznec.ru/?c=r&amp;q=%D0%93%D0%BE%D0%B4+%D0%BF%D0%B5%D1%82%D1%83%D1%85%D0%B0 собаки http://scaramouch.ru/content/view/5268/1/  стульчики http://narod.yandex.ru/shop.xhtml?site=fay-f&amp;p=327637&amp;g=2&amp;n=11 паравозик  http://svetikya.com/post223007359/   Буратино http://freerus-magazin.ru/vishivka-buratino.html  Мальвина http://www.fabrikaglamura.ru/forum/t15322,6-.htm Незнайка http://afisha.perm.kp.ru/event/28729/  Золушка http://www.xrest.ru/preview/794637/  анимированные цифры http://nsportal.ru/nachalnaya-shkola/matematika/tsifryanimirovannyi-plakat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Число и цифра 4</dc:title>
  <dc:creator>Ирина</dc:creator>
  <cp:lastModifiedBy>Ирина</cp:lastModifiedBy>
  <cp:revision>9</cp:revision>
  <dcterms:created xsi:type="dcterms:W3CDTF">2012-11-13T08:51:50Z</dcterms:created>
  <dcterms:modified xsi:type="dcterms:W3CDTF">2012-11-22T18:21:39Z</dcterms:modified>
</cp:coreProperties>
</file>